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53"/>
  </p:notesMasterIdLst>
  <p:sldIdLst>
    <p:sldId id="435" r:id="rId3"/>
    <p:sldId id="375" r:id="rId4"/>
    <p:sldId id="269" r:id="rId5"/>
    <p:sldId id="270" r:id="rId6"/>
    <p:sldId id="268" r:id="rId7"/>
    <p:sldId id="476" r:id="rId8"/>
    <p:sldId id="475" r:id="rId9"/>
    <p:sldId id="389" r:id="rId10"/>
    <p:sldId id="471" r:id="rId11"/>
    <p:sldId id="441" r:id="rId12"/>
    <p:sldId id="449" r:id="rId13"/>
    <p:sldId id="482" r:id="rId14"/>
    <p:sldId id="377" r:id="rId15"/>
    <p:sldId id="483" r:id="rId16"/>
    <p:sldId id="275" r:id="rId17"/>
    <p:sldId id="477" r:id="rId18"/>
    <p:sldId id="485" r:id="rId19"/>
    <p:sldId id="484" r:id="rId20"/>
    <p:sldId id="365" r:id="rId21"/>
    <p:sldId id="358" r:id="rId22"/>
    <p:sldId id="481" r:id="rId23"/>
    <p:sldId id="480" r:id="rId24"/>
    <p:sldId id="479" r:id="rId25"/>
    <p:sldId id="466" r:id="rId26"/>
    <p:sldId id="478" r:id="rId27"/>
    <p:sldId id="397" r:id="rId28"/>
    <p:sldId id="437" r:id="rId29"/>
    <p:sldId id="420" r:id="rId30"/>
    <p:sldId id="419" r:id="rId31"/>
    <p:sldId id="439" r:id="rId32"/>
    <p:sldId id="440" r:id="rId33"/>
    <p:sldId id="460" r:id="rId34"/>
    <p:sldId id="464" r:id="rId35"/>
    <p:sldId id="452" r:id="rId36"/>
    <p:sldId id="472" r:id="rId37"/>
    <p:sldId id="473" r:id="rId38"/>
    <p:sldId id="474" r:id="rId39"/>
    <p:sldId id="467" r:id="rId40"/>
    <p:sldId id="330" r:id="rId41"/>
    <p:sldId id="445" r:id="rId42"/>
    <p:sldId id="430" r:id="rId43"/>
    <p:sldId id="451" r:id="rId44"/>
    <p:sldId id="450" r:id="rId45"/>
    <p:sldId id="431" r:id="rId46"/>
    <p:sldId id="442" r:id="rId47"/>
    <p:sldId id="446" r:id="rId48"/>
    <p:sldId id="432" r:id="rId49"/>
    <p:sldId id="433" r:id="rId50"/>
    <p:sldId id="434" r:id="rId51"/>
    <p:sldId id="426" r:id="rId5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7" autoAdjust="0"/>
    <p:restoredTop sz="86430" autoAdjust="0"/>
  </p:normalViewPr>
  <p:slideViewPr>
    <p:cSldViewPr>
      <p:cViewPr>
        <p:scale>
          <a:sx n="56" d="100"/>
          <a:sy n="56" d="100"/>
        </p:scale>
        <p:origin x="-1229" y="-336"/>
      </p:cViewPr>
      <p:guideLst>
        <p:guide orient="horz" pos="2160"/>
        <p:guide pos="2880"/>
      </p:guideLst>
    </p:cSldViewPr>
  </p:slideViewPr>
  <p:outlineViewPr>
    <p:cViewPr>
      <p:scale>
        <a:sx n="33" d="100"/>
        <a:sy n="33" d="100"/>
      </p:scale>
      <p:origin x="246" y="528"/>
    </p:cViewPr>
  </p:outlineViewPr>
  <p:notesTextViewPr>
    <p:cViewPr>
      <p:scale>
        <a:sx n="100" d="100"/>
        <a:sy n="100" d="100"/>
      </p:scale>
      <p:origin x="0" y="0"/>
    </p:cViewPr>
  </p:notesTextViewPr>
  <p:sorterViewPr>
    <p:cViewPr>
      <p:scale>
        <a:sx n="66" d="100"/>
        <a:sy n="66" d="100"/>
      </p:scale>
      <p:origin x="0" y="1397"/>
    </p:cViewPr>
  </p:sorterViewPr>
  <p:notesViewPr>
    <p:cSldViewPr>
      <p:cViewPr varScale="1">
        <p:scale>
          <a:sx n="62" d="100"/>
          <a:sy n="62" d="100"/>
        </p:scale>
        <p:origin x="-3318"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2A205A-2F7C-479D-A216-C1069D48D1CE}" type="datetimeFigureOut">
              <a:rPr lang="ru-RU"/>
              <a:pPr>
                <a:defRPr/>
              </a:pPr>
              <a:t>30.10.2016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4747111-87D8-4391-A2E8-F9FE5031A2FA}"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339991-AAFA-4A37-AE65-31B6D265F004}" type="slidenum">
              <a:rPr lang="ru-RU">
                <a:cs typeface="Arial" charset="0"/>
              </a:rPr>
              <a:pPr fontAlgn="base">
                <a:spcBef>
                  <a:spcPct val="0"/>
                </a:spcBef>
                <a:spcAft>
                  <a:spcPct val="0"/>
                </a:spcAft>
                <a:defRPr/>
              </a:pPr>
              <a:t>1</a:t>
            </a:fld>
            <a:endParaRPr lang="ru-RU">
              <a:cs typeface="Arial" charset="0"/>
            </a:endParaRPr>
          </a:p>
        </p:txBody>
      </p:sp>
      <p:sp>
        <p:nvSpPr>
          <p:cNvPr id="15363" name="Text Box 1"/>
          <p:cNvSpPr txBox="1">
            <a:spLocks noChangeArrowheads="1"/>
          </p:cNvSpPr>
          <p:nvPr/>
        </p:nvSpPr>
        <p:spPr bwMode="auto">
          <a:xfrm>
            <a:off x="1168400" y="720725"/>
            <a:ext cx="4521200" cy="3390900"/>
          </a:xfrm>
          <a:prstGeom prst="rect">
            <a:avLst/>
          </a:prstGeom>
          <a:solidFill>
            <a:srgbClr val="FFFFFF"/>
          </a:solidFill>
          <a:ln w="9360">
            <a:solidFill>
              <a:srgbClr val="000000"/>
            </a:solidFill>
            <a:miter lim="800000"/>
            <a:headEnd/>
            <a:tailEnd/>
          </a:ln>
        </p:spPr>
        <p:txBody>
          <a:bodyPr wrap="none" anchor="ctr"/>
          <a:lstStyle/>
          <a:p>
            <a:endParaRPr lang="ru-RU">
              <a:latin typeface="Calibri" pitchFamily="34" charset="0"/>
            </a:endParaRPr>
          </a:p>
        </p:txBody>
      </p:sp>
      <p:sp>
        <p:nvSpPr>
          <p:cNvPr id="15364" name="Rectangle 2"/>
          <p:cNvSpPr>
            <a:spLocks noGrp="1" noChangeArrowheads="1"/>
          </p:cNvSpPr>
          <p:nvPr>
            <p:ph type="body"/>
          </p:nvPr>
        </p:nvSpPr>
        <p:spPr bwMode="auto">
          <a:xfrm>
            <a:off x="685800" y="4343400"/>
            <a:ext cx="5484813" cy="4114800"/>
          </a:xfrm>
          <a:noFill/>
        </p:spPr>
        <p:txBody>
          <a:bodyPr wrap="none" numCol="1" anchor="ctr"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p:spPr>
        <p:txBody>
          <a:bodyPr/>
          <a:lstStyle/>
          <a:p>
            <a:r>
              <a:rPr lang="en-US" smtClean="0">
                <a:latin typeface="Arial" pitchFamily="34" charset="0"/>
                <a:ea typeface="ＭＳ Ｐゴシック" pitchFamily="34" charset="-128"/>
              </a:rPr>
              <a:t>The MPD will be put in operation at two stages. At the first one the barrel part will be equipped with  major tracking detector TPC, TOF end ECAL. ZDC and FD will be in operation as well.</a:t>
            </a:r>
          </a:p>
          <a:p>
            <a:r>
              <a:rPr lang="en-US" smtClean="0">
                <a:latin typeface="Arial" pitchFamily="34" charset="0"/>
                <a:ea typeface="ＭＳ Ｐゴシック" pitchFamily="34" charset="-128"/>
              </a:rPr>
              <a:t>At the second stage the detector will be supplemented with IT and end cap subdetectors.</a:t>
            </a:r>
          </a:p>
          <a:p>
            <a:r>
              <a:rPr lang="en-US" smtClean="0">
                <a:latin typeface="Arial" pitchFamily="34" charset="0"/>
                <a:ea typeface="ＭＳ Ｐゴシック" pitchFamily="34" charset="-128"/>
              </a:rPr>
              <a:t>  </a:t>
            </a:r>
          </a:p>
        </p:txBody>
      </p:sp>
      <p:sp>
        <p:nvSpPr>
          <p:cNvPr id="101379" name="Slide Number Placeholder 3"/>
          <p:cNvSpPr>
            <a:spLocks noGrp="1"/>
          </p:cNvSpPr>
          <p:nvPr>
            <p:ph type="sldNum" sz="quarter" idx="5"/>
          </p:nvPr>
        </p:nvSpPr>
        <p:spPr>
          <a:noFill/>
          <a:ln>
            <a:miter lim="800000"/>
            <a:headEnd/>
            <a:tailEnd/>
          </a:ln>
        </p:spPr>
        <p:txBody>
          <a:bodyPr/>
          <a:lstStyle/>
          <a:p>
            <a:fld id="{B1A991EB-4F0E-4173-9D6A-0DBF6770973E}" type="slidenum">
              <a:rPr lang="ru-RU"/>
              <a:pPr/>
              <a:t>16</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a:ln/>
        </p:spPr>
      </p:sp>
      <p:sp>
        <p:nvSpPr>
          <p:cNvPr id="90115" name="Заметки 2"/>
          <p:cNvSpPr>
            <a:spLocks noGrp="1"/>
          </p:cNvSpPr>
          <p:nvPr>
            <p:ph type="body" idx="1"/>
          </p:nvPr>
        </p:nvSpPr>
        <p:spPr>
          <a:noFill/>
          <a:ln w="9525"/>
        </p:spPr>
        <p:txBody>
          <a:bodyPr/>
          <a:lstStyle/>
          <a:p>
            <a:endParaRPr lang="ru-RU" smtClean="0"/>
          </a:p>
        </p:txBody>
      </p:sp>
      <p:sp>
        <p:nvSpPr>
          <p:cNvPr id="90116" name="Номер слайда 3"/>
          <p:cNvSpPr>
            <a:spLocks noGrp="1"/>
          </p:cNvSpPr>
          <p:nvPr>
            <p:ph type="sldNum" sz="quarter" idx="5"/>
          </p:nvPr>
        </p:nvSpPr>
        <p:spPr>
          <a:noFill/>
        </p:spPr>
        <p:txBody>
          <a:bodyPr/>
          <a:lstStyle/>
          <a:p>
            <a:fld id="{3C43BA3C-5B58-49B4-947F-89023E894BDB}" type="slidenum">
              <a:rPr lang="ru-RU" smtClean="0"/>
              <a:pPr/>
              <a:t>17</a:t>
            </a:fld>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Образ слайда 1"/>
          <p:cNvSpPr>
            <a:spLocks noGrp="1" noRot="1" noChangeAspect="1" noTextEdit="1"/>
          </p:cNvSpPr>
          <p:nvPr>
            <p:ph type="sldImg"/>
          </p:nvPr>
        </p:nvSpPr>
        <p:spPr>
          <a:ln/>
        </p:spPr>
      </p:sp>
      <p:sp>
        <p:nvSpPr>
          <p:cNvPr id="87043" name="Заметки 2"/>
          <p:cNvSpPr>
            <a:spLocks noGrp="1"/>
          </p:cNvSpPr>
          <p:nvPr>
            <p:ph type="body" idx="1"/>
          </p:nvPr>
        </p:nvSpPr>
        <p:spPr>
          <a:noFill/>
          <a:ln w="9525"/>
        </p:spPr>
        <p:txBody>
          <a:bodyPr/>
          <a:lstStyle/>
          <a:p>
            <a:endParaRPr lang="ru-RU" smtClean="0"/>
          </a:p>
        </p:txBody>
      </p:sp>
      <p:sp>
        <p:nvSpPr>
          <p:cNvPr id="87044" name="Номер слайда 3"/>
          <p:cNvSpPr>
            <a:spLocks noGrp="1"/>
          </p:cNvSpPr>
          <p:nvPr>
            <p:ph type="sldNum" sz="quarter" idx="5"/>
          </p:nvPr>
        </p:nvSpPr>
        <p:spPr>
          <a:noFill/>
        </p:spPr>
        <p:txBody>
          <a:bodyPr/>
          <a:lstStyle/>
          <a:p>
            <a:fld id="{39EB5546-8138-4181-B892-A0715CD5AEDE}" type="slidenum">
              <a:rPr lang="ru-RU" smtClean="0"/>
              <a:pPr/>
              <a:t>18</a:t>
            </a:fld>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a:noFill/>
        </p:spPr>
        <p:txBody>
          <a:bodyPr/>
          <a:lstStyle/>
          <a:p>
            <a:r>
              <a:rPr lang="en-US" smtClean="0">
                <a:latin typeface="Arial" pitchFamily="34" charset="0"/>
                <a:ea typeface="ＭＳ Ｐゴシック" pitchFamily="34" charset="-128"/>
              </a:rPr>
              <a:t>The participants from several institutions are contributing to the experiment preparation. At the fist stage it will be studied: strange and …..</a:t>
            </a:r>
          </a:p>
        </p:txBody>
      </p:sp>
      <p:sp>
        <p:nvSpPr>
          <p:cNvPr id="128003" name="Slide Number Placeholder 3"/>
          <p:cNvSpPr>
            <a:spLocks noGrp="1"/>
          </p:cNvSpPr>
          <p:nvPr>
            <p:ph type="sldNum" sz="quarter" idx="5"/>
          </p:nvPr>
        </p:nvSpPr>
        <p:spPr>
          <a:noFill/>
          <a:ln>
            <a:miter lim="800000"/>
            <a:headEnd/>
            <a:tailEnd/>
          </a:ln>
        </p:spPr>
        <p:txBody>
          <a:bodyPr/>
          <a:lstStyle/>
          <a:p>
            <a:fld id="{1FF2E5C1-6CE3-4E8F-834E-563D992F04A5}" type="slidenum">
              <a:rPr lang="ru-RU"/>
              <a:pPr/>
              <a:t>20</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9"/>
          <p:cNvSpPr>
            <a:spLocks noGrp="1" noChangeArrowheads="1"/>
          </p:cNvSpPr>
          <p:nvPr>
            <p:ph type="sldNum" sz="quarter" idx="5"/>
          </p:nvPr>
        </p:nvSpPr>
        <p:spPr>
          <a:noFill/>
          <a:ln>
            <a:miter lim="800000"/>
            <a:headEnd/>
            <a:tailEnd/>
          </a:ln>
        </p:spPr>
        <p:txBody>
          <a:bodyPr/>
          <a:lstStyle/>
          <a:p>
            <a:fld id="{B4C6BDD4-912F-4425-8709-A759CEA3712D}" type="slidenum">
              <a:rPr lang="ru-RU"/>
              <a:pPr/>
              <a:t>21</a:t>
            </a:fld>
            <a:endParaRPr lang="ru-RU"/>
          </a:p>
        </p:txBody>
      </p:sp>
      <p:sp>
        <p:nvSpPr>
          <p:cNvPr id="81922" name="Rectangle 2"/>
          <p:cNvSpPr>
            <a:spLocks noGrp="1" noRot="1" noChangeAspect="1" noChangeArrowheads="1" noTextEdit="1"/>
          </p:cNvSpPr>
          <p:nvPr>
            <p:ph type="sldImg"/>
          </p:nvPr>
        </p:nvSpPr>
        <p:spPr>
          <a:xfrm>
            <a:off x="1149350" y="685800"/>
            <a:ext cx="4565650" cy="3424238"/>
          </a:xfrm>
          <a:ln/>
        </p:spPr>
      </p:sp>
      <p:sp>
        <p:nvSpPr>
          <p:cNvPr id="81923"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p:spPr>
        <p:txBody>
          <a:bodyPr/>
          <a:lstStyle/>
          <a:p>
            <a:r>
              <a:rPr lang="en-US" smtClean="0">
                <a:latin typeface="Arial" pitchFamily="34" charset="0"/>
              </a:rPr>
              <a:t>The second technical run is foreseen in May-june. The first physics run is planned at the end of 2017 when the Booster will be put in operation. The run with high intensity gold beam is planned in 2019. The simulation indicates a reliable detection of cascades and hyper-nuclei.</a:t>
            </a:r>
          </a:p>
        </p:txBody>
      </p:sp>
      <p:sp>
        <p:nvSpPr>
          <p:cNvPr id="87043" name="Slide Number Placeholder 3"/>
          <p:cNvSpPr>
            <a:spLocks noGrp="1"/>
          </p:cNvSpPr>
          <p:nvPr>
            <p:ph type="sldNum" sz="quarter" idx="5"/>
          </p:nvPr>
        </p:nvSpPr>
        <p:spPr>
          <a:noFill/>
          <a:ln>
            <a:miter lim="800000"/>
            <a:headEnd/>
            <a:tailEnd/>
          </a:ln>
        </p:spPr>
        <p:txBody>
          <a:bodyPr/>
          <a:lstStyle/>
          <a:p>
            <a:fld id="{012426BF-9B44-4635-BFA5-07E15C5F94F0}" type="slidenum">
              <a:rPr lang="ru-RU"/>
              <a:pPr/>
              <a:t>22</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sldNum"/>
          </p:nvPr>
        </p:nvSpPr>
        <p:spPr>
          <a:ln/>
        </p:spPr>
        <p:txBody>
          <a:bodyPr/>
          <a:lstStyle/>
          <a:p>
            <a:fld id="{A658815A-963D-465D-9C5F-98BF84482E7F}" type="slidenum">
              <a:rPr lang="ru-RU"/>
              <a:pPr/>
              <a:t>24</a:t>
            </a:fld>
            <a:endParaRPr lang="ru-RU"/>
          </a:p>
        </p:txBody>
      </p:sp>
      <p:sp>
        <p:nvSpPr>
          <p:cNvPr id="87041" name="Rectangle 1"/>
          <p:cNvSpPr txBox="1">
            <a:spLocks noGrp="1" noRot="1" noChangeAspect="1" noChangeArrowheads="1"/>
          </p:cNvSpPr>
          <p:nvPr>
            <p:ph type="sldImg"/>
          </p:nvPr>
        </p:nvSpPr>
        <p:spPr bwMode="auto">
          <a:xfrm>
            <a:off x="1143000" y="684213"/>
            <a:ext cx="4565650" cy="3424237"/>
          </a:xfrm>
          <a:prstGeom prst="rect">
            <a:avLst/>
          </a:prstGeom>
          <a:solidFill>
            <a:srgbClr val="FFFFFF"/>
          </a:solidFill>
          <a:ln>
            <a:solidFill>
              <a:srgbClr val="000000"/>
            </a:solidFill>
            <a:miter lim="800000"/>
            <a:headEnd/>
            <a:tailEnd/>
          </a:ln>
        </p:spPr>
      </p:sp>
      <p:sp>
        <p:nvSpPr>
          <p:cNvPr id="87042" name="Rectangle 2"/>
          <p:cNvSpPr txBox="1">
            <a:spLocks noGrp="1" noChangeArrowheads="1"/>
          </p:cNvSpPr>
          <p:nvPr>
            <p:ph type="body" idx="1"/>
          </p:nvPr>
        </p:nvSpPr>
        <p:spPr bwMode="auto">
          <a:xfrm>
            <a:off x="685641" y="4342666"/>
            <a:ext cx="5481914" cy="4107450"/>
          </a:xfrm>
          <a:prstGeom prst="rect">
            <a:avLst/>
          </a:prstGeom>
          <a:noFill/>
          <a:ln>
            <a:round/>
            <a:headEnd/>
            <a:tailEnd/>
          </a:ln>
        </p:spPr>
        <p:txBody>
          <a:bodyPr wrap="none" anchor="ctr"/>
          <a:lstStyle/>
          <a:p>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sldNum"/>
          </p:nvPr>
        </p:nvSpPr>
        <p:spPr>
          <a:ln/>
        </p:spPr>
        <p:txBody>
          <a:bodyPr/>
          <a:lstStyle/>
          <a:p>
            <a:fld id="{17A1838E-E250-4962-A82F-F9CFB7FAC3E6}" type="slidenum">
              <a:rPr lang="ru-RU"/>
              <a:pPr/>
              <a:t>25</a:t>
            </a:fld>
            <a:endParaRPr lang="ru-RU"/>
          </a:p>
        </p:txBody>
      </p:sp>
      <p:sp>
        <p:nvSpPr>
          <p:cNvPr id="90113" name="Rectangle 1"/>
          <p:cNvSpPr txBox="1">
            <a:spLocks noGrp="1" noRot="1" noChangeAspect="1" noChangeArrowheads="1"/>
          </p:cNvSpPr>
          <p:nvPr>
            <p:ph type="sldImg"/>
          </p:nvPr>
        </p:nvSpPr>
        <p:spPr bwMode="auto">
          <a:xfrm>
            <a:off x="1143000" y="684213"/>
            <a:ext cx="4565650" cy="3424237"/>
          </a:xfrm>
          <a:prstGeom prst="rect">
            <a:avLst/>
          </a:prstGeom>
          <a:solidFill>
            <a:srgbClr val="FFFFFF"/>
          </a:solidFill>
          <a:ln>
            <a:solidFill>
              <a:srgbClr val="000000"/>
            </a:solidFill>
            <a:miter lim="800000"/>
            <a:headEnd/>
            <a:tailEnd/>
          </a:ln>
        </p:spPr>
      </p:sp>
      <p:sp>
        <p:nvSpPr>
          <p:cNvPr id="90114" name="Rectangle 2"/>
          <p:cNvSpPr txBox="1">
            <a:spLocks noGrp="1" noChangeArrowheads="1"/>
          </p:cNvSpPr>
          <p:nvPr>
            <p:ph type="body" idx="1"/>
          </p:nvPr>
        </p:nvSpPr>
        <p:spPr bwMode="auto">
          <a:xfrm>
            <a:off x="685641" y="4342666"/>
            <a:ext cx="5481914" cy="4107450"/>
          </a:xfrm>
          <a:prstGeom prst="rect">
            <a:avLst/>
          </a:prstGeom>
          <a:noFill/>
          <a:ln>
            <a:round/>
            <a:headEnd/>
            <a:tailEnd/>
          </a:ln>
        </p:spPr>
        <p:txBody>
          <a:bodyPr wrap="none" anchor="ctr"/>
          <a:lstStyle/>
          <a:p>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110B58-70AA-4E84-8D6B-0B73DD2B838A}" type="slidenum">
              <a:rPr lang="en-GB">
                <a:ea typeface="MS PGothic" pitchFamily="34" charset="-128"/>
                <a:cs typeface="Arial" charset="0"/>
              </a:rPr>
              <a:pPr fontAlgn="base">
                <a:spcBef>
                  <a:spcPct val="0"/>
                </a:spcBef>
                <a:spcAft>
                  <a:spcPct val="0"/>
                </a:spcAft>
                <a:defRPr/>
              </a:pPr>
              <a:t>28</a:t>
            </a:fld>
            <a:endParaRPr lang="en-GB">
              <a:ea typeface="MS PGothic" pitchFamily="34" charset="-128"/>
              <a:cs typeface="Arial" charset="0"/>
            </a:endParaRPr>
          </a:p>
        </p:txBody>
      </p:sp>
      <p:sp>
        <p:nvSpPr>
          <p:cNvPr id="3993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ea typeface="MS PGothic" pitchFamily="34" charset="-128"/>
                <a:cs typeface="Arial" charset="0"/>
              </a:rPr>
              <a:t>A.P.Nagaytsev, SPIN-2010, October 1, Juelich </a:t>
            </a:r>
          </a:p>
        </p:txBody>
      </p:sp>
      <p:sp>
        <p:nvSpPr>
          <p:cNvPr id="39939" name="Rectangle 7"/>
          <p:cNvSpPr txBox="1">
            <a:spLocks noGrp="1" noChangeArrowheads="1"/>
          </p:cNvSpPr>
          <p:nvPr/>
        </p:nvSpPr>
        <p:spPr bwMode="auto">
          <a:xfrm>
            <a:off x="3886200" y="8685213"/>
            <a:ext cx="2970213" cy="455612"/>
          </a:xfrm>
          <a:prstGeom prst="rect">
            <a:avLst/>
          </a:prstGeom>
          <a:noFill/>
          <a:ln w="9525">
            <a:noFill/>
            <a:round/>
            <a:headEnd/>
            <a:tailEnd/>
          </a:ln>
        </p:spPr>
        <p:txBody>
          <a:bodyPr lIns="90456" tIns="47037" rIns="90456" bIns="47037" anchor="b"/>
          <a:lstStyle/>
          <a:p>
            <a:pPr algn="r" defTabSz="450850">
              <a:buClr>
                <a:srgbClr val="000000"/>
              </a:buClr>
              <a:buSzPct val="100000"/>
              <a:buFont typeface="Arial" charset="0"/>
              <a:buNone/>
              <a:tabLst>
                <a:tab pos="0" algn="l"/>
                <a:tab pos="919163" algn="l"/>
                <a:tab pos="1836738" algn="l"/>
                <a:tab pos="2757488" algn="l"/>
                <a:tab pos="3676650" algn="l"/>
                <a:tab pos="4595813" algn="l"/>
                <a:tab pos="5513388" algn="l"/>
                <a:tab pos="6432550" algn="l"/>
                <a:tab pos="7351713" algn="l"/>
                <a:tab pos="8272463" algn="l"/>
                <a:tab pos="9190038" algn="l"/>
                <a:tab pos="10109200" algn="l"/>
              </a:tabLst>
            </a:pPr>
            <a:fld id="{6F5AB3BC-7F6B-4A4E-93A9-F5A7E82E2CAA}" type="slidenum">
              <a:rPr lang="en-GB" sz="1200">
                <a:solidFill>
                  <a:srgbClr val="000000"/>
                </a:solidFill>
                <a:latin typeface="Calibri" pitchFamily="34" charset="0"/>
              </a:rPr>
              <a:pPr algn="r" defTabSz="450850">
                <a:buClr>
                  <a:srgbClr val="000000"/>
                </a:buClr>
                <a:buSzPct val="100000"/>
                <a:buFont typeface="Arial" charset="0"/>
                <a:buNone/>
                <a:tabLst>
                  <a:tab pos="0" algn="l"/>
                  <a:tab pos="919163" algn="l"/>
                  <a:tab pos="1836738" algn="l"/>
                  <a:tab pos="2757488" algn="l"/>
                  <a:tab pos="3676650" algn="l"/>
                  <a:tab pos="4595813" algn="l"/>
                  <a:tab pos="5513388" algn="l"/>
                  <a:tab pos="6432550" algn="l"/>
                  <a:tab pos="7351713" algn="l"/>
                  <a:tab pos="8272463" algn="l"/>
                  <a:tab pos="9190038" algn="l"/>
                  <a:tab pos="10109200" algn="l"/>
                </a:tabLst>
              </a:pPr>
              <a:t>28</a:t>
            </a:fld>
            <a:endParaRPr lang="en-GB" sz="1200">
              <a:solidFill>
                <a:srgbClr val="000000"/>
              </a:solidFill>
              <a:latin typeface="Calibri" pitchFamily="34" charset="0"/>
            </a:endParaRPr>
          </a:p>
        </p:txBody>
      </p:sp>
      <p:sp>
        <p:nvSpPr>
          <p:cNvPr id="39940" name="Rectangle 7"/>
          <p:cNvSpPr txBox="1">
            <a:spLocks noGrp="1" noChangeArrowheads="1"/>
          </p:cNvSpPr>
          <p:nvPr/>
        </p:nvSpPr>
        <p:spPr bwMode="auto">
          <a:xfrm>
            <a:off x="3886200" y="8685213"/>
            <a:ext cx="2970213" cy="455612"/>
          </a:xfrm>
          <a:prstGeom prst="rect">
            <a:avLst/>
          </a:prstGeom>
          <a:noFill/>
          <a:ln w="9525">
            <a:noFill/>
            <a:round/>
            <a:headEnd/>
            <a:tailEnd/>
          </a:ln>
        </p:spPr>
        <p:txBody>
          <a:bodyPr lIns="90456" tIns="47037" rIns="90456" bIns="47037" anchor="b"/>
          <a:lstStyle/>
          <a:p>
            <a:pPr algn="r" defTabSz="450850">
              <a:buClr>
                <a:srgbClr val="000000"/>
              </a:buClr>
              <a:buSzPct val="100000"/>
              <a:buFont typeface="Arial" charset="0"/>
              <a:buNone/>
              <a:tabLst>
                <a:tab pos="0" algn="l"/>
                <a:tab pos="919163" algn="l"/>
                <a:tab pos="1836738" algn="l"/>
                <a:tab pos="2757488" algn="l"/>
                <a:tab pos="3676650" algn="l"/>
                <a:tab pos="4595813" algn="l"/>
                <a:tab pos="5513388" algn="l"/>
                <a:tab pos="6432550" algn="l"/>
                <a:tab pos="7351713" algn="l"/>
                <a:tab pos="8272463" algn="l"/>
                <a:tab pos="9190038" algn="l"/>
                <a:tab pos="10109200" algn="l"/>
              </a:tabLst>
            </a:pPr>
            <a:fld id="{C8FD79E1-3EFD-4592-9549-8F7273C3A163}" type="slidenum">
              <a:rPr lang="en-GB" sz="1200">
                <a:solidFill>
                  <a:srgbClr val="000000"/>
                </a:solidFill>
                <a:latin typeface="Calibri" pitchFamily="34" charset="0"/>
              </a:rPr>
              <a:pPr algn="r" defTabSz="450850">
                <a:buClr>
                  <a:srgbClr val="000000"/>
                </a:buClr>
                <a:buSzPct val="100000"/>
                <a:buFont typeface="Arial" charset="0"/>
                <a:buNone/>
                <a:tabLst>
                  <a:tab pos="0" algn="l"/>
                  <a:tab pos="919163" algn="l"/>
                  <a:tab pos="1836738" algn="l"/>
                  <a:tab pos="2757488" algn="l"/>
                  <a:tab pos="3676650" algn="l"/>
                  <a:tab pos="4595813" algn="l"/>
                  <a:tab pos="5513388" algn="l"/>
                  <a:tab pos="6432550" algn="l"/>
                  <a:tab pos="7351713" algn="l"/>
                  <a:tab pos="8272463" algn="l"/>
                  <a:tab pos="9190038" algn="l"/>
                  <a:tab pos="10109200" algn="l"/>
                </a:tabLst>
              </a:pPr>
              <a:t>28</a:t>
            </a:fld>
            <a:endParaRPr lang="en-GB" sz="1200">
              <a:solidFill>
                <a:srgbClr val="000000"/>
              </a:solidFill>
              <a:latin typeface="Calibri" pitchFamily="34" charset="0"/>
            </a:endParaRPr>
          </a:p>
        </p:txBody>
      </p:sp>
      <p:sp>
        <p:nvSpPr>
          <p:cNvPr id="3994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Образ слайда 1"/>
          <p:cNvSpPr>
            <a:spLocks noGrp="1" noRot="1" noChangeAspect="1" noTextEdit="1"/>
          </p:cNvSpPr>
          <p:nvPr>
            <p:ph type="sldImg"/>
          </p:nvPr>
        </p:nvSpPr>
        <p:spPr bwMode="auto">
          <a:noFill/>
          <a:ln>
            <a:solidFill>
              <a:srgbClr val="000000"/>
            </a:solidFill>
            <a:miter lim="800000"/>
            <a:headEnd/>
            <a:tailEnd/>
          </a:ln>
        </p:spPr>
      </p:sp>
      <p:sp>
        <p:nvSpPr>
          <p:cNvPr id="166915" name="Заметки 2"/>
          <p:cNvSpPr>
            <a:spLocks noGrp="1"/>
          </p:cNvSpPr>
          <p:nvPr>
            <p:ph type="body" idx="1"/>
          </p:nvPr>
        </p:nvSpPr>
        <p:spPr bwMode="auto">
          <a:xfrm>
            <a:off x="620713" y="4343400"/>
            <a:ext cx="5688012" cy="4113213"/>
          </a:xfrm>
          <a:noFill/>
        </p:spPr>
        <p:txBody>
          <a:bodyPr/>
          <a:lstStyle/>
          <a:p>
            <a:pPr algn="just" eaLnBrk="1" hangingPunct="1">
              <a:spcBef>
                <a:spcPct val="0"/>
              </a:spcBef>
            </a:pPr>
            <a:endParaRPr lang="ru-RU" altLang="ru-RU" sz="1400" smtClean="0">
              <a:cs typeface="Arial" pitchFamily="34" charset="0"/>
            </a:endParaRPr>
          </a:p>
        </p:txBody>
      </p:sp>
      <p:sp>
        <p:nvSpPr>
          <p:cNvPr id="166916" name="Номер слайда 3"/>
          <p:cNvSpPr>
            <a:spLocks noGrp="1"/>
          </p:cNvSpPr>
          <p:nvPr>
            <p:ph type="sldNum" sz="quarter" idx="5"/>
          </p:nvPr>
        </p:nvSpPr>
        <p:spPr bwMode="auto">
          <a:noFill/>
          <a:ln>
            <a:miter lim="800000"/>
            <a:headEnd/>
            <a:tailEnd/>
          </a:ln>
        </p:spPr>
        <p:txBody>
          <a:bodyPr/>
          <a:lstStyle/>
          <a:p>
            <a:fld id="{376197D0-9DE8-4A11-B0C8-E49B4646F07B}" type="slidenum">
              <a:rPr lang="ru-RU" altLang="ru-RU" smtClean="0">
                <a:solidFill>
                  <a:srgbClr val="000000"/>
                </a:solidFill>
                <a:latin typeface="Arial" pitchFamily="34" charset="0"/>
              </a:rPr>
              <a:pPr/>
              <a:t>30</a:t>
            </a:fld>
            <a:endParaRPr lang="ru-RU" altLang="ru-RU" smtClean="0">
              <a:solidFill>
                <a:srgbClr val="000000"/>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741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2EBFBF-B56C-46AB-9453-6438942338BF}" type="slidenum">
              <a:rPr lang="ru-RU">
                <a:cs typeface="Arial" charset="0"/>
              </a:rPr>
              <a:pPr fontAlgn="base">
                <a:spcBef>
                  <a:spcPct val="0"/>
                </a:spcBef>
                <a:spcAft>
                  <a:spcPct val="0"/>
                </a:spcAft>
                <a:defRPr/>
              </a:pPr>
              <a:t>3</a:t>
            </a:fld>
            <a:endParaRPr lang="ru-RU">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a:lstStyle/>
          <a:p>
            <a:pPr eaLnBrk="1" hangingPunct="1">
              <a:spcBef>
                <a:spcPct val="0"/>
              </a:spcBef>
            </a:pPr>
            <a:endParaRPr lang="ru-RU" smtClean="0"/>
          </a:p>
        </p:txBody>
      </p:sp>
      <p:sp>
        <p:nvSpPr>
          <p:cNvPr id="143364" name="Slide Number Placeholder 3"/>
          <p:cNvSpPr>
            <a:spLocks noGrp="1"/>
          </p:cNvSpPr>
          <p:nvPr>
            <p:ph type="sldNum" sz="quarter" idx="5"/>
          </p:nvPr>
        </p:nvSpPr>
        <p:spPr bwMode="auto">
          <a:noFill/>
          <a:ln>
            <a:miter lim="800000"/>
            <a:headEnd/>
            <a:tailEnd/>
          </a:ln>
        </p:spPr>
        <p:txBody>
          <a:bodyPr/>
          <a:lstStyle/>
          <a:p>
            <a:fld id="{6FBF9971-882F-4FA0-9900-6A9592FC5311}" type="slidenum">
              <a:rPr lang="en-US" smtClean="0">
                <a:latin typeface="Arial" pitchFamily="34" charset="0"/>
              </a:rPr>
              <a:pPr/>
              <a:t>34</a:t>
            </a:fld>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p:spPr>
        <p:txBody>
          <a:bodyPr/>
          <a:lstStyle/>
          <a:p>
            <a:r>
              <a:rPr lang="en-US">
                <a:ea typeface="ＭＳ Ｐゴシック" charset="0"/>
                <a:cs typeface="ＭＳ Ｐゴシック" charset="0"/>
              </a:rPr>
              <a:t>The accelerator blocks were comprehensively revised by the MAC. The TDR  is approved.</a:t>
            </a:r>
          </a:p>
        </p:txBody>
      </p:sp>
      <p:sp>
        <p:nvSpPr>
          <p:cNvPr id="3584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10717E-9221-FD4E-9806-416FB4600AE5}" type="slidenum">
              <a:rPr lang="ru-RU" sz="1200"/>
              <a:pPr eaLnBrk="1" hangingPunct="1"/>
              <a:t>35</a:t>
            </a:fld>
            <a:endParaRPr lang="ru-RU"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p:spPr>
        <p:txBody>
          <a:bodyPr/>
          <a:lstStyle/>
          <a:p>
            <a:r>
              <a:rPr lang="en-US">
                <a:ea typeface="ＭＳ Ｐゴシック" charset="0"/>
                <a:cs typeface="ＭＳ Ｐゴシック" charset="0"/>
              </a:rPr>
              <a:t>The MPD will be the fist detector operated at the Collider. The TDRs for…</a:t>
            </a:r>
          </a:p>
        </p:txBody>
      </p:sp>
      <p:sp>
        <p:nvSpPr>
          <p:cNvPr id="9216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0A1158-87BE-274C-B128-BE233749542A}" type="slidenum">
              <a:rPr lang="ru-RU" sz="1200"/>
              <a:pPr eaLnBrk="1" hangingPunct="1"/>
              <a:t>36</a:t>
            </a:fld>
            <a:endParaRPr lang="ru-RU"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p:spPr>
        <p:txBody>
          <a:bodyPr/>
          <a:lstStyle/>
          <a:p>
            <a:r>
              <a:rPr lang="en-US">
                <a:ea typeface="ＭＳ Ｐゴシック" charset="0"/>
                <a:cs typeface="ＭＳ Ｐゴシック" charset="0"/>
              </a:rPr>
              <a:t>This detector will operate at the  beam extracted from the Nuclotron.</a:t>
            </a:r>
          </a:p>
        </p:txBody>
      </p:sp>
      <p:sp>
        <p:nvSpPr>
          <p:cNvPr id="79875"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40D928-1DEE-CA4B-96DC-A92709555AC4}" type="slidenum">
              <a:rPr lang="ru-RU" sz="1200"/>
              <a:pPr eaLnBrk="1" hangingPunct="1"/>
              <a:t>37</a:t>
            </a:fld>
            <a:endParaRPr lang="ru-RU"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Образ слайда 1"/>
          <p:cNvSpPr>
            <a:spLocks noGrp="1" noRot="1" noChangeAspect="1"/>
          </p:cNvSpPr>
          <p:nvPr>
            <p:ph type="sldImg"/>
          </p:nvPr>
        </p:nvSpPr>
        <p:spPr bwMode="auto">
          <a:noFill/>
          <a:ln>
            <a:solidFill>
              <a:srgbClr val="000000"/>
            </a:solidFill>
            <a:miter lim="800000"/>
            <a:headEnd/>
            <a:tailEnd/>
          </a:ln>
        </p:spPr>
      </p:sp>
      <p:sp>
        <p:nvSpPr>
          <p:cNvPr id="12493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5222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87C75E-C6F0-42AA-B601-3068F1FEA817}" type="slidenum">
              <a:rPr lang="ru-RU">
                <a:cs typeface="Arial" charset="0"/>
              </a:rPr>
              <a:pPr fontAlgn="base">
                <a:spcBef>
                  <a:spcPct val="0"/>
                </a:spcBef>
                <a:spcAft>
                  <a:spcPct val="0"/>
                </a:spcAft>
                <a:defRPr/>
              </a:pPr>
              <a:t>39</a:t>
            </a:fld>
            <a:endParaRPr lang="ru-RU">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idx="5"/>
          </p:nvPr>
        </p:nvSpPr>
        <p:spPr>
          <a:noFill/>
        </p:spPr>
        <p:txBody>
          <a:bodyPr/>
          <a:lstStyle/>
          <a:p>
            <a:fld id="{4A4CE480-DEED-498F-AC66-87B55C232D44}" type="slidenum">
              <a:rPr lang="ru-RU" smtClean="0"/>
              <a:pPr/>
              <a:t>41</a:t>
            </a:fld>
            <a:endParaRPr lang="ru-RU" smtClean="0"/>
          </a:p>
        </p:txBody>
      </p:sp>
      <p:sp>
        <p:nvSpPr>
          <p:cNvPr id="66563" name="Text Box 2"/>
          <p:cNvSpPr txBox="1">
            <a:spLocks noChangeArrowheads="1"/>
          </p:cNvSpPr>
          <p:nvPr/>
        </p:nvSpPr>
        <p:spPr bwMode="auto">
          <a:xfrm>
            <a:off x="1145672" y="687850"/>
            <a:ext cx="4571465" cy="3427536"/>
          </a:xfrm>
          <a:prstGeom prst="rect">
            <a:avLst/>
          </a:prstGeom>
          <a:solidFill>
            <a:srgbClr val="FFFFFF"/>
          </a:solidFill>
          <a:ln w="9360">
            <a:solidFill>
              <a:srgbClr val="000000"/>
            </a:solidFill>
            <a:miter lim="800000"/>
            <a:headEnd/>
            <a:tailEnd/>
          </a:ln>
        </p:spPr>
        <p:txBody>
          <a:bodyPr wrap="none" anchor="ctr"/>
          <a:lstStyle/>
          <a:p>
            <a:endParaRPr lang="ru-RU"/>
          </a:p>
        </p:txBody>
      </p:sp>
      <p:sp>
        <p:nvSpPr>
          <p:cNvPr id="66564" name="Rectangle 3"/>
          <p:cNvSpPr>
            <a:spLocks noGrp="1" noChangeArrowheads="1"/>
          </p:cNvSpPr>
          <p:nvPr>
            <p:ph type="body"/>
          </p:nvPr>
        </p:nvSpPr>
        <p:spPr>
          <a:xfrm>
            <a:off x="685801" y="4343693"/>
            <a:ext cx="5484798" cy="4113922"/>
          </a:xfrm>
          <a:noFill/>
          <a:ln/>
        </p:spPr>
        <p:txBody>
          <a:bodyPr wrap="none" anchor="ctr"/>
          <a:lstStyle/>
          <a:p>
            <a:endParaRPr lang="ru-RU"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6523C0D-A6C3-4D30-99CA-858355C00D19}" type="slidenum">
              <a:rPr lang="ru-RU"/>
              <a:pPr/>
              <a:t>42</a:t>
            </a:fld>
            <a:endParaRPr lang="ru-RU"/>
          </a:p>
        </p:txBody>
      </p:sp>
      <p:sp>
        <p:nvSpPr>
          <p:cNvPr id="279554" name="Text Box 2"/>
          <p:cNvSpPr txBox="1">
            <a:spLocks noChangeArrowheads="1"/>
          </p:cNvSpPr>
          <p:nvPr/>
        </p:nvSpPr>
        <p:spPr bwMode="auto">
          <a:xfrm>
            <a:off x="1142467" y="685800"/>
            <a:ext cx="4573068" cy="3429000"/>
          </a:xfrm>
          <a:prstGeom prst="rect">
            <a:avLst/>
          </a:prstGeom>
          <a:solidFill>
            <a:srgbClr val="FFFFFF"/>
          </a:solidFill>
          <a:ln w="9360">
            <a:solidFill>
              <a:srgbClr val="000000"/>
            </a:solidFill>
            <a:miter lim="800000"/>
            <a:headEnd/>
            <a:tailEnd/>
          </a:ln>
          <a:effectLst/>
        </p:spPr>
        <p:txBody>
          <a:bodyPr wrap="none" anchor="ctr"/>
          <a:lstStyle/>
          <a:p>
            <a:endParaRPr lang="ru-RU"/>
          </a:p>
        </p:txBody>
      </p:sp>
      <p:sp>
        <p:nvSpPr>
          <p:cNvPr id="279555" name="Text Box 3"/>
          <p:cNvSpPr txBox="1">
            <a:spLocks noGrp="1" noChangeArrowheads="1"/>
          </p:cNvSpPr>
          <p:nvPr>
            <p:ph type="body"/>
          </p:nvPr>
        </p:nvSpPr>
        <p:spPr>
          <a:xfrm>
            <a:off x="685800" y="4343400"/>
            <a:ext cx="5486400" cy="4114800"/>
          </a:xfrm>
          <a:ln/>
        </p:spPr>
        <p:txBody>
          <a:bodyPr/>
          <a:lstStyle/>
          <a:p>
            <a:pPr algn="just">
              <a:spcBef>
                <a:spcPts val="525"/>
              </a:spcBef>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latin typeface="Arial" pitchFamily="34" charset="0"/>
                <a:cs typeface="Arial" pitchFamily="34" charset="0"/>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9EE24B4-ED95-4FE2-A8D8-298707C9F847}" type="slidenum">
              <a:rPr lang="ru-RU"/>
              <a:pPr/>
              <a:t>43</a:t>
            </a:fld>
            <a:endParaRPr lang="ru-RU"/>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p:cNvSpPr>
            <a:spLocks noGrp="1" noRot="1" noChangeAspect="1" noTextEdit="1"/>
          </p:cNvSpPr>
          <p:nvPr>
            <p:ph type="sldImg"/>
          </p:nvPr>
        </p:nvSpPr>
        <p:spPr>
          <a:ln/>
        </p:spPr>
      </p:sp>
      <p:sp>
        <p:nvSpPr>
          <p:cNvPr id="5123" name="Заметки 2"/>
          <p:cNvSpPr>
            <a:spLocks noGrp="1"/>
          </p:cNvSpPr>
          <p:nvPr>
            <p:ph type="body" idx="1"/>
          </p:nvPr>
        </p:nvSpPr>
        <p:spPr>
          <a:noFill/>
          <a:ln/>
        </p:spPr>
        <p:txBody>
          <a:bodyPr/>
          <a:lstStyle/>
          <a:p>
            <a:endParaRPr lang="ru-RU" dirty="0" smtClean="0"/>
          </a:p>
        </p:txBody>
      </p:sp>
      <p:sp>
        <p:nvSpPr>
          <p:cNvPr id="5124" name="Номер слайда 3"/>
          <p:cNvSpPr>
            <a:spLocks noGrp="1"/>
          </p:cNvSpPr>
          <p:nvPr>
            <p:ph type="sldNum" sz="quarter"/>
          </p:nvPr>
        </p:nvSpPr>
        <p:spPr>
          <a:noFill/>
        </p:spPr>
        <p:txBody>
          <a:bodyPr/>
          <a:lstStyle/>
          <a:p>
            <a:fld id="{CA6B5E4A-CC8A-42AC-945A-B4DA20701DD1}" type="slidenum">
              <a:rPr lang="ru-RU" smtClean="0">
                <a:cs typeface="Arial" charset="0"/>
              </a:rPr>
              <a:pPr/>
              <a:t>44</a:t>
            </a:fld>
            <a:endParaRPr lang="ru-RU" smtClean="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sldNum"/>
          </p:nvPr>
        </p:nvSpPr>
        <p:spPr>
          <a:ln/>
        </p:spPr>
        <p:txBody>
          <a:bodyPr/>
          <a:lstStyle/>
          <a:p>
            <a:fld id="{22437412-92B5-4EB4-93AD-A16D0B95307A}" type="slidenum">
              <a:rPr lang="ru-RU"/>
              <a:pPr/>
              <a:t>45</a:t>
            </a:fld>
            <a:endParaRPr lang="ru-RU"/>
          </a:p>
        </p:txBody>
      </p:sp>
      <p:sp>
        <p:nvSpPr>
          <p:cNvPr id="70657" name="Rectangle 1"/>
          <p:cNvSpPr txBox="1">
            <a:spLocks noGrp="1" noRot="1" noChangeAspect="1" noChangeArrowheads="1"/>
          </p:cNvSpPr>
          <p:nvPr>
            <p:ph type="sldImg"/>
          </p:nvPr>
        </p:nvSpPr>
        <p:spPr bwMode="auto">
          <a:xfrm>
            <a:off x="1143000" y="684213"/>
            <a:ext cx="4565650" cy="3424237"/>
          </a:xfrm>
          <a:prstGeom prst="rect">
            <a:avLst/>
          </a:prstGeom>
          <a:solidFill>
            <a:srgbClr val="FFFFFF"/>
          </a:solidFill>
          <a:ln>
            <a:solidFill>
              <a:srgbClr val="000000"/>
            </a:solidFill>
            <a:miter lim="800000"/>
            <a:headEnd/>
            <a:tailEnd/>
          </a:ln>
        </p:spPr>
      </p:sp>
      <p:sp>
        <p:nvSpPr>
          <p:cNvPr id="70658" name="Rectangle 2"/>
          <p:cNvSpPr txBox="1">
            <a:spLocks noGrp="1" noChangeArrowheads="1"/>
          </p:cNvSpPr>
          <p:nvPr>
            <p:ph type="body" idx="1"/>
          </p:nvPr>
        </p:nvSpPr>
        <p:spPr bwMode="auto">
          <a:xfrm>
            <a:off x="685641" y="4342666"/>
            <a:ext cx="5481914" cy="4107450"/>
          </a:xfrm>
          <a:prstGeom prst="rect">
            <a:avLst/>
          </a:prstGeom>
          <a:noFill/>
          <a:ln>
            <a:round/>
            <a:headEnd/>
            <a:tailEnd/>
          </a:ln>
        </p:spPr>
        <p:txBody>
          <a:bodyPr wrap="none" anchor="ctr"/>
          <a:lstStyle/>
          <a:p>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раз слайда 1"/>
          <p:cNvSpPr>
            <a:spLocks noGrp="1" noRot="1" noChangeAspect="1"/>
          </p:cNvSpPr>
          <p:nvPr>
            <p:ph type="sldImg"/>
          </p:nvPr>
        </p:nvSpPr>
        <p:spPr bwMode="auto">
          <a:noFill/>
          <a:ln>
            <a:solidFill>
              <a:srgbClr val="000000"/>
            </a:solidFill>
            <a:miter lim="800000"/>
            <a:headEnd/>
            <a:tailEnd/>
          </a:ln>
        </p:spPr>
      </p:sp>
      <p:sp>
        <p:nvSpPr>
          <p:cNvPr id="19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945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58EC80-522C-4108-827D-664610B890AB}" type="slidenum">
              <a:rPr lang="ru-RU">
                <a:cs typeface="Arial" charset="0"/>
              </a:rPr>
              <a:pPr fontAlgn="base">
                <a:spcBef>
                  <a:spcPct val="0"/>
                </a:spcBef>
                <a:spcAft>
                  <a:spcPct val="0"/>
                </a:spcAft>
                <a:defRPr/>
              </a:pPr>
              <a:t>4</a:t>
            </a:fld>
            <a:endParaRPr lang="ru-RU">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2"/>
          <p:cNvSpPr>
            <a:spLocks noGrp="1" noChangeArrowheads="1"/>
          </p:cNvSpPr>
          <p:nvPr>
            <p:ph type="sldNum" sz="quarter"/>
          </p:nvPr>
        </p:nvSpPr>
        <p:spPr>
          <a:noFill/>
        </p:spPr>
        <p:txBody>
          <a:bodyPr/>
          <a:lstStyle/>
          <a:p>
            <a:fld id="{8722BD51-9028-4826-989C-AF00A684D95F}" type="slidenum">
              <a:rPr lang="ru-RU">
                <a:latin typeface="Arial" pitchFamily="34" charset="0"/>
                <a:cs typeface="Arial" pitchFamily="34" charset="0"/>
              </a:rPr>
              <a:pPr/>
              <a:t>46</a:t>
            </a:fld>
            <a:endParaRPr lang="ru-RU">
              <a:latin typeface="Arial" pitchFamily="34" charset="0"/>
              <a:cs typeface="Arial" pitchFamily="34" charset="0"/>
            </a:endParaRPr>
          </a:p>
        </p:txBody>
      </p:sp>
      <p:sp>
        <p:nvSpPr>
          <p:cNvPr id="57347" name="Rectangle 1"/>
          <p:cNvSpPr txBox="1">
            <a:spLocks noGrp="1" noRot="1" noChangeAspect="1" noChangeArrowheads="1" noTextEdit="1"/>
          </p:cNvSpPr>
          <p:nvPr>
            <p:ph type="sldImg"/>
          </p:nvPr>
        </p:nvSpPr>
        <p:spPr>
          <a:xfrm>
            <a:off x="1144588" y="685800"/>
            <a:ext cx="4562475" cy="3421063"/>
          </a:xfrm>
          <a:solidFill>
            <a:srgbClr val="FFFFFF"/>
          </a:solidFill>
          <a:ln>
            <a:solidFill>
              <a:srgbClr val="000000"/>
            </a:solidFill>
            <a:miter lim="800000"/>
          </a:ln>
        </p:spPr>
      </p:sp>
      <p:sp>
        <p:nvSpPr>
          <p:cNvPr id="57348" name="Rectangle 2"/>
          <p:cNvSpPr txBox="1">
            <a:spLocks noGrp="1" noChangeArrowheads="1"/>
          </p:cNvSpPr>
          <p:nvPr>
            <p:ph type="body" idx="1"/>
          </p:nvPr>
        </p:nvSpPr>
        <p:spPr>
          <a:xfrm>
            <a:off x="685640" y="4342665"/>
            <a:ext cx="5481914" cy="4107450"/>
          </a:xfrm>
          <a:noFill/>
          <a:ln/>
        </p:spPr>
        <p:txBody>
          <a:bodyPr wrap="none" anchor="ctr"/>
          <a:lstStyle/>
          <a:p>
            <a:endParaRPr lang="ru-RU"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AE1715C3-F956-4BE2-9A3A-E1E4ECC12C51}" type="slidenum">
              <a:rPr lang="ru-RU" smtClean="0"/>
              <a:pPr>
                <a:defRPr/>
              </a:pPr>
              <a:t>47</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AE1715C3-F956-4BE2-9A3A-E1E4ECC12C51}" type="slidenum">
              <a:rPr lang="ru-RU" smtClean="0"/>
              <a:pPr>
                <a:defRPr/>
              </a:pPr>
              <a:t>48</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AE1715C3-F956-4BE2-9A3A-E1E4ECC12C51}" type="slidenum">
              <a:rPr lang="ru-RU" smtClean="0"/>
              <a:pPr>
                <a:defRPr/>
              </a:pPr>
              <a:t>49</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64315B59-50B5-43EA-8160-B4CD8751AD5B}" type="slidenum">
              <a:rPr lang="ru-RU" smtClean="0"/>
              <a:pPr>
                <a:defRPr/>
              </a:pPr>
              <a:t>50</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a typeface="MS PGothic" pitchFamily="34" charset="-128"/>
            </a:endParaRPr>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7BA6EB-0686-4517-92AA-450E36797CD9}" type="slidenum">
              <a:rPr lang="ru-RU">
                <a:cs typeface="Arial" charset="0"/>
              </a:rPr>
              <a:pPr fontAlgn="base">
                <a:spcBef>
                  <a:spcPct val="0"/>
                </a:spcBef>
                <a:spcAft>
                  <a:spcPct val="0"/>
                </a:spcAft>
                <a:defRPr/>
              </a:pPr>
              <a:t>5</a:t>
            </a:fld>
            <a:endParaRPr lang="ru-RU">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7BEF2F-08EA-DD49-A2E3-C821637DB731}" type="slidenum">
              <a:rPr lang="en-US" sz="1200"/>
              <a:pPr eaLnBrk="1" hangingPunct="1"/>
              <a:t>7</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a:lstStyle/>
          <a:p>
            <a:r>
              <a:rPr lang="ru-RU" dirty="0">
                <a:ea typeface="ＭＳ Ｐゴシック" charset="0"/>
                <a:cs typeface="ＭＳ Ｐゴシック" charset="0"/>
              </a:rPr>
              <a:t> </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раз слайда 1"/>
          <p:cNvSpPr>
            <a:spLocks noGrp="1" noRot="1" noChangeAspect="1" noTextEdit="1"/>
          </p:cNvSpPr>
          <p:nvPr>
            <p:ph type="sldImg"/>
          </p:nvPr>
        </p:nvSpPr>
        <p:spPr bwMode="auto">
          <a:noFill/>
          <a:ln>
            <a:solidFill>
              <a:srgbClr val="000000"/>
            </a:solidFill>
            <a:miter lim="800000"/>
            <a:headEnd/>
            <a:tailEnd/>
          </a:ln>
        </p:spPr>
      </p:sp>
      <p:sp>
        <p:nvSpPr>
          <p:cNvPr id="3379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ea typeface="MS PGothic" pitchFamily="34" charset="-128"/>
            </a:endParaRPr>
          </a:p>
        </p:txBody>
      </p:sp>
      <p:sp>
        <p:nvSpPr>
          <p:cNvPr id="33795"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68DB2A-41AA-4203-A9A6-82C04A9AF443}" type="slidenum">
              <a:rPr lang="de-DE">
                <a:ea typeface="MS PGothic" pitchFamily="34" charset="-128"/>
                <a:cs typeface="Arial" charset="0"/>
              </a:rPr>
              <a:pPr fontAlgn="base">
                <a:spcBef>
                  <a:spcPct val="0"/>
                </a:spcBef>
                <a:spcAft>
                  <a:spcPct val="0"/>
                </a:spcAft>
                <a:defRPr/>
              </a:pPr>
              <a:t>8</a:t>
            </a:fld>
            <a:endParaRPr lang="de-DE">
              <a:ea typeface="MS PGothic" pitchFamily="34" charset="-128"/>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sldNum"/>
          </p:nvPr>
        </p:nvSpPr>
        <p:spPr>
          <a:ln/>
        </p:spPr>
        <p:txBody>
          <a:bodyPr/>
          <a:lstStyle/>
          <a:p>
            <a:fld id="{805D4757-162C-43CF-8717-7515759390FF}" type="slidenum">
              <a:rPr lang="ru-RU"/>
              <a:pPr/>
              <a:t>10</a:t>
            </a:fld>
            <a:endParaRPr lang="ru-RU"/>
          </a:p>
        </p:txBody>
      </p:sp>
      <p:sp>
        <p:nvSpPr>
          <p:cNvPr id="76801" name="Rectangle 1"/>
          <p:cNvSpPr txBox="1">
            <a:spLocks noGrp="1" noRot="1" noChangeAspect="1" noChangeArrowheads="1"/>
          </p:cNvSpPr>
          <p:nvPr>
            <p:ph type="sldImg"/>
          </p:nvPr>
        </p:nvSpPr>
        <p:spPr bwMode="auto">
          <a:xfrm>
            <a:off x="1143000" y="684213"/>
            <a:ext cx="4565650" cy="3424237"/>
          </a:xfrm>
          <a:prstGeom prst="rect">
            <a:avLst/>
          </a:prstGeom>
          <a:solidFill>
            <a:srgbClr val="FFFFFF"/>
          </a:solidFill>
          <a:ln>
            <a:solidFill>
              <a:srgbClr val="000000"/>
            </a:solidFill>
            <a:miter lim="800000"/>
            <a:headEnd/>
            <a:tailEnd/>
          </a:ln>
        </p:spPr>
      </p:sp>
      <p:sp>
        <p:nvSpPr>
          <p:cNvPr id="76802" name="Rectangle 2"/>
          <p:cNvSpPr txBox="1">
            <a:spLocks noGrp="1" noChangeArrowheads="1"/>
          </p:cNvSpPr>
          <p:nvPr>
            <p:ph type="body" idx="1"/>
          </p:nvPr>
        </p:nvSpPr>
        <p:spPr bwMode="auto">
          <a:xfrm>
            <a:off x="685641" y="4342666"/>
            <a:ext cx="5481914" cy="4107450"/>
          </a:xfrm>
          <a:prstGeom prst="rect">
            <a:avLst/>
          </a:prstGeom>
          <a:noFill/>
          <a:ln>
            <a:round/>
            <a:headEnd/>
            <a:tailEnd/>
          </a:ln>
        </p:spPr>
        <p:txBody>
          <a:bodyPr wrap="none" anchor="ct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5CA430D-D4FE-4CFA-8026-3849D946FBDC}" type="slidenum">
              <a:rPr lang="ru-RU" smtClean="0"/>
              <a:pPr/>
              <a:t>14</a:t>
            </a:fld>
            <a:endParaRPr lang="ru-RU" smtClean="0"/>
          </a:p>
        </p:txBody>
      </p:sp>
      <p:sp>
        <p:nvSpPr>
          <p:cNvPr id="144386" name="Rectangle 7"/>
          <p:cNvSpPr txBox="1">
            <a:spLocks noGrp="1" noChangeArrowheads="1"/>
          </p:cNvSpPr>
          <p:nvPr/>
        </p:nvSpPr>
        <p:spPr bwMode="auto">
          <a:xfrm>
            <a:off x="3883867" y="8686248"/>
            <a:ext cx="2972543" cy="456173"/>
          </a:xfrm>
          <a:prstGeom prst="rect">
            <a:avLst/>
          </a:prstGeom>
          <a:noFill/>
          <a:ln>
            <a:miter lim="800000"/>
            <a:headEnd/>
            <a:tailEnd/>
          </a:ln>
        </p:spPr>
        <p:txBody>
          <a:bodyPr anchor="b"/>
          <a:lstStyle/>
          <a:p>
            <a:pPr algn="r">
              <a:defRPr/>
            </a:pPr>
            <a:fld id="{742F568C-9359-4D0B-AA8E-B74E418E06BF}" type="slidenum">
              <a:rPr lang="ru-RU">
                <a:solidFill>
                  <a:srgbClr val="000000"/>
                </a:solidFill>
                <a:latin typeface="+mn-lt"/>
                <a:cs typeface="+mn-cs"/>
              </a:rPr>
              <a:pPr algn="r">
                <a:defRPr/>
              </a:pPr>
              <a:t>14</a:t>
            </a:fld>
            <a:endParaRPr lang="ru-RU">
              <a:solidFill>
                <a:srgbClr val="000000"/>
              </a:solidFill>
              <a:latin typeface="+mn-lt"/>
              <a:cs typeface="+mn-cs"/>
            </a:endParaRPr>
          </a:p>
        </p:txBody>
      </p:sp>
      <p:sp>
        <p:nvSpPr>
          <p:cNvPr id="81924" name="Rectangle 2"/>
          <p:cNvSpPr>
            <a:spLocks noGrp="1" noRot="1" noChangeAspect="1" noChangeArrowheads="1" noTextEdit="1"/>
          </p:cNvSpPr>
          <p:nvPr>
            <p:ph type="sldImg"/>
          </p:nvPr>
        </p:nvSpPr>
        <p:spPr>
          <a:xfrm>
            <a:off x="1784350" y="687388"/>
            <a:ext cx="3930650" cy="2947987"/>
          </a:xfrm>
          <a:ln/>
        </p:spPr>
      </p:sp>
      <p:sp>
        <p:nvSpPr>
          <p:cNvPr id="81925" name="Rectangle 3"/>
          <p:cNvSpPr>
            <a:spLocks noGrp="1" noChangeArrowheads="1"/>
          </p:cNvSpPr>
          <p:nvPr>
            <p:ph type="body" idx="1"/>
          </p:nvPr>
        </p:nvSpPr>
        <p:spPr>
          <a:xfrm>
            <a:off x="117693" y="3707796"/>
            <a:ext cx="6622614" cy="4749576"/>
          </a:xfrm>
          <a:noFill/>
          <a:ln w="9525"/>
        </p:spPr>
        <p:txBody>
          <a:bodyPr/>
          <a:lstStyle/>
          <a:p>
            <a:pPr algn="just" eaLnBrk="1" hangingPunct="1">
              <a:lnSpc>
                <a:spcPct val="120000"/>
              </a:lnSpc>
              <a:spcBef>
                <a:spcPct val="0"/>
              </a:spcBef>
            </a:pPr>
            <a:endParaRPr lang="ru-RU" sz="9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p:cNvSpPr>
          <p:nvPr>
            <p:ph type="sldImg"/>
          </p:nvPr>
        </p:nvSpPr>
        <p:spPr bwMode="auto">
          <a:noFill/>
          <a:ln>
            <a:solidFill>
              <a:srgbClr val="000000"/>
            </a:solidFill>
            <a:miter lim="800000"/>
            <a:headEnd/>
            <a:tailEnd/>
          </a:ln>
        </p:spPr>
      </p:sp>
      <p:sp>
        <p:nvSpPr>
          <p:cNvPr id="3072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072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1B79D1-17E4-4ECF-B924-E82A6C8C9ED4}" type="slidenum">
              <a:rPr lang="ru-RU">
                <a:cs typeface="Arial" charset="0"/>
              </a:rPr>
              <a:pPr fontAlgn="base">
                <a:spcBef>
                  <a:spcPct val="0"/>
                </a:spcBef>
                <a:spcAft>
                  <a:spcPct val="0"/>
                </a:spcAft>
                <a:defRPr/>
              </a:pPr>
              <a:t>15</a:t>
            </a:fld>
            <a:endParaRPr lang="ru-RU">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6B4BBEF-18AF-4EC3-A217-9DD6D53CAB9C}" type="datetimeFigureOut">
              <a:rPr lang="ru-RU"/>
              <a:pPr>
                <a:defRPr/>
              </a:pPr>
              <a:t>30.10.2016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EEBAF18-87FC-4F79-A987-8AE03F0A4D18}"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95CF41F-0BD7-4A9D-B155-9B2576892BE5}" type="datetimeFigureOut">
              <a:rPr lang="ru-RU"/>
              <a:pPr>
                <a:defRPr/>
              </a:pPr>
              <a:t>30.10.2016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D3CB5B7-25D0-4EDA-B00E-F4755038F79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8BBE4B4-0E65-4F8F-A53F-348DCF064540}" type="datetimeFigureOut">
              <a:rPr lang="ru-RU"/>
              <a:pPr>
                <a:defRPr/>
              </a:pPr>
              <a:t>30.10.2016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DF8C92F-CAEA-434F-BD75-BE33F7808BFA}"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4_Титульный слайд">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400800" y="6355080"/>
            <a:ext cx="2286000" cy="365760"/>
          </a:xfrm>
        </p:spPr>
        <p:txBody>
          <a:bodyPr/>
          <a:lstStyle>
            <a:lvl1pPr>
              <a:defRPr sz="1400"/>
            </a:lvl1pPr>
          </a:lstStyle>
          <a:p>
            <a:pPr>
              <a:defRPr/>
            </a:pPr>
            <a:fld id="{86B4BBEF-18AF-4EC3-A217-9DD6D53CAB9C}" type="datetimeFigureOut">
              <a:rPr lang="ru-RU" smtClean="0"/>
              <a:pPr>
                <a:defRPr/>
              </a:pPr>
              <a:t>30.10.2016</a:t>
            </a:fld>
            <a:endParaRPr lang="ru-RU"/>
          </a:p>
        </p:txBody>
      </p:sp>
      <p:sp>
        <p:nvSpPr>
          <p:cNvPr id="17" name="Нижний колонтитул 16"/>
          <p:cNvSpPr>
            <a:spLocks noGrp="1"/>
          </p:cNvSpPr>
          <p:nvPr>
            <p:ph type="ftr" sz="quarter" idx="11"/>
          </p:nvPr>
        </p:nvSpPr>
        <p:spPr>
          <a:xfrm>
            <a:off x="2898648" y="6355080"/>
            <a:ext cx="3474720" cy="365760"/>
          </a:xfrm>
        </p:spPr>
        <p:txBody>
          <a:bodyPr/>
          <a:lstStyle/>
          <a:p>
            <a:pPr>
              <a:defRPr/>
            </a:pPr>
            <a:endParaRPr lang="ru-RU"/>
          </a:p>
        </p:txBody>
      </p:sp>
      <p:sp>
        <p:nvSpPr>
          <p:cNvPr id="29" name="Номер слайда 28"/>
          <p:cNvSpPr>
            <a:spLocks noGrp="1"/>
          </p:cNvSpPr>
          <p:nvPr>
            <p:ph type="sldNum" sz="quarter" idx="12"/>
          </p:nvPr>
        </p:nvSpPr>
        <p:spPr>
          <a:xfrm>
            <a:off x="1216152" y="6355080"/>
            <a:ext cx="1219200" cy="365760"/>
          </a:xfrm>
        </p:spPr>
        <p:txBody>
          <a:bodyPr/>
          <a:lstStyle/>
          <a:p>
            <a:pPr>
              <a:defRPr/>
            </a:pPr>
            <a:fld id="{8EEBAF18-87FC-4F79-A987-8AE03F0A4D18}" type="slidenum">
              <a:rPr lang="ru-RU" smtClean="0"/>
              <a:pPr>
                <a:defRPr/>
              </a:pPr>
              <a:t>‹#›</a:t>
            </a:fld>
            <a:endParaRPr lang="ru-RU"/>
          </a:p>
        </p:txBody>
      </p:sp>
      <p:sp>
        <p:nvSpPr>
          <p:cNvPr id="21" name="Прямоугольник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Прямоугольник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Прямоугольник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pPr>
              <a:defRPr/>
            </a:pPr>
            <a:fld id="{BCB0A363-B201-422E-BC75-D9B16734B293}" type="datetimeFigureOut">
              <a:rPr lang="ru-RU" smtClean="0"/>
              <a:pPr>
                <a:defRPr/>
              </a:pPr>
              <a:t>30.10.2016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4414A733-F351-4561-924F-3A4E2AF99EC5}" type="slidenum">
              <a:rPr lang="ru-RU" smtClean="0"/>
              <a:pPr>
                <a:defRPr/>
              </a:pPr>
              <a:t>‹#›</a:t>
            </a:fld>
            <a:endParaRPr lang="ru-RU"/>
          </a:p>
        </p:txBody>
      </p:sp>
      <p:sp>
        <p:nvSpPr>
          <p:cNvPr id="8" name="Содержимое 7"/>
          <p:cNvSpPr>
            <a:spLocks noGrp="1"/>
          </p:cNvSpPr>
          <p:nvPr>
            <p:ph sz="quarter" idx="1"/>
          </p:nvPr>
        </p:nvSpPr>
        <p:spPr>
          <a:xfrm>
            <a:off x="457200" y="1219200"/>
            <a:ext cx="8229600" cy="493776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6400800" y="6355080"/>
            <a:ext cx="2286000" cy="365760"/>
          </a:xfrm>
        </p:spPr>
        <p:txBody>
          <a:bodyPr/>
          <a:lstStyle/>
          <a:p>
            <a:pPr>
              <a:defRPr/>
            </a:pPr>
            <a:fld id="{53F70824-037E-419C-9640-8A2B4B9BE8C6}" type="datetimeFigureOut">
              <a:rPr lang="ru-RU" smtClean="0"/>
              <a:pPr>
                <a:defRPr/>
              </a:pPr>
              <a:t>30.10.2016</a:t>
            </a:fld>
            <a:endParaRPr lang="ru-RU"/>
          </a:p>
        </p:txBody>
      </p:sp>
      <p:sp>
        <p:nvSpPr>
          <p:cNvPr id="5" name="Нижний колонтитул 4"/>
          <p:cNvSpPr>
            <a:spLocks noGrp="1"/>
          </p:cNvSpPr>
          <p:nvPr>
            <p:ph type="ftr" sz="quarter" idx="11"/>
          </p:nvPr>
        </p:nvSpPr>
        <p:spPr>
          <a:xfrm>
            <a:off x="2898648" y="6355080"/>
            <a:ext cx="3474720" cy="365760"/>
          </a:xfrm>
        </p:spPr>
        <p:txBody>
          <a:bodyPr/>
          <a:lstStyle/>
          <a:p>
            <a:pPr>
              <a:defRPr/>
            </a:pPr>
            <a:endParaRPr lang="ru-RU"/>
          </a:p>
        </p:txBody>
      </p:sp>
      <p:sp>
        <p:nvSpPr>
          <p:cNvPr id="6" name="Номер слайда 5"/>
          <p:cNvSpPr>
            <a:spLocks noGrp="1"/>
          </p:cNvSpPr>
          <p:nvPr>
            <p:ph type="sldNum" sz="quarter" idx="12"/>
          </p:nvPr>
        </p:nvSpPr>
        <p:spPr>
          <a:xfrm>
            <a:off x="1069848" y="6355080"/>
            <a:ext cx="1520952" cy="365760"/>
          </a:xfrm>
        </p:spPr>
        <p:txBody>
          <a:bodyPr/>
          <a:lstStyle/>
          <a:p>
            <a:pPr>
              <a:defRPr/>
            </a:pPr>
            <a:fld id="{ED084A01-6948-4240-B4B7-B2DA753E152C}" type="slidenum">
              <a:rPr lang="ru-RU" smtClean="0"/>
              <a:pPr>
                <a:defRPr/>
              </a:pPr>
              <a:t>‹#›</a:t>
            </a:fld>
            <a:endParaRPr lang="ru-RU"/>
          </a:p>
        </p:txBody>
      </p:sp>
      <p:sp>
        <p:nvSpPr>
          <p:cNvPr id="7" name="Прямоугольник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914400"/>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pPr>
              <a:defRPr/>
            </a:pPr>
            <a:fld id="{FC90CD29-6EF7-44D7-8330-714B4EF7144F}" type="datetimeFigureOut">
              <a:rPr lang="ru-RU" smtClean="0"/>
              <a:pPr>
                <a:defRPr/>
              </a:pPr>
              <a:t>30.10.2016</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D82EE7B5-002D-4098-B8C5-D07EC38F2A52}" type="slidenum">
              <a:rPr lang="ru-RU" smtClean="0"/>
              <a:pPr>
                <a:defRPr/>
              </a:pPr>
              <a:t>‹#›</a:t>
            </a:fld>
            <a:endParaRPr lang="ru-RU"/>
          </a:p>
        </p:txBody>
      </p:sp>
      <p:sp>
        <p:nvSpPr>
          <p:cNvPr id="9" name="Содержимое 8"/>
          <p:cNvSpPr>
            <a:spLocks noGrp="1"/>
          </p:cNvSpPr>
          <p:nvPr>
            <p:ph sz="quarter" idx="1"/>
          </p:nvPr>
        </p:nvSpPr>
        <p:spPr>
          <a:xfrm>
            <a:off x="457200" y="1219200"/>
            <a:ext cx="4041648" cy="493776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632198" y="1216152"/>
            <a:ext cx="4041648" cy="493776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9144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pPr>
              <a:defRPr/>
            </a:pPr>
            <a:fld id="{6270208D-BA0D-48CB-B5C8-08B3DFDF26D6}" type="datetimeFigureOut">
              <a:rPr lang="ru-RU" smtClean="0"/>
              <a:pPr>
                <a:defRPr/>
              </a:pPr>
              <a:t>30.10.2016</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5269008F-6CA3-4F4A-915D-55A143AC5FD8}" type="slidenum">
              <a:rPr lang="ru-RU" smtClean="0"/>
              <a:pPr>
                <a:defRPr/>
              </a:pPr>
              <a:t>‹#›</a:t>
            </a:fld>
            <a:endParaRPr lang="ru-RU"/>
          </a:p>
        </p:txBody>
      </p:sp>
      <p:sp>
        <p:nvSpPr>
          <p:cNvPr id="11" name="Содержимое 10"/>
          <p:cNvSpPr>
            <a:spLocks noGrp="1"/>
          </p:cNvSpPr>
          <p:nvPr>
            <p:ph sz="quarter" idx="2"/>
          </p:nvPr>
        </p:nvSpPr>
        <p:spPr>
          <a:xfrm>
            <a:off x="457200" y="2133600"/>
            <a:ext cx="4038600" cy="4038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648200" y="2133600"/>
            <a:ext cx="4038600" cy="4038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914400"/>
          </a:xfrm>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fld id="{4A50AB41-C69D-4C9B-9BA0-85C6740241DF}" type="datetimeFigureOut">
              <a:rPr lang="ru-RU" smtClean="0"/>
              <a:pPr>
                <a:defRPr/>
              </a:pPr>
              <a:t>30.10.2016</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CE6AF4BB-6158-43C3-A95F-DE876107024F}" type="slidenum">
              <a:rPr lang="ru-RU" smtClean="0"/>
              <a:pPr>
                <a:defRPr/>
              </a:pPr>
              <a:t>‹#›</a:t>
            </a:fld>
            <a:endParaRPr lang="ru-RU"/>
          </a:p>
        </p:txBody>
      </p:sp>
      <p:sp>
        <p:nvSpPr>
          <p:cNvPr id="6" name="Равнобедренный треугольник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545D6E4A-8CFB-419F-BCD4-6F0D7DADBA39}" type="datetimeFigureOut">
              <a:rPr lang="ru-RU" smtClean="0"/>
              <a:pPr>
                <a:defRPr/>
              </a:pPr>
              <a:t>30.10.2016</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DFC31581-37DC-4B81-A6F5-9B763D5A651E}" type="slidenum">
              <a:rPr lang="ru-RU" smtClean="0"/>
              <a:pPr>
                <a:defRPr/>
              </a:pPr>
              <a:t>‹#›</a:t>
            </a:fld>
            <a:endParaRPr lang="ru-RU"/>
          </a:p>
        </p:txBody>
      </p:sp>
      <p:sp>
        <p:nvSpPr>
          <p:cNvPr id="5" name="Прямая соединительная линия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Равнобедренный треугольник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CB0A363-B201-422E-BC75-D9B16734B293}" type="datetimeFigureOut">
              <a:rPr lang="ru-RU"/>
              <a:pPr>
                <a:defRPr/>
              </a:pPr>
              <a:t>30.10.2016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414A733-F351-4561-924F-3A4E2AF99EC5}"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fld id="{17209AC1-CB93-4835-88D4-BCF665814524}" type="datetimeFigureOut">
              <a:rPr lang="ru-RU" smtClean="0"/>
              <a:pPr>
                <a:defRPr/>
              </a:pPr>
              <a:t>30.10.2016</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8323A3A5-4D42-4155-86F6-482BEA129DFB}" type="slidenum">
              <a:rPr lang="ru-RU" smtClean="0"/>
              <a:pPr>
                <a:defRPr/>
              </a:pPr>
              <a:t>‹#›</a:t>
            </a:fld>
            <a:endParaRPr lang="ru-RU"/>
          </a:p>
        </p:txBody>
      </p:sp>
      <p:sp>
        <p:nvSpPr>
          <p:cNvPr id="8" name="Прямая соединительная линия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ая соединительная линия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Равнобедренный треугольник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Содержимое 11"/>
          <p:cNvSpPr>
            <a:spLocks noGrp="1"/>
          </p:cNvSpPr>
          <p:nvPr>
            <p:ph sz="quarter" idx="1"/>
          </p:nvPr>
        </p:nvSpPr>
        <p:spPr>
          <a:xfrm>
            <a:off x="304800" y="304800"/>
            <a:ext cx="57150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fld id="{DE771944-F1F6-4E58-A10F-DD6BFB6A1CCA}" type="datetimeFigureOut">
              <a:rPr lang="ru-RU" smtClean="0"/>
              <a:pPr>
                <a:defRPr/>
              </a:pPr>
              <a:t>30.10.2016</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3477E574-F21D-4538-892B-116B6D1DCFF1}" type="slidenum">
              <a:rPr lang="ru-RU" smtClean="0"/>
              <a:pPr>
                <a:defRPr/>
              </a:pPr>
              <a:t>‹#›</a:t>
            </a:fld>
            <a:endParaRPr lang="ru-RU"/>
          </a:p>
        </p:txBody>
      </p:sp>
      <p:sp>
        <p:nvSpPr>
          <p:cNvPr id="8" name="Прямая соединительная линия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Равнобедренный треугольник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895CF41F-0BD7-4A9D-B155-9B2576892BE5}" type="datetimeFigureOut">
              <a:rPr lang="ru-RU" smtClean="0"/>
              <a:pPr>
                <a:defRPr/>
              </a:pPr>
              <a:t>30.10.2016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6D3CB5B7-25D0-4EDA-B00E-F4755038F798}" type="slidenum">
              <a:rPr lang="ru-RU" smtClean="0"/>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68BBE4B4-0E65-4F8F-A53F-348DCF064540}" type="datetimeFigureOut">
              <a:rPr lang="ru-RU" smtClean="0"/>
              <a:pPr>
                <a:defRPr/>
              </a:pPr>
              <a:t>30.10.2016</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5DF8C92F-CAEA-434F-BD75-BE33F7808BFA}" type="slidenum">
              <a:rPr lang="ru-RU" smtClean="0"/>
              <a:pPr>
                <a:defRPr/>
              </a:pPr>
              <a:t>‹#›</a:t>
            </a:fld>
            <a:endParaRPr lang="ru-RU"/>
          </a:p>
        </p:txBody>
      </p:sp>
      <p:sp>
        <p:nvSpPr>
          <p:cNvPr id="7" name="Прямая соединительная линия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Равнобедренный треугольник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ая соединительная линия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0075" cy="1133475"/>
          </a:xfrm>
          <a:prstGeom prst="rect">
            <a:avLst/>
          </a:prstGeom>
        </p:spPr>
        <p:txBody>
          <a:bodyPr/>
          <a:lstStyle/>
          <a:p>
            <a:r>
              <a:rPr lang="ru-RU" smtClean="0"/>
              <a:t>Образец заголовка</a:t>
            </a:r>
            <a:endParaRPr lang="ru-RU"/>
          </a:p>
        </p:txBody>
      </p:sp>
      <p:sp>
        <p:nvSpPr>
          <p:cNvPr id="3" name="Rectangle 45"/>
          <p:cNvSpPr>
            <a:spLocks noGrp="1" noChangeArrowheads="1"/>
          </p:cNvSpPr>
          <p:nvPr>
            <p:ph type="sldNum" idx="10"/>
          </p:nvPr>
        </p:nvSpPr>
        <p:spPr>
          <a:ln/>
        </p:spPr>
        <p:txBody>
          <a:bodyPr/>
          <a:lstStyle>
            <a:lvl1pPr>
              <a:defRPr/>
            </a:lvl1pPr>
          </a:lstStyle>
          <a:p>
            <a:pPr>
              <a:defRPr/>
            </a:pPr>
            <a:fld id="{F178C8A3-E07F-44AD-8C38-66567432E262}"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3F70824-037E-419C-9640-8A2B4B9BE8C6}" type="datetimeFigureOut">
              <a:rPr lang="ru-RU"/>
              <a:pPr>
                <a:defRPr/>
              </a:pPr>
              <a:t>30.10.2016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D084A01-6948-4240-B4B7-B2DA753E152C}"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C90CD29-6EF7-44D7-8330-714B4EF7144F}" type="datetimeFigureOut">
              <a:rPr lang="ru-RU"/>
              <a:pPr>
                <a:defRPr/>
              </a:pPr>
              <a:t>30.10.2016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82EE7B5-002D-4098-B8C5-D07EC38F2A52}"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270208D-BA0D-48CB-B5C8-08B3DFDF26D6}" type="datetimeFigureOut">
              <a:rPr lang="ru-RU"/>
              <a:pPr>
                <a:defRPr/>
              </a:pPr>
              <a:t>30.10.2016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5269008F-6CA3-4F4A-915D-55A143AC5FD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A50AB41-C69D-4C9B-9BA0-85C6740241DF}" type="datetimeFigureOut">
              <a:rPr lang="ru-RU"/>
              <a:pPr>
                <a:defRPr/>
              </a:pPr>
              <a:t>30.10.2016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CE6AF4BB-6158-43C3-A95F-DE876107024F}"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45D6E4A-8CFB-419F-BCD4-6F0D7DADBA39}" type="datetimeFigureOut">
              <a:rPr lang="ru-RU"/>
              <a:pPr>
                <a:defRPr/>
              </a:pPr>
              <a:t>30.10.2016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DFC31581-37DC-4B81-A6F5-9B763D5A651E}"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7209AC1-CB93-4835-88D4-BCF665814524}" type="datetimeFigureOut">
              <a:rPr lang="ru-RU"/>
              <a:pPr>
                <a:defRPr/>
              </a:pPr>
              <a:t>30.10.2016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323A3A5-4D42-4155-86F6-482BEA129DF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E771944-F1F6-4E58-A10F-DD6BFB6A1CCA}" type="datetimeFigureOut">
              <a:rPr lang="ru-RU"/>
              <a:pPr>
                <a:defRPr/>
              </a:pPr>
              <a:t>30.10.2016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477E574-F21D-4538-892B-116B6D1DCFF1}"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19811"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9F6FF49-4508-47C0-B91D-C70EE1113C49}" type="datetimeFigureOut">
              <a:rPr lang="ru-RU"/>
              <a:pPr>
                <a:defRPr/>
              </a:pPr>
              <a:t>30.10.2016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B0131F4-9C25-44AA-81FB-0DA9CF7A1A7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152400"/>
            <a:ext cx="8229600" cy="990600"/>
          </a:xfrm>
          <a:prstGeom prst="rect">
            <a:avLst/>
          </a:prstGeom>
        </p:spPr>
        <p:txBody>
          <a:bodyPr vert="horz" anchor="b" anchorCtr="0">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fld id="{79F6FF49-4508-47C0-B91D-C70EE1113C49}" type="datetimeFigureOut">
              <a:rPr lang="ru-RU" smtClean="0"/>
              <a:pPr>
                <a:defRPr/>
              </a:pPr>
              <a:t>30.10.2016</a:t>
            </a:fld>
            <a:endParaRPr lang="ru-RU"/>
          </a:p>
        </p:txBody>
      </p:sp>
      <p:sp>
        <p:nvSpPr>
          <p:cNvPr id="3" name="Нижний колонтитул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ru-RU"/>
          </a:p>
        </p:txBody>
      </p:sp>
      <p:sp>
        <p:nvSpPr>
          <p:cNvPr id="23" name="Номер слайда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fld id="{1B0131F4-9C25-44AA-81FB-0DA9CF7A1A73}" type="slidenum">
              <a:rPr lang="ru-RU" smtClean="0"/>
              <a:pPr>
                <a:defRPr/>
              </a:pPr>
              <a:t>‹#›</a:t>
            </a:fld>
            <a:endParaRPr lang="ru-RU"/>
          </a:p>
        </p:txBody>
      </p:sp>
      <p:sp>
        <p:nvSpPr>
          <p:cNvPr id="28" name="Прямая соединительная линия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Прямая соединительная линия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Равнобедренный треугольник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2.jpeg"/></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notesSlide" Target="../notesSlides/notesSlide26.xm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oleObject" Target="../embeddings/oleObject2.bin"/><Relationship Id="rId10" Type="http://schemas.openxmlformats.org/officeDocument/2006/relationships/image" Target="../media/image86.png"/><Relationship Id="rId4" Type="http://schemas.openxmlformats.org/officeDocument/2006/relationships/image" Target="../media/image81.jpeg"/><Relationship Id="rId9" Type="http://schemas.openxmlformats.org/officeDocument/2006/relationships/image" Target="../media/image85.png"/><Relationship Id="rId1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10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oleObject" Target="../embeddings/oleObject1.bin"/><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34925" y="-100013"/>
            <a:ext cx="9178925" cy="1196976"/>
          </a:xfrm>
          <a:prstGeom prst="rect">
            <a:avLst/>
          </a:prstGeom>
          <a:solidFill>
            <a:srgbClr val="00B8FF"/>
          </a:solidFill>
          <a:ln w="9360">
            <a:solidFill>
              <a:srgbClr val="FFFFFF"/>
            </a:solidFill>
            <a:miter lim="800000"/>
            <a:headEnd/>
            <a:tailEnd/>
          </a:ln>
        </p:spPr>
        <p:txBody>
          <a:bodyPr wrap="none" anchor="ctr"/>
          <a:lstStyle/>
          <a:p>
            <a:endParaRPr lang="ru-RU">
              <a:latin typeface="Calibri" pitchFamily="34" charset="0"/>
            </a:endParaRPr>
          </a:p>
        </p:txBody>
      </p:sp>
      <p:sp>
        <p:nvSpPr>
          <p:cNvPr id="14338" name="Rectangle 2"/>
          <p:cNvSpPr>
            <a:spLocks noChangeArrowheads="1"/>
          </p:cNvSpPr>
          <p:nvPr/>
        </p:nvSpPr>
        <p:spPr bwMode="auto">
          <a:xfrm>
            <a:off x="269875" y="-88900"/>
            <a:ext cx="8604250" cy="709613"/>
          </a:xfrm>
          <a:prstGeom prst="rect">
            <a:avLst/>
          </a:prstGeom>
          <a:noFill/>
          <a:ln w="9525">
            <a:noFill/>
            <a:round/>
            <a:headEnd/>
            <a:tailEnd/>
          </a:ln>
        </p:spPr>
        <p:txBody>
          <a:bodyPr lIns="92160" tIns="46080" rIns="92160" bIns="4608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pPr>
            <a:r>
              <a:rPr lang="ru-RU" sz="2400">
                <a:solidFill>
                  <a:srgbClr val="FFFFFF"/>
                </a:solidFill>
                <a:latin typeface="Calibri" pitchFamily="34" charset="0"/>
              </a:rPr>
              <a:t>   	</a:t>
            </a:r>
            <a:r>
              <a:rPr lang="en-GB" sz="2200" b="1">
                <a:solidFill>
                  <a:srgbClr val="FFCC00"/>
                </a:solidFill>
                <a:latin typeface="Verdana" pitchFamily="34" charset="0"/>
              </a:rPr>
              <a:t>Joint Institute for Nuclear Research</a:t>
            </a:r>
          </a:p>
        </p:txBody>
      </p:sp>
      <p:sp>
        <p:nvSpPr>
          <p:cNvPr id="7171" name="Text Box 3"/>
          <p:cNvSpPr txBox="1">
            <a:spLocks noChangeArrowheads="1"/>
          </p:cNvSpPr>
          <p:nvPr/>
        </p:nvSpPr>
        <p:spPr bwMode="auto">
          <a:xfrm>
            <a:off x="0" y="333375"/>
            <a:ext cx="9144000" cy="428625"/>
          </a:xfrm>
          <a:prstGeom prst="rect">
            <a:avLst/>
          </a:prstGeom>
          <a:noFill/>
          <a:ln w="9525">
            <a:noFill/>
            <a:round/>
            <a:headEnd/>
            <a:tailEnd/>
          </a:ln>
          <a:effectLst/>
        </p:spPr>
        <p:txBody>
          <a:bodyPr lIns="90000" tIns="46800" rIns="90000" bIns="46800">
            <a:spAutoFit/>
          </a:bodyPr>
          <a:lstStyle/>
          <a:p>
            <a:pPr algn="ctr" fontAlgn="auto">
              <a:spcBef>
                <a:spcPts val="0"/>
              </a:spcBef>
              <a:spcAft>
                <a:spcPts val="0"/>
              </a:spcAft>
              <a:buClr>
                <a:srgbClr val="FFCC00"/>
              </a:buClr>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200" b="1">
                <a:solidFill>
                  <a:srgbClr val="FFCC00"/>
                </a:solidFill>
                <a:effectLst>
                  <a:outerShdw blurRad="38100" dist="38100" dir="2700000" algn="tl">
                    <a:srgbClr val="000000"/>
                  </a:outerShdw>
                </a:effectLst>
                <a:latin typeface="Verdana" pitchFamily="34" charset="0"/>
                <a:cs typeface="+mn-cs"/>
              </a:rPr>
              <a:t>International Intergovernmental Organization</a:t>
            </a:r>
          </a:p>
        </p:txBody>
      </p:sp>
      <p:sp>
        <p:nvSpPr>
          <p:cNvPr id="14340" name="Text Box 5"/>
          <p:cNvSpPr txBox="1">
            <a:spLocks noChangeArrowheads="1"/>
          </p:cNvSpPr>
          <p:nvPr/>
        </p:nvSpPr>
        <p:spPr bwMode="auto">
          <a:xfrm>
            <a:off x="0" y="2420938"/>
            <a:ext cx="9144000" cy="463550"/>
          </a:xfrm>
          <a:prstGeom prst="rect">
            <a:avLst/>
          </a:prstGeom>
          <a:noFill/>
          <a:ln w="9525">
            <a:noFill/>
            <a:round/>
            <a:headEnd/>
            <a:tailEnd/>
          </a:ln>
        </p:spPr>
        <p:txBody>
          <a:bodyPr lIns="90000" tIns="46800" rIns="90000" bIns="46800">
            <a:spAutoFit/>
          </a:bodyPr>
          <a:lstStyle/>
          <a:p>
            <a:pPr algn="ctr">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i-FI" sz="2400">
                <a:solidFill>
                  <a:srgbClr val="FFFFFF"/>
                </a:solidFill>
                <a:latin typeface="Times New Roman" pitchFamily="18" charset="0"/>
                <a:cs typeface="Times New Roman" pitchFamily="18" charset="0"/>
              </a:rPr>
              <a:t>D. Blaschssskse, A.S. Sorin</a:t>
            </a:r>
          </a:p>
        </p:txBody>
      </p:sp>
      <p:sp>
        <p:nvSpPr>
          <p:cNvPr id="14341" name="Text Box 7"/>
          <p:cNvSpPr txBox="1">
            <a:spLocks noChangeArrowheads="1"/>
          </p:cNvSpPr>
          <p:nvPr/>
        </p:nvSpPr>
        <p:spPr bwMode="auto">
          <a:xfrm>
            <a:off x="0" y="5932488"/>
            <a:ext cx="9144000" cy="925511"/>
          </a:xfrm>
          <a:prstGeom prst="rect">
            <a:avLst/>
          </a:prstGeom>
          <a:solidFill>
            <a:srgbClr val="0070C0"/>
          </a:solidFill>
          <a:ln w="9525">
            <a:noFill/>
            <a:round/>
            <a:headEnd/>
            <a:tailEnd/>
          </a:ln>
        </p:spPr>
        <p:txBody>
          <a:bodyPr lIns="90000" tIns="46800" rIns="90000" bIns="46800">
            <a:spAutoFit/>
          </a:bodyPr>
          <a:lstStyle/>
          <a:p>
            <a:pPr algn="ctr"/>
            <a:r>
              <a:rPr lang="en-US" b="1" i="1" dirty="0" smtClean="0">
                <a:solidFill>
                  <a:schemeClr val="bg1"/>
                </a:solidFill>
              </a:rPr>
              <a:t>Meeting of the working group on </a:t>
            </a:r>
            <a:r>
              <a:rPr lang="en-US" b="1" dirty="0" smtClean="0">
                <a:solidFill>
                  <a:schemeClr val="bg1"/>
                </a:solidFill>
              </a:rPr>
              <a:t/>
            </a:r>
            <a:br>
              <a:rPr lang="en-US" b="1" dirty="0" smtClean="0">
                <a:solidFill>
                  <a:schemeClr val="bg1"/>
                </a:solidFill>
              </a:rPr>
            </a:br>
            <a:r>
              <a:rPr lang="en-US" b="1" dirty="0" smtClean="0">
                <a:solidFill>
                  <a:schemeClr val="bg1"/>
                </a:solidFill>
              </a:rPr>
              <a:t>Theory of </a:t>
            </a:r>
            <a:r>
              <a:rPr lang="en-US" b="1" dirty="0" err="1" smtClean="0">
                <a:solidFill>
                  <a:schemeClr val="bg1"/>
                </a:solidFill>
              </a:rPr>
              <a:t>Hadronic</a:t>
            </a:r>
            <a:r>
              <a:rPr lang="en-US" b="1" dirty="0" smtClean="0">
                <a:solidFill>
                  <a:schemeClr val="bg1"/>
                </a:solidFill>
              </a:rPr>
              <a:t> Matter under Extreme Conditions </a:t>
            </a:r>
          </a:p>
          <a:p>
            <a:pPr algn="ctr"/>
            <a:r>
              <a:rPr lang="en-US" b="1" dirty="0" smtClean="0">
                <a:solidFill>
                  <a:schemeClr val="bg1"/>
                </a:solidFill>
              </a:rPr>
              <a:t>BLTP JINR </a:t>
            </a:r>
            <a:r>
              <a:rPr lang="en-US" b="1" dirty="0" err="1" smtClean="0">
                <a:solidFill>
                  <a:schemeClr val="bg1"/>
                </a:solidFill>
              </a:rPr>
              <a:t>Dubna</a:t>
            </a:r>
            <a:r>
              <a:rPr lang="en-US" b="1" dirty="0" smtClean="0">
                <a:solidFill>
                  <a:schemeClr val="bg1"/>
                </a:solidFill>
              </a:rPr>
              <a:t>, October 31, 2016</a:t>
            </a:r>
            <a:endParaRPr lang="en-US" b="1" dirty="0">
              <a:solidFill>
                <a:schemeClr val="bg1"/>
              </a:solidFill>
            </a:endParaRPr>
          </a:p>
        </p:txBody>
      </p:sp>
      <p:grpSp>
        <p:nvGrpSpPr>
          <p:cNvPr id="2" name="Group 9"/>
          <p:cNvGrpSpPr>
            <a:grpSpLocks/>
          </p:cNvGrpSpPr>
          <p:nvPr/>
        </p:nvGrpSpPr>
        <p:grpSpPr bwMode="auto">
          <a:xfrm>
            <a:off x="0" y="836613"/>
            <a:ext cx="9140825" cy="357187"/>
            <a:chOff x="0" y="527"/>
            <a:chExt cx="5758" cy="225"/>
          </a:xfrm>
        </p:grpSpPr>
        <p:grpSp>
          <p:nvGrpSpPr>
            <p:cNvPr id="3" name="Group 10"/>
            <p:cNvGrpSpPr>
              <a:grpSpLocks/>
            </p:cNvGrpSpPr>
            <p:nvPr/>
          </p:nvGrpSpPr>
          <p:grpSpPr bwMode="auto">
            <a:xfrm>
              <a:off x="2895" y="527"/>
              <a:ext cx="2863" cy="225"/>
              <a:chOff x="2895" y="527"/>
              <a:chExt cx="2863" cy="225"/>
            </a:xfrm>
          </p:grpSpPr>
          <p:pic>
            <p:nvPicPr>
              <p:cNvPr id="14360" name="Picture 11"/>
              <p:cNvPicPr>
                <a:picLocks noChangeAspect="1" noChangeArrowheads="1"/>
              </p:cNvPicPr>
              <p:nvPr/>
            </p:nvPicPr>
            <p:blipFill>
              <a:blip r:embed="rId3" cstate="print"/>
              <a:srcRect/>
              <a:stretch>
                <a:fillRect/>
              </a:stretch>
            </p:blipFill>
            <p:spPr bwMode="auto">
              <a:xfrm>
                <a:off x="2895" y="527"/>
                <a:ext cx="294" cy="226"/>
              </a:xfrm>
              <a:prstGeom prst="rect">
                <a:avLst/>
              </a:prstGeom>
              <a:noFill/>
              <a:ln w="6480">
                <a:solidFill>
                  <a:srgbClr val="000000"/>
                </a:solidFill>
                <a:miter lim="800000"/>
                <a:headEnd/>
                <a:tailEnd/>
              </a:ln>
            </p:spPr>
          </p:pic>
          <p:pic>
            <p:nvPicPr>
              <p:cNvPr id="14361" name="Picture 12"/>
              <p:cNvPicPr>
                <a:picLocks noChangeAspect="1" noChangeArrowheads="1"/>
              </p:cNvPicPr>
              <p:nvPr/>
            </p:nvPicPr>
            <p:blipFill>
              <a:blip r:embed="rId4" cstate="print"/>
              <a:srcRect/>
              <a:stretch>
                <a:fillRect/>
              </a:stretch>
            </p:blipFill>
            <p:spPr bwMode="auto">
              <a:xfrm>
                <a:off x="3215" y="527"/>
                <a:ext cx="295" cy="226"/>
              </a:xfrm>
              <a:prstGeom prst="rect">
                <a:avLst/>
              </a:prstGeom>
              <a:noFill/>
              <a:ln w="6480">
                <a:solidFill>
                  <a:srgbClr val="000000"/>
                </a:solidFill>
                <a:miter lim="800000"/>
                <a:headEnd/>
                <a:tailEnd/>
              </a:ln>
            </p:spPr>
          </p:pic>
          <p:pic>
            <p:nvPicPr>
              <p:cNvPr id="14362" name="Picture 13"/>
              <p:cNvPicPr>
                <a:picLocks noChangeAspect="1" noChangeArrowheads="1"/>
              </p:cNvPicPr>
              <p:nvPr/>
            </p:nvPicPr>
            <p:blipFill>
              <a:blip r:embed="rId5" cstate="print"/>
              <a:srcRect/>
              <a:stretch>
                <a:fillRect/>
              </a:stretch>
            </p:blipFill>
            <p:spPr bwMode="auto">
              <a:xfrm>
                <a:off x="3537" y="527"/>
                <a:ext cx="294" cy="226"/>
              </a:xfrm>
              <a:prstGeom prst="rect">
                <a:avLst/>
              </a:prstGeom>
              <a:noFill/>
              <a:ln w="6480">
                <a:solidFill>
                  <a:srgbClr val="000000"/>
                </a:solidFill>
                <a:miter lim="800000"/>
                <a:headEnd/>
                <a:tailEnd/>
              </a:ln>
            </p:spPr>
          </p:pic>
          <p:pic>
            <p:nvPicPr>
              <p:cNvPr id="14363" name="Picture 14"/>
              <p:cNvPicPr>
                <a:picLocks noChangeAspect="1" noChangeArrowheads="1"/>
              </p:cNvPicPr>
              <p:nvPr/>
            </p:nvPicPr>
            <p:blipFill>
              <a:blip r:embed="rId6" cstate="print"/>
              <a:srcRect/>
              <a:stretch>
                <a:fillRect/>
              </a:stretch>
            </p:blipFill>
            <p:spPr bwMode="auto">
              <a:xfrm>
                <a:off x="3858" y="528"/>
                <a:ext cx="295" cy="225"/>
              </a:xfrm>
              <a:prstGeom prst="rect">
                <a:avLst/>
              </a:prstGeom>
              <a:noFill/>
              <a:ln w="6480">
                <a:solidFill>
                  <a:srgbClr val="000000"/>
                </a:solidFill>
                <a:miter lim="800000"/>
                <a:headEnd/>
                <a:tailEnd/>
              </a:ln>
            </p:spPr>
          </p:pic>
          <p:pic>
            <p:nvPicPr>
              <p:cNvPr id="14364" name="Picture 15"/>
              <p:cNvPicPr>
                <a:picLocks noChangeAspect="1" noChangeArrowheads="1"/>
              </p:cNvPicPr>
              <p:nvPr/>
            </p:nvPicPr>
            <p:blipFill>
              <a:blip r:embed="rId7" cstate="print"/>
              <a:srcRect/>
              <a:stretch>
                <a:fillRect/>
              </a:stretch>
            </p:blipFill>
            <p:spPr bwMode="auto">
              <a:xfrm>
                <a:off x="4180" y="527"/>
                <a:ext cx="295" cy="226"/>
              </a:xfrm>
              <a:prstGeom prst="rect">
                <a:avLst/>
              </a:prstGeom>
              <a:noFill/>
              <a:ln w="6480">
                <a:solidFill>
                  <a:srgbClr val="000000"/>
                </a:solidFill>
                <a:miter lim="800000"/>
                <a:headEnd/>
                <a:tailEnd/>
              </a:ln>
            </p:spPr>
          </p:pic>
          <p:pic>
            <p:nvPicPr>
              <p:cNvPr id="14365" name="Picture 16"/>
              <p:cNvPicPr>
                <a:picLocks noChangeAspect="1" noChangeArrowheads="1"/>
              </p:cNvPicPr>
              <p:nvPr/>
            </p:nvPicPr>
            <p:blipFill>
              <a:blip r:embed="rId8" cstate="print"/>
              <a:srcRect/>
              <a:stretch>
                <a:fillRect/>
              </a:stretch>
            </p:blipFill>
            <p:spPr bwMode="auto">
              <a:xfrm>
                <a:off x="4501" y="528"/>
                <a:ext cx="294" cy="225"/>
              </a:xfrm>
              <a:prstGeom prst="rect">
                <a:avLst/>
              </a:prstGeom>
              <a:noFill/>
              <a:ln w="6480">
                <a:solidFill>
                  <a:srgbClr val="000000"/>
                </a:solidFill>
                <a:miter lim="800000"/>
                <a:headEnd/>
                <a:tailEnd/>
              </a:ln>
            </p:spPr>
          </p:pic>
          <p:pic>
            <p:nvPicPr>
              <p:cNvPr id="14366" name="Picture 17"/>
              <p:cNvPicPr>
                <a:picLocks noChangeAspect="1" noChangeArrowheads="1"/>
              </p:cNvPicPr>
              <p:nvPr/>
            </p:nvPicPr>
            <p:blipFill>
              <a:blip r:embed="rId9" cstate="print"/>
              <a:srcRect/>
              <a:stretch>
                <a:fillRect/>
              </a:stretch>
            </p:blipFill>
            <p:spPr bwMode="auto">
              <a:xfrm>
                <a:off x="4823" y="527"/>
                <a:ext cx="294" cy="226"/>
              </a:xfrm>
              <a:prstGeom prst="rect">
                <a:avLst/>
              </a:prstGeom>
              <a:noFill/>
              <a:ln w="6480">
                <a:solidFill>
                  <a:srgbClr val="000000"/>
                </a:solidFill>
                <a:miter lim="800000"/>
                <a:headEnd/>
                <a:tailEnd/>
              </a:ln>
            </p:spPr>
          </p:pic>
          <p:pic>
            <p:nvPicPr>
              <p:cNvPr id="14367" name="Picture 18"/>
              <p:cNvPicPr>
                <a:picLocks noChangeAspect="1" noChangeArrowheads="1"/>
              </p:cNvPicPr>
              <p:nvPr/>
            </p:nvPicPr>
            <p:blipFill>
              <a:blip r:embed="rId10" cstate="print"/>
              <a:srcRect/>
              <a:stretch>
                <a:fillRect/>
              </a:stretch>
            </p:blipFill>
            <p:spPr bwMode="auto">
              <a:xfrm>
                <a:off x="5465" y="527"/>
                <a:ext cx="294" cy="226"/>
              </a:xfrm>
              <a:prstGeom prst="rect">
                <a:avLst/>
              </a:prstGeom>
              <a:noFill/>
              <a:ln w="6480">
                <a:solidFill>
                  <a:srgbClr val="000000"/>
                </a:solidFill>
                <a:miter lim="800000"/>
                <a:headEnd/>
                <a:tailEnd/>
              </a:ln>
            </p:spPr>
          </p:pic>
          <p:pic>
            <p:nvPicPr>
              <p:cNvPr id="14368" name="Picture 19"/>
              <p:cNvPicPr>
                <a:picLocks noChangeAspect="1" noChangeArrowheads="1"/>
              </p:cNvPicPr>
              <p:nvPr/>
            </p:nvPicPr>
            <p:blipFill>
              <a:blip r:embed="rId11" cstate="print"/>
              <a:srcRect/>
              <a:stretch>
                <a:fillRect/>
              </a:stretch>
            </p:blipFill>
            <p:spPr bwMode="auto">
              <a:xfrm>
                <a:off x="5144" y="528"/>
                <a:ext cx="294" cy="225"/>
              </a:xfrm>
              <a:prstGeom prst="rect">
                <a:avLst/>
              </a:prstGeom>
              <a:noFill/>
              <a:ln w="6480">
                <a:solidFill>
                  <a:srgbClr val="000000"/>
                </a:solidFill>
                <a:miter lim="800000"/>
                <a:headEnd/>
                <a:tailEnd/>
              </a:ln>
            </p:spPr>
          </p:pic>
        </p:grpSp>
        <p:grpSp>
          <p:nvGrpSpPr>
            <p:cNvPr id="4" name="Group 20"/>
            <p:cNvGrpSpPr>
              <a:grpSpLocks/>
            </p:cNvGrpSpPr>
            <p:nvPr/>
          </p:nvGrpSpPr>
          <p:grpSpPr bwMode="auto">
            <a:xfrm>
              <a:off x="0" y="536"/>
              <a:ext cx="2860" cy="211"/>
              <a:chOff x="0" y="536"/>
              <a:chExt cx="2860" cy="211"/>
            </a:xfrm>
          </p:grpSpPr>
          <p:pic>
            <p:nvPicPr>
              <p:cNvPr id="14350" name="Picture 21"/>
              <p:cNvPicPr>
                <a:picLocks noChangeAspect="1" noChangeArrowheads="1"/>
              </p:cNvPicPr>
              <p:nvPr/>
            </p:nvPicPr>
            <p:blipFill>
              <a:blip r:embed="rId12" cstate="print"/>
              <a:srcRect/>
              <a:stretch>
                <a:fillRect/>
              </a:stretch>
            </p:blipFill>
            <p:spPr bwMode="auto">
              <a:xfrm>
                <a:off x="2571" y="537"/>
                <a:ext cx="290" cy="211"/>
              </a:xfrm>
              <a:prstGeom prst="rect">
                <a:avLst/>
              </a:prstGeom>
              <a:noFill/>
              <a:ln w="6480">
                <a:solidFill>
                  <a:srgbClr val="000000"/>
                </a:solidFill>
                <a:miter lim="800000"/>
                <a:headEnd/>
                <a:tailEnd/>
              </a:ln>
            </p:spPr>
          </p:pic>
          <p:pic>
            <p:nvPicPr>
              <p:cNvPr id="14351" name="Picture 22"/>
              <p:cNvPicPr>
                <a:picLocks noChangeAspect="1" noChangeArrowheads="1"/>
              </p:cNvPicPr>
              <p:nvPr/>
            </p:nvPicPr>
            <p:blipFill>
              <a:blip r:embed="rId13" cstate="print"/>
              <a:srcRect/>
              <a:stretch>
                <a:fillRect/>
              </a:stretch>
            </p:blipFill>
            <p:spPr bwMode="auto">
              <a:xfrm>
                <a:off x="0" y="537"/>
                <a:ext cx="295" cy="211"/>
              </a:xfrm>
              <a:prstGeom prst="rect">
                <a:avLst/>
              </a:prstGeom>
              <a:noFill/>
              <a:ln w="6480">
                <a:solidFill>
                  <a:srgbClr val="000000"/>
                </a:solidFill>
                <a:miter lim="800000"/>
                <a:headEnd/>
                <a:tailEnd/>
              </a:ln>
            </p:spPr>
          </p:pic>
          <p:pic>
            <p:nvPicPr>
              <p:cNvPr id="14352" name="Picture 23"/>
              <p:cNvPicPr>
                <a:picLocks noChangeAspect="1" noChangeArrowheads="1"/>
              </p:cNvPicPr>
              <p:nvPr/>
            </p:nvPicPr>
            <p:blipFill>
              <a:blip r:embed="rId14" cstate="print"/>
              <a:srcRect/>
              <a:stretch>
                <a:fillRect/>
              </a:stretch>
            </p:blipFill>
            <p:spPr bwMode="auto">
              <a:xfrm>
                <a:off x="321" y="537"/>
                <a:ext cx="295" cy="211"/>
              </a:xfrm>
              <a:prstGeom prst="rect">
                <a:avLst/>
              </a:prstGeom>
              <a:noFill/>
              <a:ln w="6480">
                <a:solidFill>
                  <a:srgbClr val="000000"/>
                </a:solidFill>
                <a:miter lim="800000"/>
                <a:headEnd/>
                <a:tailEnd/>
              </a:ln>
            </p:spPr>
          </p:pic>
          <p:pic>
            <p:nvPicPr>
              <p:cNvPr id="14353" name="Picture 24"/>
              <p:cNvPicPr>
                <a:picLocks noChangeAspect="1" noChangeArrowheads="1"/>
              </p:cNvPicPr>
              <p:nvPr/>
            </p:nvPicPr>
            <p:blipFill>
              <a:blip r:embed="rId15" cstate="print"/>
              <a:srcRect/>
              <a:stretch>
                <a:fillRect/>
              </a:stretch>
            </p:blipFill>
            <p:spPr bwMode="auto">
              <a:xfrm>
                <a:off x="642" y="537"/>
                <a:ext cx="294" cy="211"/>
              </a:xfrm>
              <a:prstGeom prst="rect">
                <a:avLst/>
              </a:prstGeom>
              <a:noFill/>
              <a:ln w="6480">
                <a:solidFill>
                  <a:srgbClr val="000000"/>
                </a:solidFill>
                <a:miter lim="800000"/>
                <a:headEnd/>
                <a:tailEnd/>
              </a:ln>
            </p:spPr>
          </p:pic>
          <p:pic>
            <p:nvPicPr>
              <p:cNvPr id="14354" name="Picture 25"/>
              <p:cNvPicPr>
                <a:picLocks noChangeAspect="1" noChangeArrowheads="1"/>
              </p:cNvPicPr>
              <p:nvPr/>
            </p:nvPicPr>
            <p:blipFill>
              <a:blip r:embed="rId16" cstate="print"/>
              <a:srcRect/>
              <a:stretch>
                <a:fillRect/>
              </a:stretch>
            </p:blipFill>
            <p:spPr bwMode="auto">
              <a:xfrm>
                <a:off x="964" y="537"/>
                <a:ext cx="295" cy="211"/>
              </a:xfrm>
              <a:prstGeom prst="rect">
                <a:avLst/>
              </a:prstGeom>
              <a:noFill/>
              <a:ln w="6480">
                <a:solidFill>
                  <a:srgbClr val="000000"/>
                </a:solidFill>
                <a:miter lim="800000"/>
                <a:headEnd/>
                <a:tailEnd/>
              </a:ln>
            </p:spPr>
          </p:pic>
          <p:pic>
            <p:nvPicPr>
              <p:cNvPr id="14355" name="Picture 26"/>
              <p:cNvPicPr>
                <a:picLocks noChangeAspect="1" noChangeArrowheads="1"/>
              </p:cNvPicPr>
              <p:nvPr/>
            </p:nvPicPr>
            <p:blipFill>
              <a:blip r:embed="rId17" cstate="print"/>
              <a:srcRect/>
              <a:stretch>
                <a:fillRect/>
              </a:stretch>
            </p:blipFill>
            <p:spPr bwMode="auto">
              <a:xfrm>
                <a:off x="1284" y="537"/>
                <a:ext cx="295" cy="211"/>
              </a:xfrm>
              <a:prstGeom prst="rect">
                <a:avLst/>
              </a:prstGeom>
              <a:noFill/>
              <a:ln w="6480">
                <a:solidFill>
                  <a:srgbClr val="000000"/>
                </a:solidFill>
                <a:miter lim="800000"/>
                <a:headEnd/>
                <a:tailEnd/>
              </a:ln>
            </p:spPr>
          </p:pic>
          <p:pic>
            <p:nvPicPr>
              <p:cNvPr id="14356" name="Picture 27"/>
              <p:cNvPicPr>
                <a:picLocks noChangeAspect="1" noChangeArrowheads="1"/>
              </p:cNvPicPr>
              <p:nvPr/>
            </p:nvPicPr>
            <p:blipFill>
              <a:blip r:embed="rId18" cstate="print"/>
              <a:srcRect/>
              <a:stretch>
                <a:fillRect/>
              </a:stretch>
            </p:blipFill>
            <p:spPr bwMode="auto">
              <a:xfrm>
                <a:off x="1605" y="536"/>
                <a:ext cx="295" cy="212"/>
              </a:xfrm>
              <a:prstGeom prst="rect">
                <a:avLst/>
              </a:prstGeom>
              <a:noFill/>
              <a:ln w="6480">
                <a:solidFill>
                  <a:srgbClr val="000000"/>
                </a:solidFill>
                <a:miter lim="800000"/>
                <a:headEnd/>
                <a:tailEnd/>
              </a:ln>
            </p:spPr>
          </p:pic>
          <p:pic>
            <p:nvPicPr>
              <p:cNvPr id="14357" name="Picture 28"/>
              <p:cNvPicPr>
                <a:picLocks noChangeAspect="1" noChangeArrowheads="1"/>
              </p:cNvPicPr>
              <p:nvPr/>
            </p:nvPicPr>
            <p:blipFill>
              <a:blip r:embed="rId19" cstate="print"/>
              <a:srcRect/>
              <a:stretch>
                <a:fillRect/>
              </a:stretch>
            </p:blipFill>
            <p:spPr bwMode="auto">
              <a:xfrm>
                <a:off x="2248" y="537"/>
                <a:ext cx="295" cy="211"/>
              </a:xfrm>
              <a:prstGeom prst="rect">
                <a:avLst/>
              </a:prstGeom>
              <a:noFill/>
              <a:ln w="6480">
                <a:solidFill>
                  <a:srgbClr val="000000"/>
                </a:solidFill>
                <a:miter lim="800000"/>
                <a:headEnd/>
                <a:tailEnd/>
              </a:ln>
            </p:spPr>
          </p:pic>
          <p:pic>
            <p:nvPicPr>
              <p:cNvPr id="14358" name="Picture 29"/>
              <p:cNvPicPr>
                <a:picLocks noChangeAspect="1" noChangeArrowheads="1"/>
              </p:cNvPicPr>
              <p:nvPr/>
            </p:nvPicPr>
            <p:blipFill>
              <a:blip r:embed="rId20" cstate="print"/>
              <a:srcRect/>
              <a:stretch>
                <a:fillRect/>
              </a:stretch>
            </p:blipFill>
            <p:spPr bwMode="auto">
              <a:xfrm>
                <a:off x="2570" y="537"/>
                <a:ext cx="239" cy="211"/>
              </a:xfrm>
              <a:prstGeom prst="rect">
                <a:avLst/>
              </a:prstGeom>
              <a:noFill/>
              <a:ln w="9525">
                <a:noFill/>
                <a:round/>
                <a:headEnd/>
                <a:tailEnd/>
              </a:ln>
            </p:spPr>
          </p:pic>
          <p:pic>
            <p:nvPicPr>
              <p:cNvPr id="14359" name="Picture 30"/>
              <p:cNvPicPr>
                <a:picLocks noChangeAspect="1" noChangeArrowheads="1"/>
              </p:cNvPicPr>
              <p:nvPr/>
            </p:nvPicPr>
            <p:blipFill>
              <a:blip r:embed="rId21" cstate="print"/>
              <a:srcRect/>
              <a:stretch>
                <a:fillRect/>
              </a:stretch>
            </p:blipFill>
            <p:spPr bwMode="auto">
              <a:xfrm>
                <a:off x="1928" y="536"/>
                <a:ext cx="294" cy="212"/>
              </a:xfrm>
              <a:prstGeom prst="rect">
                <a:avLst/>
              </a:prstGeom>
              <a:noFill/>
              <a:ln w="6480">
                <a:solidFill>
                  <a:srgbClr val="000000"/>
                </a:solidFill>
                <a:miter lim="800000"/>
                <a:headEnd/>
                <a:tailEnd/>
              </a:ln>
            </p:spPr>
          </p:pic>
        </p:grpSp>
      </p:grpSp>
      <p:pic>
        <p:nvPicPr>
          <p:cNvPr id="14343" name="Picture 31"/>
          <p:cNvPicPr>
            <a:picLocks noChangeAspect="1" noChangeArrowheads="1"/>
          </p:cNvPicPr>
          <p:nvPr/>
        </p:nvPicPr>
        <p:blipFill>
          <a:blip r:embed="rId22" cstate="print"/>
          <a:srcRect/>
          <a:stretch>
            <a:fillRect/>
          </a:stretch>
        </p:blipFill>
        <p:spPr bwMode="auto">
          <a:xfrm>
            <a:off x="3334444" y="3861048"/>
            <a:ext cx="2533700" cy="1175880"/>
          </a:xfrm>
          <a:prstGeom prst="rect">
            <a:avLst/>
          </a:prstGeom>
          <a:noFill/>
          <a:ln w="9525">
            <a:noFill/>
            <a:round/>
            <a:headEnd/>
            <a:tailEnd/>
          </a:ln>
        </p:spPr>
      </p:pic>
      <p:sp>
        <p:nvSpPr>
          <p:cNvPr id="14344" name="TextBox 31"/>
          <p:cNvSpPr txBox="1">
            <a:spLocks noChangeArrowheads="1"/>
          </p:cNvSpPr>
          <p:nvPr/>
        </p:nvSpPr>
        <p:spPr bwMode="auto">
          <a:xfrm>
            <a:off x="0" y="2780928"/>
            <a:ext cx="9144000" cy="1016000"/>
          </a:xfrm>
          <a:prstGeom prst="rect">
            <a:avLst/>
          </a:prstGeom>
          <a:noFill/>
          <a:ln w="9525">
            <a:noFill/>
            <a:miter lim="800000"/>
            <a:headEnd/>
            <a:tailEnd/>
          </a:ln>
        </p:spPr>
        <p:txBody>
          <a:bodyPr>
            <a:spAutoFit/>
          </a:bodyPr>
          <a:lstStyle/>
          <a:p>
            <a:pPr algn="ctr"/>
            <a:r>
              <a:rPr lang="en-US" sz="2000" b="1" dirty="0">
                <a:solidFill>
                  <a:srgbClr val="0070C0"/>
                </a:solidFill>
                <a:latin typeface="Calibri" pitchFamily="34" charset="0"/>
              </a:rPr>
              <a:t>V. </a:t>
            </a:r>
            <a:r>
              <a:rPr lang="en-US" sz="2000" b="1" dirty="0" err="1">
                <a:solidFill>
                  <a:srgbClr val="0070C0"/>
                </a:solidFill>
                <a:latin typeface="Calibri" pitchFamily="34" charset="0"/>
              </a:rPr>
              <a:t>Kekelidze</a:t>
            </a:r>
            <a:r>
              <a:rPr lang="en-US" sz="2000" b="1" dirty="0">
                <a:solidFill>
                  <a:srgbClr val="0070C0"/>
                </a:solidFill>
                <a:latin typeface="Calibri" pitchFamily="34" charset="0"/>
              </a:rPr>
              <a:t>, A. </a:t>
            </a:r>
            <a:r>
              <a:rPr lang="en-US" sz="2000" b="1" dirty="0" err="1">
                <a:solidFill>
                  <a:srgbClr val="0070C0"/>
                </a:solidFill>
                <a:latin typeface="Calibri" pitchFamily="34" charset="0"/>
              </a:rPr>
              <a:t>Kovalenko</a:t>
            </a:r>
            <a:r>
              <a:rPr lang="en-US" sz="2000" b="1" dirty="0">
                <a:solidFill>
                  <a:srgbClr val="0070C0"/>
                </a:solidFill>
                <a:latin typeface="Calibri" pitchFamily="34" charset="0"/>
              </a:rPr>
              <a:t>, R. </a:t>
            </a:r>
            <a:r>
              <a:rPr lang="en-US" sz="2000" b="1" dirty="0" err="1">
                <a:solidFill>
                  <a:srgbClr val="0070C0"/>
                </a:solidFill>
                <a:latin typeface="Calibri" pitchFamily="34" charset="0"/>
              </a:rPr>
              <a:t>Lednicky</a:t>
            </a:r>
            <a:r>
              <a:rPr lang="en-US" sz="2000" b="1" dirty="0">
                <a:solidFill>
                  <a:srgbClr val="0070C0"/>
                </a:solidFill>
                <a:latin typeface="Calibri" pitchFamily="34" charset="0"/>
              </a:rPr>
              <a:t>, V. </a:t>
            </a:r>
            <a:r>
              <a:rPr lang="en-US" sz="2000" b="1" dirty="0" err="1">
                <a:solidFill>
                  <a:srgbClr val="0070C0"/>
                </a:solidFill>
                <a:latin typeface="Calibri" pitchFamily="34" charset="0"/>
              </a:rPr>
              <a:t>Matveev</a:t>
            </a:r>
            <a:r>
              <a:rPr lang="en-US" sz="2000" b="1" dirty="0">
                <a:solidFill>
                  <a:srgbClr val="0070C0"/>
                </a:solidFill>
                <a:latin typeface="Calibri" pitchFamily="34" charset="0"/>
              </a:rPr>
              <a:t>, </a:t>
            </a:r>
          </a:p>
          <a:p>
            <a:pPr algn="ctr"/>
            <a:r>
              <a:rPr lang="en-US" sz="2000" b="1" dirty="0">
                <a:solidFill>
                  <a:srgbClr val="0070C0"/>
                </a:solidFill>
                <a:latin typeface="Calibri" pitchFamily="34" charset="0"/>
              </a:rPr>
              <a:t>I. </a:t>
            </a:r>
            <a:r>
              <a:rPr lang="en-US" sz="2000" b="1" dirty="0" err="1">
                <a:solidFill>
                  <a:srgbClr val="0070C0"/>
                </a:solidFill>
                <a:latin typeface="Calibri" pitchFamily="34" charset="0"/>
              </a:rPr>
              <a:t>Meshkov</a:t>
            </a:r>
            <a:r>
              <a:rPr lang="en-US" sz="2000" b="1" dirty="0">
                <a:solidFill>
                  <a:srgbClr val="0070C0"/>
                </a:solidFill>
                <a:latin typeface="Calibri" pitchFamily="34" charset="0"/>
              </a:rPr>
              <a:t>, </a:t>
            </a:r>
            <a:r>
              <a:rPr lang="en-US" sz="2000" b="1" u="sng" dirty="0">
                <a:solidFill>
                  <a:srgbClr val="0070C0"/>
                </a:solidFill>
                <a:latin typeface="Calibri" pitchFamily="34" charset="0"/>
              </a:rPr>
              <a:t>A. </a:t>
            </a:r>
            <a:r>
              <a:rPr lang="en-US" sz="2000" b="1" u="sng" dirty="0" err="1">
                <a:solidFill>
                  <a:srgbClr val="0070C0"/>
                </a:solidFill>
                <a:latin typeface="Calibri" pitchFamily="34" charset="0"/>
              </a:rPr>
              <a:t>Sorin</a:t>
            </a:r>
            <a:r>
              <a:rPr lang="en-US" sz="2000" b="1" u="sng" dirty="0">
                <a:solidFill>
                  <a:srgbClr val="0070C0"/>
                </a:solidFill>
                <a:latin typeface="Calibri" pitchFamily="34" charset="0"/>
              </a:rPr>
              <a:t>,</a:t>
            </a:r>
            <a:r>
              <a:rPr lang="en-US" sz="2000" b="1" dirty="0">
                <a:solidFill>
                  <a:srgbClr val="0070C0"/>
                </a:solidFill>
                <a:latin typeface="Calibri" pitchFamily="34" charset="0"/>
              </a:rPr>
              <a:t> G. </a:t>
            </a:r>
            <a:r>
              <a:rPr lang="en-US" sz="2000" b="1" dirty="0" err="1">
                <a:solidFill>
                  <a:srgbClr val="0070C0"/>
                </a:solidFill>
                <a:latin typeface="Calibri" pitchFamily="34" charset="0"/>
              </a:rPr>
              <a:t>Trubnikov</a:t>
            </a:r>
            <a:endParaRPr lang="en-US" sz="2000" b="1" dirty="0">
              <a:solidFill>
                <a:srgbClr val="0070C0"/>
              </a:solidFill>
              <a:latin typeface="Calibri" pitchFamily="34" charset="0"/>
            </a:endParaRPr>
          </a:p>
          <a:p>
            <a:pPr algn="ctr"/>
            <a:r>
              <a:rPr lang="en-US" sz="2000" b="1" dirty="0">
                <a:solidFill>
                  <a:srgbClr val="0070C0"/>
                </a:solidFill>
                <a:latin typeface="Calibri" pitchFamily="34" charset="0"/>
              </a:rPr>
              <a:t>(for the </a:t>
            </a:r>
            <a:r>
              <a:rPr lang="en-US" sz="2000" b="1" dirty="0" smtClean="0">
                <a:solidFill>
                  <a:srgbClr val="0070C0"/>
                </a:solidFill>
                <a:latin typeface="Calibri" pitchFamily="34" charset="0"/>
              </a:rPr>
              <a:t>NICA </a:t>
            </a:r>
            <a:r>
              <a:rPr lang="en-US" sz="2000" b="1" dirty="0">
                <a:solidFill>
                  <a:srgbClr val="0070C0"/>
                </a:solidFill>
                <a:latin typeface="Calibri" pitchFamily="34" charset="0"/>
              </a:rPr>
              <a:t>collaboration)</a:t>
            </a:r>
            <a:endParaRPr lang="ru-RU" sz="2000" b="1" dirty="0">
              <a:solidFill>
                <a:srgbClr val="0070C0"/>
              </a:solidFill>
              <a:latin typeface="Calibri" pitchFamily="34" charset="0"/>
            </a:endParaRPr>
          </a:p>
        </p:txBody>
      </p:sp>
      <p:sp>
        <p:nvSpPr>
          <p:cNvPr id="4107" name="TextBox 32"/>
          <p:cNvSpPr txBox="1">
            <a:spLocks noChangeArrowheads="1"/>
          </p:cNvSpPr>
          <p:nvPr/>
        </p:nvSpPr>
        <p:spPr bwMode="auto">
          <a:xfrm>
            <a:off x="0" y="2348880"/>
            <a:ext cx="9144000"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smtClean="0">
                <a:solidFill>
                  <a:srgbClr val="FF0000"/>
                </a:solidFill>
                <a:effectLst>
                  <a:outerShdw blurRad="38100" dist="38100" dir="2700000" algn="tl">
                    <a:srgbClr val="000000">
                      <a:alpha val="43137"/>
                    </a:srgbClr>
                  </a:outerShdw>
                </a:effectLst>
              </a:rPr>
              <a:t>NICA Project at JINR</a:t>
            </a:r>
            <a:endParaRPr lang="en-US" sz="2800" b="1" dirty="0">
              <a:solidFill>
                <a:srgbClr val="FF0000"/>
              </a:solidFill>
              <a:effectLst>
                <a:outerShdw blurRad="38100" dist="38100" dir="2700000" algn="tl">
                  <a:srgbClr val="000000">
                    <a:alpha val="43137"/>
                  </a:srgbClr>
                </a:outerShdw>
              </a:effectLst>
            </a:endParaRPr>
          </a:p>
        </p:txBody>
      </p:sp>
      <p:pic>
        <p:nvPicPr>
          <p:cNvPr id="14346" name="Picture 3" descr="NICA_header_blue.tif"/>
          <p:cNvPicPr>
            <a:picLocks noChangeAspect="1"/>
          </p:cNvPicPr>
          <p:nvPr/>
        </p:nvPicPr>
        <p:blipFill>
          <a:blip r:embed="rId23" cstate="print"/>
          <a:srcRect/>
          <a:stretch>
            <a:fillRect/>
          </a:stretch>
        </p:blipFill>
        <p:spPr bwMode="auto">
          <a:xfrm>
            <a:off x="0" y="5084763"/>
            <a:ext cx="9144000" cy="915987"/>
          </a:xfrm>
          <a:prstGeom prst="rect">
            <a:avLst/>
          </a:prstGeom>
          <a:noFill/>
          <a:ln w="9525">
            <a:noFill/>
            <a:miter lim="800000"/>
            <a:headEnd/>
            <a:tailEnd/>
          </a:ln>
        </p:spPr>
      </p:pic>
      <p:sp>
        <p:nvSpPr>
          <p:cNvPr id="14347" name="AutoShape 2" descr="Ginzburg Conference on Physics, May 28 - June 2, 2012"/>
          <p:cNvSpPr>
            <a:spLocks noChangeAspect="1" noChangeArrowheads="1"/>
          </p:cNvSpPr>
          <p:nvPr/>
        </p:nvSpPr>
        <p:spPr bwMode="auto">
          <a:xfrm>
            <a:off x="63500" y="-136525"/>
            <a:ext cx="4429125" cy="809625"/>
          </a:xfrm>
          <a:prstGeom prst="rect">
            <a:avLst/>
          </a:prstGeom>
          <a:noFill/>
          <a:ln w="9525">
            <a:noFill/>
            <a:miter lim="800000"/>
            <a:headEnd/>
            <a:tailEnd/>
          </a:ln>
        </p:spPr>
        <p:txBody>
          <a:bodyPr/>
          <a:lstStyle/>
          <a:p>
            <a:endParaRPr lang="ru-RU">
              <a:latin typeface="Calibri" pitchFamily="34" charset="0"/>
            </a:endParaRPr>
          </a:p>
        </p:txBody>
      </p:sp>
      <p:pic>
        <p:nvPicPr>
          <p:cNvPr id="35" name="Picture 14"/>
          <p:cNvPicPr>
            <a:picLocks noChangeAspect="1"/>
          </p:cNvPicPr>
          <p:nvPr/>
        </p:nvPicPr>
        <p:blipFill>
          <a:blip r:embed="rId24" cstate="print">
            <a:extLst>
              <a:ext uri="{28A0092B-C50C-407E-A947-70E740481C1C}">
                <a14:useLocalDpi xmlns="" xmlns:a14="http://schemas.microsoft.com/office/drawing/2010/main" val="0"/>
              </a:ext>
            </a:extLst>
          </a:blip>
          <a:srcRect/>
          <a:stretch>
            <a:fillRect/>
          </a:stretch>
        </p:blipFill>
        <p:spPr bwMode="auto">
          <a:xfrm>
            <a:off x="3995936" y="1269504"/>
            <a:ext cx="1230401" cy="1151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p:cNvSpPr>
          <p:nvPr/>
        </p:nvSpPr>
        <p:spPr bwMode="auto">
          <a:xfrm>
            <a:off x="163513" y="201613"/>
            <a:ext cx="3402012" cy="1828800"/>
          </a:xfrm>
          <a:prstGeom prst="rect">
            <a:avLst/>
          </a:prstGeom>
          <a:noFill/>
          <a:ln w="36720">
            <a:solidFill>
              <a:srgbClr val="FFFFFF"/>
            </a:solidFill>
            <a:round/>
            <a:headEnd/>
            <a:tailEnd type="triangle" w="med" len="med"/>
          </a:ln>
          <a:effectLst/>
        </p:spPr>
        <p:txBody>
          <a:bodyPr wrap="none" anchor="ctr"/>
          <a:lstStyle/>
          <a:p>
            <a:endParaRPr lang="ru-RU"/>
          </a:p>
        </p:txBody>
      </p:sp>
      <p:sp>
        <p:nvSpPr>
          <p:cNvPr id="14341" name="Text Box 5"/>
          <p:cNvSpPr txBox="1">
            <a:spLocks noChangeArrowheads="1"/>
          </p:cNvSpPr>
          <p:nvPr/>
        </p:nvSpPr>
        <p:spPr bwMode="auto">
          <a:xfrm>
            <a:off x="0" y="44624"/>
            <a:ext cx="9143999" cy="1440160"/>
          </a:xfrm>
          <a:prstGeom prst="rect">
            <a:avLst/>
          </a:prstGeom>
          <a:solidFill>
            <a:srgbClr val="FFFF00"/>
          </a:solidFill>
          <a:ln w="91440">
            <a:solidFill>
              <a:srgbClr val="FF0000"/>
            </a:solidFill>
            <a:round/>
            <a:headEnd/>
            <a:tailEnd/>
          </a:ln>
          <a:effectLst/>
        </p:spPr>
        <p:txBody>
          <a:bodyPr wrap="none" lIns="135720" tIns="90720" rIns="135720" bIns="9072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“Hilbert </a:t>
            </a:r>
            <a:r>
              <a:rPr lang="en-US" sz="4400" b="1" dirty="0">
                <a:solidFill>
                  <a:srgbClr val="FF0000"/>
                </a:solidFill>
                <a:effectLst>
                  <a:outerShdw blurRad="38100" dist="38100" dir="2700000" algn="tl">
                    <a:srgbClr val="000000">
                      <a:alpha val="43137"/>
                    </a:srgbClr>
                  </a:outerShdw>
                </a:effectLst>
                <a:latin typeface="Arial" pitchFamily="34" charset="0"/>
                <a:cs typeface="Arial" pitchFamily="34" charset="0"/>
              </a:rPr>
              <a:t>Problems”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dirty="0">
                <a:solidFill>
                  <a:srgbClr val="FF0000"/>
                </a:solidFill>
                <a:effectLst>
                  <a:outerShdw blurRad="38100" dist="38100" dir="2700000" algn="tl">
                    <a:srgbClr val="000000">
                      <a:alpha val="43137"/>
                    </a:srgbClr>
                  </a:outerShdw>
                </a:effectLst>
                <a:latin typeface="Arial" pitchFamily="34" charset="0"/>
                <a:cs typeface="Arial" pitchFamily="34" charset="0"/>
              </a:rPr>
              <a:t>of Dense Matter Physics:</a:t>
            </a:r>
          </a:p>
        </p:txBody>
      </p:sp>
      <p:sp>
        <p:nvSpPr>
          <p:cNvPr id="14342" name="Text Box 6"/>
          <p:cNvSpPr txBox="1">
            <a:spLocks noChangeArrowheads="1"/>
          </p:cNvSpPr>
          <p:nvPr/>
        </p:nvSpPr>
        <p:spPr bwMode="auto">
          <a:xfrm>
            <a:off x="683568" y="1412776"/>
            <a:ext cx="9143999" cy="5544616"/>
          </a:xfrm>
          <a:prstGeom prst="rect">
            <a:avLst/>
          </a:prstGeom>
          <a:noFill/>
          <a:ln w="91440">
            <a:noFill/>
            <a:round/>
            <a:headEnd/>
            <a:tailEnd/>
          </a:ln>
          <a:effectLst/>
        </p:spPr>
        <p:txBody>
          <a:bodyPr wrap="none" lIns="135720" tIns="90720" rIns="135720" bIns="9072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a:solidFill>
                  <a:srgbClr val="6600FF"/>
                </a:solidFill>
                <a:effectLst>
                  <a:outerShdw blurRad="38100" dist="38100" dir="2700000" algn="tl">
                    <a:srgbClr val="000000">
                      <a:alpha val="43137"/>
                    </a:srgbClr>
                  </a:outerShdw>
                </a:effectLst>
                <a:latin typeface="Arial" pitchFamily="34" charset="0"/>
                <a:cs typeface="Arial" pitchFamily="34" charset="0"/>
              </a:rPr>
              <a:t>- </a:t>
            </a: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Which </a:t>
            </a:r>
            <a:r>
              <a:rPr lang="en-US" sz="2700" b="1" dirty="0">
                <a:solidFill>
                  <a:srgbClr val="6600FF"/>
                </a:solidFill>
                <a:effectLst>
                  <a:outerShdw blurRad="38100" dist="38100" dir="2700000" algn="tl">
                    <a:srgbClr val="000000">
                      <a:alpha val="43137"/>
                    </a:srgbClr>
                  </a:outerShdw>
                </a:effectLst>
                <a:latin typeface="Arial" pitchFamily="34" charset="0"/>
                <a:cs typeface="Arial" pitchFamily="34" charset="0"/>
              </a:rPr>
              <a:t>phases?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a:solidFill>
                  <a:srgbClr val="6600FF"/>
                </a:solidFill>
                <a:effectLst>
                  <a:outerShdw blurRad="38100" dist="38100" dir="2700000" algn="tl">
                    <a:srgbClr val="000000">
                      <a:alpha val="43137"/>
                    </a:srgbClr>
                  </a:outerShdw>
                </a:effectLst>
                <a:latin typeface="Arial" pitchFamily="34" charset="0"/>
                <a:cs typeface="Arial" pitchFamily="34" charset="0"/>
              </a:rPr>
              <a:t>- </a:t>
            </a: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Which </a:t>
            </a:r>
            <a:r>
              <a:rPr lang="en-US" sz="2700" b="1" dirty="0">
                <a:solidFill>
                  <a:srgbClr val="6600FF"/>
                </a:solidFill>
                <a:effectLst>
                  <a:outerShdw blurRad="38100" dist="38100" dir="2700000" algn="tl">
                    <a:srgbClr val="000000">
                      <a:alpha val="43137"/>
                    </a:srgbClr>
                  </a:outerShdw>
                </a:effectLst>
                <a:latin typeface="Arial" pitchFamily="34" charset="0"/>
                <a:cs typeface="Arial" pitchFamily="34" charset="0"/>
              </a:rPr>
              <a:t>degrees of freedom?</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a:solidFill>
                  <a:srgbClr val="6600FF"/>
                </a:solidFill>
                <a:effectLst>
                  <a:outerShdw blurRad="38100" dist="38100" dir="2700000" algn="tl">
                    <a:srgbClr val="000000">
                      <a:alpha val="43137"/>
                    </a:srgbClr>
                  </a:outerShdw>
                </a:effectLst>
                <a:latin typeface="Arial" pitchFamily="34" charset="0"/>
                <a:cs typeface="Arial" pitchFamily="34" charset="0"/>
              </a:rPr>
              <a:t>- </a:t>
            </a: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Nature </a:t>
            </a:r>
            <a:r>
              <a:rPr lang="en-US" sz="2700" b="1" dirty="0">
                <a:solidFill>
                  <a:srgbClr val="6600FF"/>
                </a:solidFill>
                <a:effectLst>
                  <a:outerShdw blurRad="38100" dist="38100" dir="2700000" algn="tl">
                    <a:srgbClr val="000000">
                      <a:alpha val="43137"/>
                    </a:srgbClr>
                  </a:outerShdw>
                </a:effectLst>
                <a:latin typeface="Arial" pitchFamily="34" charset="0"/>
                <a:cs typeface="Arial" pitchFamily="34" charset="0"/>
              </a:rPr>
              <a:t>of the </a:t>
            </a: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(spin) nucleon</a:t>
            </a:r>
            <a:r>
              <a:rPr lang="en-US" sz="2700" b="1" dirty="0">
                <a:solidFill>
                  <a:srgbClr val="6600FF"/>
                </a:solidFill>
                <a:effectLst>
                  <a:outerShdw blurRad="38100" dist="38100" dir="2700000" algn="tl">
                    <a:srgbClr val="000000">
                      <a:alpha val="43137"/>
                    </a:srgbClr>
                  </a:outerShdw>
                </a:effectLst>
                <a:latin typeface="Arial" pitchFamily="34" charset="0"/>
                <a:cs typeface="Arial" pitchFamily="34" charset="0"/>
              </a:rPr>
              <a:t>?</a:t>
            </a: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How </a:t>
            </a:r>
            <a:r>
              <a:rPr lang="en-US" sz="2700" b="1" dirty="0" err="1" smtClean="0">
                <a:solidFill>
                  <a:srgbClr val="6600FF"/>
                </a:solidFill>
                <a:effectLst>
                  <a:outerShdw blurRad="38100" dist="38100" dir="2700000" algn="tl">
                    <a:srgbClr val="000000">
                      <a:alpha val="43137"/>
                    </a:srgbClr>
                  </a:outerShdw>
                </a:effectLst>
                <a:latin typeface="Arial" pitchFamily="34" charset="0"/>
                <a:cs typeface="Arial" pitchFamily="34" charset="0"/>
              </a:rPr>
              <a:t>hadronization</a:t>
            </a:r>
            <a:r>
              <a:rPr lang="ru-RU"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a:t>
            </a: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proceeds? </a:t>
            </a:r>
            <a:endParaRPr lang="en-US" sz="2700" b="1" dirty="0">
              <a:solidFill>
                <a:srgbClr val="6600FF"/>
              </a:solidFill>
              <a:effectLst>
                <a:outerShdw blurRad="38100" dist="38100" dir="2700000" algn="tl">
                  <a:srgbClr val="000000">
                    <a:alpha val="43137"/>
                  </a:srgbClr>
                </a:outerShdw>
              </a:effectLst>
              <a:latin typeface="Arial" pitchFamily="34" charset="0"/>
              <a:cs typeface="Arial" pitchFamily="34" charset="0"/>
            </a:endParaRP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Challenging questions: </a:t>
            </a: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Character of phase transitions (if any)? </a:t>
            </a: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Signals for </a:t>
            </a:r>
            <a:r>
              <a:rPr lang="en-US" sz="2700" b="1" smtClean="0">
                <a:solidFill>
                  <a:srgbClr val="6600FF"/>
                </a:solidFill>
                <a:effectLst>
                  <a:outerShdw blurRad="38100" dist="38100" dir="2700000" algn="tl">
                    <a:srgbClr val="000000">
                      <a:alpha val="43137"/>
                    </a:srgbClr>
                  </a:outerShdw>
                </a:effectLst>
                <a:latin typeface="Arial" pitchFamily="34" charset="0"/>
                <a:cs typeface="Arial" pitchFamily="34" charset="0"/>
              </a:rPr>
              <a:t>1st order phase transition? </a:t>
            </a:r>
            <a:endPar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endParaRP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Critical Point?</a:t>
            </a: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When does the perfect fluid turn on?</a:t>
            </a:r>
            <a:endParaRPr lang="en-US" sz="2700" b="1" dirty="0" smtClean="0">
              <a:solidFill>
                <a:srgbClr val="7030A0"/>
              </a:solidFill>
            </a:endParaRP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Duality of dynamical and thermal descriptions?</a:t>
            </a: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Global polarization in HIC?</a:t>
            </a: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700" b="1"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279091"/>
            <a:ext cx="2133600" cy="476250"/>
          </a:xfrm>
        </p:spPr>
        <p:txBody>
          <a:bodyPr anchor="b"/>
          <a:lstStyle/>
          <a:p>
            <a:pPr>
              <a:defRPr/>
            </a:pPr>
            <a:fld id="{3CFA899A-AD30-8945-B3AC-D1B6F0DA30F0}" type="slidenum">
              <a:rPr lang="ru-RU" smtClean="0"/>
              <a:pPr>
                <a:defRPr/>
              </a:pPr>
              <a:t>11</a:t>
            </a:fld>
            <a:endParaRPr lang="ru-RU"/>
          </a:p>
        </p:txBody>
      </p:sp>
      <p:pic>
        <p:nvPicPr>
          <p:cNvPr id="7"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07892" y="1065776"/>
            <a:ext cx="5872420" cy="53875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2" name="Group 11"/>
          <p:cNvGrpSpPr/>
          <p:nvPr/>
        </p:nvGrpSpPr>
        <p:grpSpPr>
          <a:xfrm>
            <a:off x="5436095" y="1628800"/>
            <a:ext cx="1244284" cy="1710266"/>
            <a:chOff x="7620004" y="2506133"/>
            <a:chExt cx="778933" cy="1710266"/>
          </a:xfrm>
        </p:grpSpPr>
        <p:sp>
          <p:nvSpPr>
            <p:cNvPr id="10" name="Oval 9"/>
            <p:cNvSpPr/>
            <p:nvPr/>
          </p:nvSpPr>
          <p:spPr>
            <a:xfrm>
              <a:off x="7620004" y="2844799"/>
              <a:ext cx="778933" cy="1371600"/>
            </a:xfrm>
            <a:prstGeom prst="ellipse">
              <a:avLst/>
            </a:prstGeom>
            <a:noFill/>
            <a:ln w="57150" cmpd="sng">
              <a:solidFill>
                <a:srgbClr val="000090"/>
              </a:solidFill>
            </a:ln>
            <a:scene3d>
              <a:camera prst="orthographicFront">
                <a:rot lat="0" lon="0" rev="8694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0" lon="0" rev="15534000"/>
                </a:camera>
                <a:lightRig rig="threePt" dir="t"/>
              </a:scene3d>
            </a:bodyPr>
            <a:lstStyle/>
            <a:p>
              <a:pPr algn="ctr"/>
              <a:endParaRPr lang="en-US" dirty="0">
                <a:solidFill>
                  <a:srgbClr val="FF0000"/>
                </a:solidFill>
              </a:endParaRPr>
            </a:p>
          </p:txBody>
        </p:sp>
        <p:sp>
          <p:nvSpPr>
            <p:cNvPr id="11" name="TextBox 10"/>
            <p:cNvSpPr txBox="1"/>
            <p:nvPr/>
          </p:nvSpPr>
          <p:spPr>
            <a:xfrm>
              <a:off x="7907867" y="2506133"/>
              <a:ext cx="468832"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NICA</a:t>
              </a:r>
              <a:endParaRPr lang="en-US" b="1" dirty="0">
                <a:solidFill>
                  <a:srgbClr val="FF0000"/>
                </a:solidFill>
                <a:effectLst>
                  <a:outerShdw blurRad="38100" dist="38100" dir="2700000" algn="tl">
                    <a:srgbClr val="000000">
                      <a:alpha val="43137"/>
                    </a:srgbClr>
                  </a:outerShdw>
                </a:effectLst>
              </a:endParaRPr>
            </a:p>
          </p:txBody>
        </p:sp>
      </p:grpSp>
      <p:sp>
        <p:nvSpPr>
          <p:cNvPr id="14" name="TextBox 13"/>
          <p:cNvSpPr txBox="1"/>
          <p:nvPr/>
        </p:nvSpPr>
        <p:spPr>
          <a:xfrm>
            <a:off x="539552" y="404664"/>
            <a:ext cx="7848872" cy="584775"/>
          </a:xfrm>
          <a:prstGeom prst="rect">
            <a:avLst/>
          </a:prstGeom>
          <a:solidFill>
            <a:srgbClr val="FFFF00"/>
          </a:solidFill>
          <a:ln>
            <a:solidFill>
              <a:srgbClr val="FF0000"/>
            </a:solidFill>
          </a:ln>
        </p:spPr>
        <p:txBody>
          <a:bodyPr wrap="square" rtlCol="0">
            <a:spAutoFit/>
          </a:bodyPr>
          <a:lstStyle/>
          <a:p>
            <a:pPr algn="ctr"/>
            <a:r>
              <a:rPr lang="en-US" sz="3200" b="1" i="1" dirty="0" smtClean="0">
                <a:solidFill>
                  <a:srgbClr val="FF0000"/>
                </a:solidFill>
                <a:effectLst>
                  <a:outerShdw blurRad="38100" dist="38100" dir="2700000" algn="tl">
                    <a:srgbClr val="000000">
                      <a:alpha val="43137"/>
                    </a:srgbClr>
                  </a:outerShdw>
                </a:effectLst>
              </a:rPr>
              <a:t>Maximal freeze-out  baryon density</a:t>
            </a:r>
            <a:endParaRPr lang="en-US" sz="3200" b="1" i="1" dirty="0">
              <a:solidFill>
                <a:srgbClr val="FF0000"/>
              </a:solidFill>
              <a:effectLst>
                <a:outerShdw blurRad="38100" dist="38100" dir="2700000" algn="tl">
                  <a:srgbClr val="000000">
                    <a:alpha val="43137"/>
                  </a:srgbClr>
                </a:outerShdw>
              </a:effectLst>
            </a:endParaRPr>
          </a:p>
        </p:txBody>
      </p:sp>
      <p:sp>
        <p:nvSpPr>
          <p:cNvPr id="16" name="TextBox 15"/>
          <p:cNvSpPr txBox="1"/>
          <p:nvPr/>
        </p:nvSpPr>
        <p:spPr>
          <a:xfrm>
            <a:off x="2267744" y="6444044"/>
            <a:ext cx="4908138" cy="369332"/>
          </a:xfrm>
          <a:prstGeom prst="rect">
            <a:avLst/>
          </a:prstGeom>
          <a:noFill/>
        </p:spPr>
        <p:txBody>
          <a:bodyPr wrap="none" rtlCol="0">
            <a:spAutoFit/>
          </a:bodyPr>
          <a:lstStyle/>
          <a:p>
            <a:r>
              <a:rPr lang="en-US" b="1" i="1" dirty="0" err="1" smtClean="0">
                <a:solidFill>
                  <a:srgbClr val="0070C0"/>
                </a:solidFill>
              </a:rPr>
              <a:t>J.Randrup</a:t>
            </a:r>
            <a:r>
              <a:rPr lang="en-US" b="1" i="1" dirty="0" smtClean="0">
                <a:solidFill>
                  <a:srgbClr val="0070C0"/>
                </a:solidFill>
              </a:rPr>
              <a:t>, </a:t>
            </a:r>
            <a:r>
              <a:rPr lang="en-US" b="1" i="1" dirty="0" err="1" smtClean="0">
                <a:solidFill>
                  <a:srgbClr val="0070C0"/>
                </a:solidFill>
              </a:rPr>
              <a:t>J.Cleymans</a:t>
            </a:r>
            <a:r>
              <a:rPr lang="en-US" b="1" i="1" dirty="0" smtClean="0">
                <a:solidFill>
                  <a:srgbClr val="0070C0"/>
                </a:solidFill>
              </a:rPr>
              <a:t> (NICA White Paper)</a:t>
            </a:r>
            <a:endParaRPr lang="en-US" b="1" i="1" dirty="0">
              <a:solidFill>
                <a:srgbClr val="0070C0"/>
              </a:solidFill>
            </a:endParaRPr>
          </a:p>
        </p:txBody>
      </p:sp>
    </p:spTree>
    <p:extLst>
      <p:ext uri="{BB962C8B-B14F-4D97-AF65-F5344CB8AC3E}">
        <p14:creationId xmlns="" xmlns:p14="http://schemas.microsoft.com/office/powerpoint/2010/main" val="418445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3"/>
          <p:cNvSpPr>
            <a:spLocks noGrp="1"/>
          </p:cNvSpPr>
          <p:nvPr>
            <p:ph type="sldNum" sz="quarter" idx="12"/>
          </p:nvPr>
        </p:nvSpPr>
        <p:spPr>
          <a:noFill/>
        </p:spPr>
        <p:txBody>
          <a:bodyPr anchor="b"/>
          <a:lstStyle/>
          <a:p>
            <a:fld id="{319C9FFE-6148-48D9-9B2B-9520FCE1CDF3}" type="slidenum">
              <a:rPr lang="ru-RU"/>
              <a:pPr/>
              <a:t>12</a:t>
            </a:fld>
            <a:endParaRPr lang="ru-RU"/>
          </a:p>
        </p:txBody>
      </p:sp>
      <p:sp>
        <p:nvSpPr>
          <p:cNvPr id="26628" name="TextBox 4"/>
          <p:cNvSpPr txBox="1">
            <a:spLocks noChangeArrowheads="1"/>
          </p:cNvSpPr>
          <p:nvPr/>
        </p:nvSpPr>
        <p:spPr bwMode="auto">
          <a:xfrm>
            <a:off x="2425700" y="292100"/>
            <a:ext cx="4533900" cy="461963"/>
          </a:xfrm>
          <a:prstGeom prst="rect">
            <a:avLst/>
          </a:prstGeom>
          <a:noFill/>
          <a:ln w="9525">
            <a:noFill/>
            <a:miter lim="800000"/>
            <a:headEnd/>
            <a:tailEnd/>
          </a:ln>
        </p:spPr>
        <p:txBody>
          <a:bodyPr>
            <a:spAutoFit/>
          </a:bodyPr>
          <a:lstStyle/>
          <a:p>
            <a:pPr algn="ctr"/>
            <a:r>
              <a:rPr lang="en-US" sz="2400" b="1" i="1">
                <a:solidFill>
                  <a:srgbClr val="000090"/>
                </a:solidFill>
              </a:rPr>
              <a:t>Experimental modes</a:t>
            </a:r>
          </a:p>
        </p:txBody>
      </p:sp>
      <p:sp>
        <p:nvSpPr>
          <p:cNvPr id="26629" name="TextBox 7"/>
          <p:cNvSpPr txBox="1">
            <a:spLocks noChangeArrowheads="1"/>
          </p:cNvSpPr>
          <p:nvPr/>
        </p:nvSpPr>
        <p:spPr bwMode="auto">
          <a:xfrm>
            <a:off x="393700" y="2120900"/>
            <a:ext cx="4318000" cy="2246769"/>
          </a:xfrm>
          <a:prstGeom prst="rect">
            <a:avLst/>
          </a:prstGeom>
          <a:solidFill>
            <a:srgbClr val="000090"/>
          </a:solidFill>
          <a:ln w="9525">
            <a:noFill/>
            <a:miter lim="800000"/>
            <a:headEnd/>
            <a:tailEnd/>
          </a:ln>
        </p:spPr>
        <p:txBody>
          <a:bodyPr>
            <a:spAutoFit/>
          </a:bodyPr>
          <a:lstStyle/>
          <a:p>
            <a:pPr marL="342900" indent="-342900">
              <a:buFont typeface="Arial" pitchFamily="34" charset="0"/>
              <a:buChar char="•"/>
            </a:pPr>
            <a:r>
              <a:rPr lang="en-US" sz="2000" b="1" i="1" dirty="0">
                <a:solidFill>
                  <a:srgbClr val="FFFF00"/>
                </a:solidFill>
              </a:rPr>
              <a:t>coverage of max. phase space</a:t>
            </a:r>
          </a:p>
          <a:p>
            <a:pPr marL="342900" indent="-342900">
              <a:buFont typeface="Arial" pitchFamily="34" charset="0"/>
              <a:buChar char="•"/>
            </a:pPr>
            <a:r>
              <a:rPr lang="en-US" sz="2000" i="1" dirty="0">
                <a:solidFill>
                  <a:srgbClr val="FFFFFF"/>
                </a:solidFill>
              </a:rPr>
              <a:t>minimum biased acceptance</a:t>
            </a:r>
          </a:p>
          <a:p>
            <a:pPr marL="342900" indent="-342900">
              <a:buFont typeface="Arial" pitchFamily="34" charset="0"/>
              <a:buChar char="•"/>
            </a:pPr>
            <a:r>
              <a:rPr lang="en-US" sz="2000" i="1" dirty="0">
                <a:solidFill>
                  <a:srgbClr val="FFFFFF"/>
                </a:solidFill>
              </a:rPr>
              <a:t>free of target parasitic effects </a:t>
            </a:r>
            <a:endParaRPr lang="en-US" sz="2000" i="1" dirty="0" smtClean="0">
              <a:solidFill>
                <a:srgbClr val="FFFFFF"/>
              </a:solidFill>
            </a:endParaRPr>
          </a:p>
          <a:p>
            <a:pPr marL="342900" indent="-342900">
              <a:buFont typeface="Arial" pitchFamily="34" charset="0"/>
              <a:buChar char="•"/>
            </a:pPr>
            <a:r>
              <a:rPr lang="en-US" sz="2000" i="1" dirty="0" smtClean="0">
                <a:solidFill>
                  <a:schemeClr val="bg1"/>
                </a:solidFill>
              </a:rPr>
              <a:t> NICA </a:t>
            </a:r>
            <a:r>
              <a:rPr lang="en-US" sz="2000" i="1" dirty="0" smtClean="0">
                <a:solidFill>
                  <a:schemeClr val="bg1"/>
                </a:solidFill>
                <a:latin typeface="Arial" pitchFamily="34" charset="0"/>
              </a:rPr>
              <a:t>energy range:  energy independent  homogenous acceptance</a:t>
            </a:r>
            <a:endParaRPr lang="en-US" sz="2000" i="1" dirty="0">
              <a:solidFill>
                <a:schemeClr val="bg1"/>
              </a:solidFill>
            </a:endParaRPr>
          </a:p>
          <a:p>
            <a:pPr marL="342900" indent="-342900">
              <a:buFont typeface="Arial" pitchFamily="34" charset="0"/>
              <a:buChar char="•"/>
            </a:pPr>
            <a:r>
              <a:rPr lang="en-US" sz="2000" i="1" dirty="0">
                <a:solidFill>
                  <a:srgbClr val="FFFFFF"/>
                </a:solidFill>
              </a:rPr>
              <a:t>….</a:t>
            </a:r>
          </a:p>
        </p:txBody>
      </p:sp>
      <p:sp>
        <p:nvSpPr>
          <p:cNvPr id="7" name="TextBox 6"/>
          <p:cNvSpPr txBox="1"/>
          <p:nvPr/>
        </p:nvSpPr>
        <p:spPr>
          <a:xfrm>
            <a:off x="5143500" y="2146300"/>
            <a:ext cx="3733800" cy="1323975"/>
          </a:xfrm>
          <a:prstGeom prst="rect">
            <a:avLst/>
          </a:prstGeom>
          <a:solidFill>
            <a:srgbClr val="000090"/>
          </a:solidFill>
        </p:spPr>
        <p:txBody>
          <a:bodyPr>
            <a:spAutoFit/>
          </a:bodyPr>
          <a:lstStyle/>
          <a:p>
            <a:pPr marL="342900" indent="-342900">
              <a:buFont typeface="Arial" pitchFamily="34" charset="0"/>
              <a:buChar char="•"/>
            </a:pPr>
            <a:r>
              <a:rPr lang="en-US" sz="2000" i="1">
                <a:solidFill>
                  <a:srgbClr val="FFFFFF"/>
                </a:solidFill>
              </a:rPr>
              <a:t>rate is limited just</a:t>
            </a:r>
          </a:p>
          <a:p>
            <a:pPr marL="342900" indent="-342900" algn="r"/>
            <a:r>
              <a:rPr lang="en-US" sz="2000" i="1">
                <a:solidFill>
                  <a:srgbClr val="FFFFFF"/>
                </a:solidFill>
              </a:rPr>
              <a:t>by detector capability</a:t>
            </a:r>
          </a:p>
          <a:p>
            <a:pPr marL="342900" indent="-342900">
              <a:buFont typeface="Arial" pitchFamily="34" charset="0"/>
              <a:buChar char="•"/>
            </a:pPr>
            <a:r>
              <a:rPr lang="en-US" sz="2000" i="1">
                <a:solidFill>
                  <a:srgbClr val="FFFFFF"/>
                </a:solidFill>
              </a:rPr>
              <a:t>easy upgradable</a:t>
            </a:r>
          </a:p>
          <a:p>
            <a:pPr marL="342900" indent="-342900">
              <a:buFont typeface="Arial" pitchFamily="34" charset="0"/>
              <a:buChar char="•"/>
            </a:pPr>
            <a:r>
              <a:rPr lang="en-US" sz="2000" i="1">
                <a:solidFill>
                  <a:srgbClr val="FFFFFF"/>
                </a:solidFill>
              </a:rPr>
              <a:t>…. </a:t>
            </a:r>
          </a:p>
        </p:txBody>
      </p:sp>
      <p:sp>
        <p:nvSpPr>
          <p:cNvPr id="26631" name="TextBox 8"/>
          <p:cNvSpPr txBox="1">
            <a:spLocks noChangeArrowheads="1"/>
          </p:cNvSpPr>
          <p:nvPr/>
        </p:nvSpPr>
        <p:spPr bwMode="auto">
          <a:xfrm>
            <a:off x="5626100" y="1054100"/>
            <a:ext cx="3050356" cy="461665"/>
          </a:xfrm>
          <a:prstGeom prst="rect">
            <a:avLst/>
          </a:prstGeom>
          <a:noFill/>
          <a:ln w="9525">
            <a:noFill/>
            <a:miter lim="800000"/>
            <a:headEnd/>
            <a:tailEnd/>
          </a:ln>
        </p:spPr>
        <p:txBody>
          <a:bodyPr wrap="square">
            <a:spAutoFit/>
          </a:bodyPr>
          <a:lstStyle/>
          <a:p>
            <a:pPr algn="ctr"/>
            <a:r>
              <a:rPr lang="en-US" sz="2400" b="1" dirty="0" smtClean="0">
                <a:solidFill>
                  <a:srgbClr val="000090"/>
                </a:solidFill>
              </a:rPr>
              <a:t>Fixed target mode</a:t>
            </a:r>
            <a:endParaRPr lang="en-US" sz="2400" b="1" dirty="0">
              <a:solidFill>
                <a:srgbClr val="000090"/>
              </a:solidFill>
            </a:endParaRPr>
          </a:p>
        </p:txBody>
      </p:sp>
      <p:sp>
        <p:nvSpPr>
          <p:cNvPr id="26632" name="TextBox 9"/>
          <p:cNvSpPr txBox="1">
            <a:spLocks noChangeArrowheads="1"/>
          </p:cNvSpPr>
          <p:nvPr/>
        </p:nvSpPr>
        <p:spPr bwMode="auto">
          <a:xfrm>
            <a:off x="825500" y="1054100"/>
            <a:ext cx="2565400" cy="461963"/>
          </a:xfrm>
          <a:prstGeom prst="rect">
            <a:avLst/>
          </a:prstGeom>
          <a:noFill/>
          <a:ln w="9525">
            <a:noFill/>
            <a:miter lim="800000"/>
            <a:headEnd/>
            <a:tailEnd/>
          </a:ln>
        </p:spPr>
        <p:txBody>
          <a:bodyPr>
            <a:spAutoFit/>
          </a:bodyPr>
          <a:lstStyle/>
          <a:p>
            <a:pPr algn="ctr"/>
            <a:r>
              <a:rPr lang="en-US" sz="2400" b="1" dirty="0" smtClean="0">
                <a:solidFill>
                  <a:srgbClr val="FF6600"/>
                </a:solidFill>
              </a:rPr>
              <a:t>Collider mode</a:t>
            </a:r>
            <a:endParaRPr lang="en-US" sz="2400" b="1" dirty="0">
              <a:solidFill>
                <a:srgbClr val="FF6600"/>
              </a:solidFill>
            </a:endParaRPr>
          </a:p>
        </p:txBody>
      </p:sp>
      <p:sp>
        <p:nvSpPr>
          <p:cNvPr id="26633" name="TextBox 10"/>
          <p:cNvSpPr txBox="1">
            <a:spLocks noChangeArrowheads="1"/>
          </p:cNvSpPr>
          <p:nvPr/>
        </p:nvSpPr>
        <p:spPr bwMode="auto">
          <a:xfrm>
            <a:off x="3517900" y="1498600"/>
            <a:ext cx="2108200" cy="400050"/>
          </a:xfrm>
          <a:prstGeom prst="rect">
            <a:avLst/>
          </a:prstGeom>
          <a:solidFill>
            <a:srgbClr val="333399"/>
          </a:solidFill>
          <a:ln w="9525">
            <a:noFill/>
            <a:miter lim="800000"/>
            <a:headEnd/>
            <a:tailEnd/>
          </a:ln>
        </p:spPr>
        <p:txBody>
          <a:bodyPr>
            <a:spAutoFit/>
          </a:bodyPr>
          <a:lstStyle/>
          <a:p>
            <a:pPr algn="ctr"/>
            <a:r>
              <a:rPr lang="en-US" sz="2000" b="1" dirty="0" smtClean="0">
                <a:solidFill>
                  <a:schemeClr val="bg1"/>
                </a:solidFill>
              </a:rPr>
              <a:t>Advantages</a:t>
            </a:r>
            <a:r>
              <a:rPr lang="en-US" sz="2000" b="1" dirty="0">
                <a:solidFill>
                  <a:srgbClr val="F6FF76"/>
                </a:solidFill>
              </a:rPr>
              <a:t>:</a:t>
            </a:r>
            <a:endParaRPr lang="en-US" sz="2000" b="1" dirty="0">
              <a:solidFill>
                <a:srgbClr val="000090"/>
              </a:solidFill>
            </a:endParaRPr>
          </a:p>
        </p:txBody>
      </p:sp>
      <p:sp>
        <p:nvSpPr>
          <p:cNvPr id="12" name="TextBox 11"/>
          <p:cNvSpPr txBox="1"/>
          <p:nvPr/>
        </p:nvSpPr>
        <p:spPr>
          <a:xfrm>
            <a:off x="3577952" y="4509120"/>
            <a:ext cx="2362200" cy="400050"/>
          </a:xfrm>
          <a:prstGeom prst="rect">
            <a:avLst/>
          </a:prstGeom>
          <a:solidFill>
            <a:schemeClr val="accent5"/>
          </a:solidFill>
        </p:spPr>
        <p:txBody>
          <a:bodyPr>
            <a:spAutoFit/>
          </a:bodyPr>
          <a:lstStyle/>
          <a:p>
            <a:pPr algn="ctr">
              <a:defRPr/>
            </a:pPr>
            <a:r>
              <a:rPr lang="en-US" sz="2000" b="1" dirty="0">
                <a:solidFill>
                  <a:srgbClr val="000090"/>
                </a:solidFill>
                <a:ea typeface="ＭＳ Ｐゴシック" charset="0"/>
                <a:cs typeface="ＭＳ Ｐゴシック" charset="0"/>
              </a:rPr>
              <a:t>D</a:t>
            </a:r>
            <a:r>
              <a:rPr lang="en-US" sz="2000" b="1" dirty="0" smtClean="0">
                <a:solidFill>
                  <a:srgbClr val="000090"/>
                </a:solidFill>
                <a:latin typeface="Arial" charset="0"/>
                <a:ea typeface="ＭＳ Ｐゴシック" charset="0"/>
                <a:cs typeface="ＭＳ Ｐゴシック" charset="0"/>
              </a:rPr>
              <a:t>isadvantages</a:t>
            </a:r>
            <a:r>
              <a:rPr lang="en-US" sz="2000" b="1" dirty="0">
                <a:solidFill>
                  <a:srgbClr val="000090"/>
                </a:solidFill>
                <a:latin typeface="Arial" charset="0"/>
                <a:ea typeface="ＭＳ Ｐゴシック" charset="0"/>
                <a:cs typeface="ＭＳ Ｐゴシック" charset="0"/>
              </a:rPr>
              <a:t>:</a:t>
            </a:r>
          </a:p>
        </p:txBody>
      </p:sp>
      <p:sp>
        <p:nvSpPr>
          <p:cNvPr id="13" name="TextBox 12"/>
          <p:cNvSpPr txBox="1"/>
          <p:nvPr/>
        </p:nvSpPr>
        <p:spPr>
          <a:xfrm>
            <a:off x="304800" y="5129361"/>
            <a:ext cx="4406900" cy="1323975"/>
          </a:xfrm>
          <a:prstGeom prst="rect">
            <a:avLst/>
          </a:prstGeom>
          <a:solidFill>
            <a:schemeClr val="accent5"/>
          </a:solidFill>
        </p:spPr>
        <p:txBody>
          <a:bodyPr>
            <a:spAutoFit/>
          </a:bodyPr>
          <a:lstStyle/>
          <a:p>
            <a:pPr marL="342900" indent="-342900">
              <a:buFont typeface="Arial" pitchFamily="34" charset="0"/>
              <a:buChar char="•"/>
            </a:pPr>
            <a:r>
              <a:rPr lang="en-US" sz="2000" i="1" dirty="0">
                <a:solidFill>
                  <a:srgbClr val="000090"/>
                </a:solidFill>
              </a:rPr>
              <a:t>rate is limited by luminosity</a:t>
            </a:r>
          </a:p>
          <a:p>
            <a:pPr marL="342900" indent="-342900">
              <a:buFont typeface="Arial" pitchFamily="34" charset="0"/>
              <a:buChar char="•"/>
            </a:pPr>
            <a:r>
              <a:rPr lang="en-US" sz="2000" i="1" dirty="0">
                <a:solidFill>
                  <a:srgbClr val="000090"/>
                </a:solidFill>
              </a:rPr>
              <a:t>limited combinations </a:t>
            </a:r>
          </a:p>
          <a:p>
            <a:pPr marL="342900" indent="-342900" algn="r"/>
            <a:r>
              <a:rPr lang="en-US" altLang="en-US" sz="2000" i="1" dirty="0">
                <a:solidFill>
                  <a:srgbClr val="000090"/>
                </a:solidFill>
              </a:rPr>
              <a:t>“</a:t>
            </a:r>
            <a:r>
              <a:rPr lang="en-US" sz="2000" i="1" dirty="0">
                <a:solidFill>
                  <a:srgbClr val="000090"/>
                </a:solidFill>
              </a:rPr>
              <a:t>beam</a:t>
            </a:r>
            <a:r>
              <a:rPr lang="en-US" altLang="en-US" sz="2000" i="1" dirty="0">
                <a:solidFill>
                  <a:srgbClr val="000090"/>
                </a:solidFill>
              </a:rPr>
              <a:t>”</a:t>
            </a:r>
            <a:r>
              <a:rPr lang="en-US" sz="2000" i="1" dirty="0">
                <a:solidFill>
                  <a:srgbClr val="000090"/>
                </a:solidFill>
              </a:rPr>
              <a:t>/</a:t>
            </a:r>
            <a:r>
              <a:rPr lang="en-US" altLang="en-US" sz="2000" i="1" dirty="0">
                <a:solidFill>
                  <a:srgbClr val="000090"/>
                </a:solidFill>
              </a:rPr>
              <a:t>”</a:t>
            </a:r>
            <a:r>
              <a:rPr lang="en-US" sz="2000" i="1" dirty="0">
                <a:solidFill>
                  <a:srgbClr val="000090"/>
                </a:solidFill>
              </a:rPr>
              <a:t>target</a:t>
            </a:r>
            <a:r>
              <a:rPr lang="en-US" altLang="en-US" sz="2000" i="1" dirty="0">
                <a:solidFill>
                  <a:srgbClr val="000090"/>
                </a:solidFill>
              </a:rPr>
              <a:t>”</a:t>
            </a:r>
            <a:endParaRPr lang="en-US" sz="2000" i="1" dirty="0">
              <a:solidFill>
                <a:srgbClr val="000090"/>
              </a:solidFill>
            </a:endParaRPr>
          </a:p>
          <a:p>
            <a:pPr marL="342900" indent="-342900">
              <a:buFont typeface="Arial" pitchFamily="34" charset="0"/>
              <a:buChar char="•"/>
            </a:pPr>
            <a:r>
              <a:rPr lang="en-US" sz="2000" i="1" dirty="0">
                <a:solidFill>
                  <a:srgbClr val="000090"/>
                </a:solidFill>
              </a:rPr>
              <a:t>…..</a:t>
            </a:r>
          </a:p>
        </p:txBody>
      </p:sp>
      <p:sp>
        <p:nvSpPr>
          <p:cNvPr id="14" name="TextBox 13"/>
          <p:cNvSpPr txBox="1"/>
          <p:nvPr/>
        </p:nvSpPr>
        <p:spPr>
          <a:xfrm>
            <a:off x="5143500" y="5109418"/>
            <a:ext cx="3644900" cy="1631950"/>
          </a:xfrm>
          <a:prstGeom prst="rect">
            <a:avLst/>
          </a:prstGeom>
          <a:solidFill>
            <a:srgbClr val="DAEDEF"/>
          </a:solidFill>
        </p:spPr>
        <p:txBody>
          <a:bodyPr>
            <a:spAutoFit/>
          </a:bodyPr>
          <a:lstStyle/>
          <a:p>
            <a:pPr marL="342900" indent="-342900">
              <a:buFont typeface="Arial"/>
              <a:buChar char="•"/>
              <a:defRPr/>
            </a:pPr>
            <a:r>
              <a:rPr lang="en-US" sz="2000" i="1" dirty="0">
                <a:solidFill>
                  <a:srgbClr val="000090"/>
                </a:solidFill>
                <a:latin typeface="Arial" charset="0"/>
                <a:ea typeface="ＭＳ Ｐゴシック" charset="0"/>
                <a:cs typeface="ＭＳ Ｐゴシック" charset="0"/>
              </a:rPr>
              <a:t>a limited phase space</a:t>
            </a:r>
          </a:p>
          <a:p>
            <a:pPr marL="342900" indent="-342900">
              <a:buFont typeface="Arial"/>
              <a:buChar char="•"/>
              <a:defRPr/>
            </a:pPr>
            <a:r>
              <a:rPr lang="en-US" sz="2000" i="1" dirty="0">
                <a:solidFill>
                  <a:srgbClr val="000090"/>
                </a:solidFill>
                <a:latin typeface="Arial" charset="0"/>
                <a:ea typeface="ＭＳ Ｐゴシック" charset="0"/>
                <a:cs typeface="ＭＳ Ｐゴシック" charset="0"/>
              </a:rPr>
              <a:t>momentum dependent</a:t>
            </a:r>
          </a:p>
          <a:p>
            <a:pPr algn="r">
              <a:defRPr/>
            </a:pPr>
            <a:r>
              <a:rPr lang="en-US" sz="2000" i="1" dirty="0">
                <a:solidFill>
                  <a:srgbClr val="000090"/>
                </a:solidFill>
                <a:latin typeface="Arial" charset="0"/>
                <a:ea typeface="ＭＳ Ｐゴシック" charset="0"/>
                <a:cs typeface="ＭＳ Ｐゴシック" charset="0"/>
              </a:rPr>
              <a:t> corrections</a:t>
            </a:r>
          </a:p>
          <a:p>
            <a:pPr marL="342900" indent="-342900">
              <a:buFont typeface="Arial"/>
              <a:buChar char="•"/>
              <a:defRPr/>
            </a:pPr>
            <a:r>
              <a:rPr lang="en-US" sz="2000" i="1" dirty="0">
                <a:solidFill>
                  <a:srgbClr val="000090"/>
                </a:solidFill>
                <a:latin typeface="Arial" charset="0"/>
                <a:ea typeface="ＭＳ Ｐゴシック" charset="0"/>
                <a:cs typeface="ＭＳ Ｐゴシック" charset="0"/>
              </a:rPr>
              <a:t>target influenced</a:t>
            </a:r>
          </a:p>
          <a:p>
            <a:pPr algn="r">
              <a:defRPr/>
            </a:pPr>
            <a:r>
              <a:rPr lang="en-US" sz="2000" i="1" dirty="0">
                <a:solidFill>
                  <a:srgbClr val="000090"/>
                </a:solidFill>
                <a:latin typeface="Arial" charset="0"/>
                <a:ea typeface="ＭＳ Ｐゴシック" charset="0"/>
                <a:cs typeface="ＭＳ Ｐゴシック" charset="0"/>
              </a:rPr>
              <a:t> corrections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fld id="{4480217B-8183-4E7A-98AC-12846F6965A4}" type="slidenum">
              <a:rPr lang="ru-RU" smtClean="0"/>
              <a:pPr/>
              <a:t>13</a:t>
            </a:fld>
            <a:endParaRPr lang="ru-RU"/>
          </a:p>
        </p:txBody>
      </p:sp>
      <p:pic>
        <p:nvPicPr>
          <p:cNvPr id="301058" name="Picture 2" descr="&amp;Ncy;&amp;acy;&amp;zcy;&amp;vcy;&amp;acy;&amp;ncy;&amp;icy;&amp;iecy; &amp;icy;&amp;zcy;&amp;ocy;&amp;bcy;&amp;rcy;&amp;acy;&amp;zhcy;&amp;iecy;&amp;ncy;&amp;icy;&amp;yacy;"/>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7" name="Прямоугольник 6"/>
          <p:cNvSpPr/>
          <p:nvPr/>
        </p:nvSpPr>
        <p:spPr>
          <a:xfrm>
            <a:off x="2843808" y="5518973"/>
            <a:ext cx="4427984" cy="646331"/>
          </a:xfrm>
          <a:prstGeom prst="rect">
            <a:avLst/>
          </a:prstGeom>
        </p:spPr>
        <p:txBody>
          <a:bodyPr wrap="square">
            <a:spAutoFit/>
          </a:bodyPr>
          <a:lstStyle/>
          <a:p>
            <a:pPr>
              <a:spcBef>
                <a:spcPct val="50000"/>
              </a:spcBef>
              <a:buClr>
                <a:srgbClr val="FF3300"/>
              </a:buClr>
              <a:buSzPct val="200000"/>
              <a:buFontTx/>
              <a:buChar char="•"/>
            </a:pPr>
            <a:r>
              <a:rPr lang="de-DE" b="1" dirty="0" smtClean="0">
                <a:solidFill>
                  <a:schemeClr val="bg1"/>
                </a:solidFill>
              </a:rPr>
              <a:t>Study </a:t>
            </a:r>
            <a:r>
              <a:rPr lang="de-DE" b="1" dirty="0" err="1" smtClean="0">
                <a:solidFill>
                  <a:schemeClr val="bg1"/>
                </a:solidFill>
              </a:rPr>
              <a:t>of</a:t>
            </a:r>
            <a:r>
              <a:rPr lang="de-DE" b="1" dirty="0" smtClean="0">
                <a:solidFill>
                  <a:schemeClr val="bg1"/>
                </a:solidFill>
              </a:rPr>
              <a:t> </a:t>
            </a:r>
            <a:r>
              <a:rPr lang="de-DE" b="1" dirty="0" err="1" smtClean="0">
                <a:solidFill>
                  <a:schemeClr val="bg1"/>
                </a:solidFill>
              </a:rPr>
              <a:t>the</a:t>
            </a:r>
            <a:r>
              <a:rPr lang="de-DE" b="1" dirty="0" smtClean="0">
                <a:solidFill>
                  <a:schemeClr val="bg1"/>
                </a:solidFill>
              </a:rPr>
              <a:t> </a:t>
            </a:r>
            <a:r>
              <a:rPr lang="de-DE" b="1" dirty="0" err="1" smtClean="0">
                <a:solidFill>
                  <a:schemeClr val="bg1"/>
                </a:solidFill>
              </a:rPr>
              <a:t>phase</a:t>
            </a:r>
            <a:r>
              <a:rPr lang="de-DE" b="1" dirty="0" smtClean="0">
                <a:solidFill>
                  <a:schemeClr val="bg1"/>
                </a:solidFill>
              </a:rPr>
              <a:t> </a:t>
            </a:r>
            <a:r>
              <a:rPr lang="de-DE" b="1" dirty="0" err="1" smtClean="0">
                <a:solidFill>
                  <a:schemeClr val="bg1"/>
                </a:solidFill>
              </a:rPr>
              <a:t>transition</a:t>
            </a:r>
            <a:r>
              <a:rPr lang="de-DE" b="1" dirty="0" smtClean="0">
                <a:solidFill>
                  <a:schemeClr val="bg1"/>
                </a:solidFill>
              </a:rPr>
              <a:t> </a:t>
            </a:r>
            <a:r>
              <a:rPr lang="de-DE" b="1" dirty="0" err="1" smtClean="0">
                <a:solidFill>
                  <a:schemeClr val="bg1"/>
                </a:solidFill>
              </a:rPr>
              <a:t>from</a:t>
            </a:r>
            <a:r>
              <a:rPr lang="de-DE" b="1" dirty="0" smtClean="0">
                <a:solidFill>
                  <a:schemeClr val="bg1"/>
                </a:solidFill>
              </a:rPr>
              <a:t>        </a:t>
            </a:r>
            <a:r>
              <a:rPr lang="de-DE" b="1" dirty="0" err="1" smtClean="0">
                <a:solidFill>
                  <a:schemeClr val="bg1"/>
                </a:solidFill>
              </a:rPr>
              <a:t>hadronic</a:t>
            </a:r>
            <a:r>
              <a:rPr lang="de-DE" b="1" dirty="0" smtClean="0">
                <a:solidFill>
                  <a:schemeClr val="bg1"/>
                </a:solidFill>
              </a:rPr>
              <a:t> </a:t>
            </a:r>
            <a:r>
              <a:rPr lang="de-DE" b="1" dirty="0" err="1" smtClean="0">
                <a:solidFill>
                  <a:schemeClr val="bg1"/>
                </a:solidFill>
              </a:rPr>
              <a:t>to</a:t>
            </a:r>
            <a:r>
              <a:rPr lang="de-DE" b="1" dirty="0" smtClean="0">
                <a:solidFill>
                  <a:schemeClr val="bg1"/>
                </a:solidFill>
              </a:rPr>
              <a:t> </a:t>
            </a:r>
            <a:r>
              <a:rPr lang="de-DE" b="1" dirty="0" err="1" smtClean="0">
                <a:solidFill>
                  <a:schemeClr val="bg1"/>
                </a:solidFill>
              </a:rPr>
              <a:t>quark-gluon</a:t>
            </a:r>
            <a:r>
              <a:rPr lang="de-DE" b="1" dirty="0" smtClean="0">
                <a:solidFill>
                  <a:schemeClr val="bg1"/>
                </a:solidFill>
              </a:rPr>
              <a:t> matter</a:t>
            </a:r>
            <a:endParaRPr lang="en-GB" b="1" dirty="0">
              <a:solidFill>
                <a:schemeClr val="bg1"/>
              </a:solidFill>
            </a:endParaRPr>
          </a:p>
        </p:txBody>
      </p:sp>
      <p:sp>
        <p:nvSpPr>
          <p:cNvPr id="8" name="Прямоугольник 7"/>
          <p:cNvSpPr/>
          <p:nvPr/>
        </p:nvSpPr>
        <p:spPr>
          <a:xfrm>
            <a:off x="7020272" y="5518973"/>
            <a:ext cx="2016224" cy="646331"/>
          </a:xfrm>
          <a:prstGeom prst="rect">
            <a:avLst/>
          </a:prstGeom>
        </p:spPr>
        <p:txBody>
          <a:bodyPr wrap="square">
            <a:spAutoFit/>
          </a:bodyPr>
          <a:lstStyle/>
          <a:p>
            <a:pPr>
              <a:buClr>
                <a:srgbClr val="FF3300"/>
              </a:buClr>
              <a:buSzPct val="200000"/>
              <a:buFontTx/>
              <a:buChar char="•"/>
            </a:pPr>
            <a:r>
              <a:rPr lang="de-DE" b="1" dirty="0" err="1" smtClean="0">
                <a:solidFill>
                  <a:schemeClr val="bg1"/>
                </a:solidFill>
              </a:rPr>
              <a:t>Search</a:t>
            </a:r>
            <a:r>
              <a:rPr lang="de-DE" b="1" dirty="0" smtClean="0">
                <a:solidFill>
                  <a:schemeClr val="bg1"/>
                </a:solidFill>
              </a:rPr>
              <a:t> </a:t>
            </a:r>
            <a:r>
              <a:rPr lang="de-DE" b="1" dirty="0" err="1" smtClean="0">
                <a:solidFill>
                  <a:schemeClr val="bg1"/>
                </a:solidFill>
              </a:rPr>
              <a:t>for</a:t>
            </a:r>
            <a:r>
              <a:rPr lang="de-DE" b="1" dirty="0" smtClean="0">
                <a:solidFill>
                  <a:schemeClr val="bg1"/>
                </a:solidFill>
              </a:rPr>
              <a:t> </a:t>
            </a:r>
            <a:r>
              <a:rPr lang="de-DE" b="1" dirty="0" err="1" smtClean="0">
                <a:solidFill>
                  <a:schemeClr val="bg1"/>
                </a:solidFill>
              </a:rPr>
              <a:t>the</a:t>
            </a:r>
            <a:r>
              <a:rPr lang="de-DE" b="1" dirty="0" smtClean="0">
                <a:solidFill>
                  <a:schemeClr val="bg1"/>
                </a:solidFill>
              </a:rPr>
              <a:t>   </a:t>
            </a:r>
          </a:p>
          <a:p>
            <a:pPr>
              <a:buClr>
                <a:srgbClr val="FF3300"/>
              </a:buClr>
              <a:buSzPct val="200000"/>
            </a:pPr>
            <a:r>
              <a:rPr lang="de-DE" b="1" dirty="0" smtClean="0">
                <a:solidFill>
                  <a:schemeClr val="bg1"/>
                </a:solidFill>
              </a:rPr>
              <a:t>   </a:t>
            </a:r>
            <a:r>
              <a:rPr lang="de-DE" b="1" dirty="0" err="1" smtClean="0">
                <a:solidFill>
                  <a:schemeClr val="bg1"/>
                </a:solidFill>
              </a:rPr>
              <a:t>critical</a:t>
            </a:r>
            <a:r>
              <a:rPr lang="de-DE" b="1" dirty="0" smtClean="0">
                <a:solidFill>
                  <a:schemeClr val="bg1"/>
                </a:solidFill>
              </a:rPr>
              <a:t> </a:t>
            </a:r>
            <a:r>
              <a:rPr lang="de-DE" b="1" dirty="0" err="1" smtClean="0">
                <a:solidFill>
                  <a:schemeClr val="bg1"/>
                </a:solidFill>
              </a:rPr>
              <a:t>point</a:t>
            </a:r>
            <a:endParaRPr lang="en-GB" b="1" dirty="0">
              <a:solidFill>
                <a:schemeClr val="bg1"/>
              </a:solidFill>
            </a:endParaRPr>
          </a:p>
        </p:txBody>
      </p:sp>
      <p:sp>
        <p:nvSpPr>
          <p:cNvPr id="9" name="Прямоугольник 8"/>
          <p:cNvSpPr/>
          <p:nvPr/>
        </p:nvSpPr>
        <p:spPr>
          <a:xfrm>
            <a:off x="2843808" y="6165304"/>
            <a:ext cx="6911752" cy="646331"/>
          </a:xfrm>
          <a:prstGeom prst="rect">
            <a:avLst/>
          </a:prstGeom>
        </p:spPr>
        <p:txBody>
          <a:bodyPr wrap="square">
            <a:spAutoFit/>
          </a:bodyPr>
          <a:lstStyle/>
          <a:p>
            <a:pPr>
              <a:buClr>
                <a:srgbClr val="FF3300"/>
              </a:buClr>
              <a:buSzPct val="200000"/>
              <a:buFontTx/>
              <a:buChar char="•"/>
            </a:pPr>
            <a:r>
              <a:rPr lang="de-DE" b="1" dirty="0" smtClean="0">
                <a:solidFill>
                  <a:schemeClr val="accent2"/>
                </a:solidFill>
                <a:effectLst>
                  <a:outerShdw blurRad="38100" dist="38100" dir="2700000" algn="tl">
                    <a:srgbClr val="C0C0C0"/>
                  </a:outerShdw>
                </a:effectLst>
              </a:rPr>
              <a:t> </a:t>
            </a:r>
            <a:r>
              <a:rPr lang="de-DE" b="1" dirty="0" smtClean="0">
                <a:solidFill>
                  <a:schemeClr val="bg1"/>
                </a:solidFill>
              </a:rPr>
              <a:t>Study </a:t>
            </a:r>
            <a:r>
              <a:rPr lang="de-DE" b="1" dirty="0" err="1" smtClean="0">
                <a:solidFill>
                  <a:schemeClr val="bg1"/>
                </a:solidFill>
              </a:rPr>
              <a:t>of</a:t>
            </a:r>
            <a:r>
              <a:rPr lang="de-DE" b="1" dirty="0" smtClean="0">
                <a:solidFill>
                  <a:schemeClr val="bg1"/>
                </a:solidFill>
              </a:rPr>
              <a:t>  in-medium </a:t>
            </a:r>
            <a:r>
              <a:rPr lang="de-DE" b="1" dirty="0" err="1" smtClean="0">
                <a:solidFill>
                  <a:schemeClr val="bg1"/>
                </a:solidFill>
              </a:rPr>
              <a:t>properties</a:t>
            </a:r>
            <a:r>
              <a:rPr lang="de-DE" b="1" dirty="0" smtClean="0">
                <a:solidFill>
                  <a:schemeClr val="bg1"/>
                </a:solidFill>
              </a:rPr>
              <a:t> </a:t>
            </a:r>
            <a:r>
              <a:rPr lang="de-DE" b="1" dirty="0" err="1" smtClean="0">
                <a:solidFill>
                  <a:schemeClr val="bg1"/>
                </a:solidFill>
              </a:rPr>
              <a:t>of</a:t>
            </a:r>
            <a:r>
              <a:rPr lang="de-DE" b="1" dirty="0" smtClean="0">
                <a:solidFill>
                  <a:schemeClr val="bg1"/>
                </a:solidFill>
              </a:rPr>
              <a:t> </a:t>
            </a:r>
            <a:r>
              <a:rPr lang="de-DE" b="1" dirty="0" err="1" smtClean="0">
                <a:solidFill>
                  <a:schemeClr val="bg1"/>
                </a:solidFill>
              </a:rPr>
              <a:t>hadrons</a:t>
            </a:r>
            <a:r>
              <a:rPr lang="de-DE" b="1" dirty="0" smtClean="0">
                <a:solidFill>
                  <a:schemeClr val="bg1"/>
                </a:solidFill>
              </a:rPr>
              <a:t> </a:t>
            </a:r>
          </a:p>
          <a:p>
            <a:pPr>
              <a:buClr>
                <a:srgbClr val="FF3300"/>
              </a:buClr>
              <a:buSzPct val="200000"/>
            </a:pPr>
            <a:r>
              <a:rPr lang="de-DE" b="1" dirty="0" smtClean="0">
                <a:solidFill>
                  <a:schemeClr val="bg1"/>
                </a:solidFill>
              </a:rPr>
              <a:t>   </a:t>
            </a:r>
            <a:r>
              <a:rPr lang="de-DE" b="1" dirty="0" err="1" smtClean="0">
                <a:solidFill>
                  <a:schemeClr val="bg1"/>
                </a:solidFill>
              </a:rPr>
              <a:t>at</a:t>
            </a:r>
            <a:r>
              <a:rPr lang="de-DE" b="1" dirty="0" smtClean="0">
                <a:solidFill>
                  <a:schemeClr val="bg1"/>
                </a:solidFill>
              </a:rPr>
              <a:t> </a:t>
            </a:r>
            <a:r>
              <a:rPr lang="de-DE" b="1" dirty="0" err="1" smtClean="0">
                <a:solidFill>
                  <a:schemeClr val="bg1"/>
                </a:solidFill>
              </a:rPr>
              <a:t>high</a:t>
            </a:r>
            <a:r>
              <a:rPr lang="de-DE" b="1" smtClean="0">
                <a:solidFill>
                  <a:schemeClr val="bg1"/>
                </a:solidFill>
              </a:rPr>
              <a:t> </a:t>
            </a:r>
            <a:r>
              <a:rPr lang="de-DE" b="1" dirty="0" err="1" smtClean="0">
                <a:solidFill>
                  <a:schemeClr val="bg1"/>
                </a:solidFill>
              </a:rPr>
              <a:t>baryon</a:t>
            </a:r>
            <a:r>
              <a:rPr lang="de-DE" b="1" dirty="0" smtClean="0">
                <a:solidFill>
                  <a:schemeClr val="bg1"/>
                </a:solidFill>
              </a:rPr>
              <a:t> </a:t>
            </a:r>
            <a:r>
              <a:rPr lang="de-DE" b="1" dirty="0" err="1" smtClean="0">
                <a:solidFill>
                  <a:schemeClr val="bg1"/>
                </a:solidFill>
              </a:rPr>
              <a:t>density</a:t>
            </a:r>
            <a:r>
              <a:rPr lang="de-DE" b="1" dirty="0" smtClean="0">
                <a:solidFill>
                  <a:schemeClr val="bg1"/>
                </a:solidFill>
              </a:rPr>
              <a:t> </a:t>
            </a:r>
            <a:r>
              <a:rPr lang="de-DE" b="1" dirty="0" err="1" smtClean="0">
                <a:solidFill>
                  <a:schemeClr val="bg1"/>
                </a:solidFill>
              </a:rPr>
              <a:t>and</a:t>
            </a:r>
            <a:r>
              <a:rPr lang="de-DE" b="1" dirty="0" smtClean="0">
                <a:solidFill>
                  <a:schemeClr val="bg1"/>
                </a:solidFill>
              </a:rPr>
              <a:t> </a:t>
            </a:r>
            <a:r>
              <a:rPr lang="de-DE" b="1" dirty="0" err="1" smtClean="0">
                <a:solidFill>
                  <a:schemeClr val="bg1"/>
                </a:solidFill>
              </a:rPr>
              <a:t>temperature</a:t>
            </a:r>
            <a:endParaRPr lang="de-DE"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t="4944"/>
          <a:stretch>
            <a:fillRect/>
          </a:stretch>
        </p:blipFill>
        <p:spPr bwMode="auto">
          <a:xfrm>
            <a:off x="20638" y="1366838"/>
            <a:ext cx="5472112" cy="4271962"/>
          </a:xfrm>
          <a:prstGeom prst="rect">
            <a:avLst/>
          </a:prstGeom>
          <a:noFill/>
          <a:ln w="9525">
            <a:noFill/>
            <a:miter lim="800000"/>
            <a:headEnd/>
            <a:tailEnd/>
          </a:ln>
        </p:spPr>
      </p:pic>
      <p:sp>
        <p:nvSpPr>
          <p:cNvPr id="15363" name="Text Box 3"/>
          <p:cNvSpPr txBox="1">
            <a:spLocks noChangeArrowheads="1"/>
          </p:cNvSpPr>
          <p:nvPr/>
        </p:nvSpPr>
        <p:spPr bwMode="auto">
          <a:xfrm>
            <a:off x="685800" y="765175"/>
            <a:ext cx="7902575" cy="554038"/>
          </a:xfrm>
          <a:prstGeom prst="rect">
            <a:avLst/>
          </a:prstGeom>
          <a:solidFill>
            <a:srgbClr val="FFFF00"/>
          </a:solidFill>
          <a:ln w="28575">
            <a:solidFill>
              <a:srgbClr val="FF0000"/>
            </a:solidFill>
            <a:miter lim="800000"/>
            <a:headEnd/>
            <a:tailEnd/>
          </a:ln>
        </p:spPr>
        <p:txBody>
          <a:bodyPr>
            <a:spAutoFit/>
          </a:bodyPr>
          <a:lstStyle/>
          <a:p>
            <a:pPr>
              <a:defRPr/>
            </a:pPr>
            <a:r>
              <a:rPr lang="en-US" sz="3000" b="1" dirty="0">
                <a:solidFill>
                  <a:srgbClr val="FF0000"/>
                </a:solidFill>
                <a:effectLst>
                  <a:outerShdw blurRad="38100" dist="38100" dir="2700000" algn="tl">
                    <a:srgbClr val="000000">
                      <a:alpha val="43137"/>
                    </a:srgbClr>
                  </a:outerShdw>
                </a:effectLst>
              </a:rPr>
              <a:t>QCD phase diagram: prospects for NICA</a:t>
            </a:r>
            <a:endParaRPr lang="ru-RU" sz="3000" b="1" dirty="0">
              <a:solidFill>
                <a:srgbClr val="FF0000"/>
              </a:solidFill>
              <a:effectLst>
                <a:outerShdw blurRad="38100" dist="38100" dir="2700000" algn="tl">
                  <a:srgbClr val="000000">
                    <a:alpha val="43137"/>
                  </a:srgbClr>
                </a:outerShdw>
              </a:effectLst>
            </a:endParaRPr>
          </a:p>
        </p:txBody>
      </p:sp>
      <p:sp>
        <p:nvSpPr>
          <p:cNvPr id="19460" name="Text Box 4"/>
          <p:cNvSpPr txBox="1">
            <a:spLocks noChangeArrowheads="1"/>
          </p:cNvSpPr>
          <p:nvPr/>
        </p:nvSpPr>
        <p:spPr bwMode="auto">
          <a:xfrm>
            <a:off x="5534025" y="1484313"/>
            <a:ext cx="3686175" cy="4324261"/>
          </a:xfrm>
          <a:prstGeom prst="rect">
            <a:avLst/>
          </a:prstGeom>
          <a:solidFill>
            <a:srgbClr val="0000FF"/>
          </a:solidFill>
          <a:ln w="9525">
            <a:noFill/>
            <a:miter lim="800000"/>
            <a:headEnd/>
            <a:tailEnd/>
          </a:ln>
        </p:spPr>
        <p:txBody>
          <a:bodyPr>
            <a:spAutoFit/>
          </a:bodyPr>
          <a:lstStyle/>
          <a:p>
            <a:r>
              <a:rPr lang="en-US" sz="1600" b="1" dirty="0">
                <a:solidFill>
                  <a:schemeClr val="bg1"/>
                </a:solidFill>
              </a:rPr>
              <a:t>    </a:t>
            </a:r>
            <a:r>
              <a:rPr lang="en-US" sz="2000" b="1" dirty="0">
                <a:solidFill>
                  <a:srgbClr val="FFFF00"/>
                </a:solidFill>
              </a:rPr>
              <a:t>Energy Range of NICA</a:t>
            </a:r>
            <a:r>
              <a:rPr lang="en-US" sz="1600" b="1" dirty="0">
                <a:solidFill>
                  <a:srgbClr val="FFFF00"/>
                </a:solidFill>
              </a:rPr>
              <a:t> </a:t>
            </a:r>
          </a:p>
          <a:p>
            <a:r>
              <a:rPr lang="en-US" sz="1600" b="1" dirty="0">
                <a:solidFill>
                  <a:schemeClr val="bg1"/>
                </a:solidFill>
              </a:rPr>
              <a:t>unexplored region of the QCD phase diagram:</a:t>
            </a:r>
          </a:p>
          <a:p>
            <a:endParaRPr lang="en-US" sz="1600" b="1" dirty="0">
              <a:solidFill>
                <a:schemeClr val="bg1"/>
              </a:solidFill>
            </a:endParaRPr>
          </a:p>
          <a:p>
            <a:pPr>
              <a:buSzPct val="150000"/>
              <a:buFont typeface="Wingdings" pitchFamily="2" charset="2"/>
              <a:buChar char="§"/>
            </a:pPr>
            <a:r>
              <a:rPr lang="en-US" sz="1600" b="1" dirty="0">
                <a:solidFill>
                  <a:schemeClr val="bg1"/>
                </a:solidFill>
              </a:rPr>
              <a:t> Highest net baryon density</a:t>
            </a:r>
          </a:p>
          <a:p>
            <a:pPr>
              <a:buSzPct val="150000"/>
              <a:buFont typeface="Wingdings" pitchFamily="2" charset="2"/>
              <a:buChar char="§"/>
            </a:pPr>
            <a:endParaRPr lang="en-US" sz="1600" b="1" dirty="0">
              <a:solidFill>
                <a:schemeClr val="bg1"/>
              </a:solidFill>
            </a:endParaRPr>
          </a:p>
          <a:p>
            <a:pPr>
              <a:buSzPct val="150000"/>
              <a:buFont typeface="Wingdings" pitchFamily="2" charset="2"/>
              <a:buChar char="§"/>
            </a:pPr>
            <a:r>
              <a:rPr lang="en-US" sz="1600" b="1" dirty="0">
                <a:solidFill>
                  <a:schemeClr val="bg1"/>
                </a:solidFill>
              </a:rPr>
              <a:t> Onset of </a:t>
            </a:r>
            <a:r>
              <a:rPr lang="en-US" sz="1600" b="1" dirty="0" err="1">
                <a:solidFill>
                  <a:schemeClr val="bg1"/>
                </a:solidFill>
              </a:rPr>
              <a:t>deconfinement</a:t>
            </a:r>
            <a:r>
              <a:rPr lang="en-US" sz="1600" b="1" dirty="0">
                <a:solidFill>
                  <a:schemeClr val="bg1"/>
                </a:solidFill>
              </a:rPr>
              <a:t> phase  </a:t>
            </a:r>
          </a:p>
          <a:p>
            <a:pPr>
              <a:buSzPct val="150000"/>
            </a:pPr>
            <a:r>
              <a:rPr lang="en-US" sz="1600" b="1" dirty="0">
                <a:solidFill>
                  <a:schemeClr val="bg1"/>
                </a:solidFill>
              </a:rPr>
              <a:t>    transition</a:t>
            </a:r>
          </a:p>
          <a:p>
            <a:pPr>
              <a:buSzPct val="150000"/>
            </a:pPr>
            <a:endParaRPr lang="en-US" sz="1600" b="1" dirty="0">
              <a:solidFill>
                <a:schemeClr val="bg1"/>
              </a:solidFill>
            </a:endParaRPr>
          </a:p>
          <a:p>
            <a:pPr>
              <a:buSzPct val="150000"/>
              <a:buFont typeface="Wingdings" pitchFamily="2" charset="2"/>
              <a:buChar char="§"/>
            </a:pPr>
            <a:r>
              <a:rPr lang="en-US" sz="1600" b="1" dirty="0">
                <a:solidFill>
                  <a:schemeClr val="bg1"/>
                </a:solidFill>
              </a:rPr>
              <a:t> Discovery potential:</a:t>
            </a:r>
          </a:p>
          <a:p>
            <a:pPr>
              <a:buSzPct val="150000"/>
              <a:buFont typeface="Wingdings" pitchFamily="2" charset="2"/>
              <a:buNone/>
            </a:pPr>
            <a:r>
              <a:rPr lang="en-US" sz="1600" b="1" dirty="0">
                <a:solidFill>
                  <a:schemeClr val="bg1"/>
                </a:solidFill>
              </a:rPr>
              <a:t>   a) Critical End </a:t>
            </a:r>
            <a:r>
              <a:rPr lang="en-US" sz="1600" b="1" dirty="0" smtClean="0">
                <a:solidFill>
                  <a:schemeClr val="bg1"/>
                </a:solidFill>
              </a:rPr>
              <a:t>Point</a:t>
            </a:r>
            <a:endParaRPr lang="en-US" sz="1600" b="1" dirty="0">
              <a:solidFill>
                <a:schemeClr val="bg1"/>
              </a:solidFill>
            </a:endParaRPr>
          </a:p>
          <a:p>
            <a:pPr>
              <a:buSzPct val="150000"/>
              <a:buFont typeface="Wingdings" pitchFamily="2" charset="2"/>
              <a:buNone/>
            </a:pPr>
            <a:r>
              <a:rPr lang="en-US" sz="1600" b="1" dirty="0">
                <a:solidFill>
                  <a:schemeClr val="bg1"/>
                </a:solidFill>
              </a:rPr>
              <a:t>   b) </a:t>
            </a:r>
            <a:r>
              <a:rPr lang="en-US" sz="1600" b="1" dirty="0" err="1">
                <a:solidFill>
                  <a:schemeClr val="bg1"/>
                </a:solidFill>
              </a:rPr>
              <a:t>Chiral</a:t>
            </a:r>
            <a:r>
              <a:rPr lang="en-US" sz="1600" b="1" dirty="0">
                <a:solidFill>
                  <a:schemeClr val="bg1"/>
                </a:solidFill>
              </a:rPr>
              <a:t> Symmetry Restoration</a:t>
            </a:r>
            <a:endParaRPr lang="ru-RU" sz="1600" b="1" dirty="0">
              <a:solidFill>
                <a:schemeClr val="bg1"/>
              </a:solidFill>
            </a:endParaRPr>
          </a:p>
          <a:p>
            <a:pPr>
              <a:buSzPct val="150000"/>
              <a:buFont typeface="Wingdings" pitchFamily="2" charset="2"/>
              <a:buNone/>
            </a:pPr>
            <a:r>
              <a:rPr lang="ru-RU" sz="1600" b="1" dirty="0">
                <a:solidFill>
                  <a:schemeClr val="bg1"/>
                </a:solidFill>
              </a:rPr>
              <a:t>   с) </a:t>
            </a:r>
            <a:r>
              <a:rPr lang="en-US" sz="1600" b="1" dirty="0">
                <a:solidFill>
                  <a:schemeClr val="bg1"/>
                </a:solidFill>
              </a:rPr>
              <a:t>Hypothetic </a:t>
            </a:r>
            <a:r>
              <a:rPr lang="en-US" sz="1600" b="1" dirty="0" smtClean="0">
                <a:solidFill>
                  <a:schemeClr val="bg1"/>
                </a:solidFill>
              </a:rPr>
              <a:t>(e.g. </a:t>
            </a:r>
            <a:r>
              <a:rPr lang="en-US" sz="1600" b="1" dirty="0" err="1" smtClean="0">
                <a:solidFill>
                  <a:schemeClr val="bg1"/>
                </a:solidFill>
              </a:rPr>
              <a:t>quarkyonic</a:t>
            </a:r>
            <a:r>
              <a:rPr lang="en-US" sz="1600" b="1" dirty="0" smtClean="0">
                <a:solidFill>
                  <a:schemeClr val="bg1"/>
                </a:solidFill>
              </a:rPr>
              <a:t>)  </a:t>
            </a:r>
          </a:p>
          <a:p>
            <a:pPr>
              <a:buSzPct val="150000"/>
              <a:buFont typeface="Wingdings" pitchFamily="2" charset="2"/>
              <a:buNone/>
            </a:pPr>
            <a:r>
              <a:rPr lang="en-US" sz="1600" b="1" dirty="0" smtClean="0">
                <a:solidFill>
                  <a:schemeClr val="bg1"/>
                </a:solidFill>
              </a:rPr>
              <a:t>       phases</a:t>
            </a:r>
            <a:endParaRPr lang="en-US" sz="1600" b="1" dirty="0">
              <a:solidFill>
                <a:schemeClr val="bg1"/>
              </a:solidFill>
            </a:endParaRPr>
          </a:p>
          <a:p>
            <a:pPr>
              <a:buSzPct val="150000"/>
              <a:buFont typeface="Wingdings" pitchFamily="2" charset="2"/>
              <a:buNone/>
            </a:pPr>
            <a:endParaRPr lang="en-US" sz="1600" b="1" dirty="0">
              <a:solidFill>
                <a:schemeClr val="bg1"/>
              </a:solidFill>
            </a:endParaRPr>
          </a:p>
          <a:p>
            <a:pPr>
              <a:buSzPct val="150000"/>
              <a:buFont typeface="Wingdings" pitchFamily="2" charset="2"/>
              <a:buChar char="§"/>
            </a:pPr>
            <a:r>
              <a:rPr lang="en-US" sz="1600" b="1" dirty="0">
                <a:solidFill>
                  <a:schemeClr val="bg1"/>
                </a:solidFill>
              </a:rPr>
              <a:t> Complementary to </a:t>
            </a:r>
          </a:p>
          <a:p>
            <a:pPr>
              <a:buSzPct val="150000"/>
            </a:pPr>
            <a:r>
              <a:rPr lang="en-US" sz="1500" b="1" dirty="0">
                <a:solidFill>
                  <a:schemeClr val="bg1"/>
                </a:solidFill>
              </a:rPr>
              <a:t>RHIC/BES, NA61/CERN, CBM/FAIR</a:t>
            </a:r>
            <a:endParaRPr lang="ru-RU" sz="1500" b="1" dirty="0">
              <a:solidFill>
                <a:schemeClr val="bg1"/>
              </a:solidFill>
            </a:endParaRPr>
          </a:p>
        </p:txBody>
      </p:sp>
      <p:sp>
        <p:nvSpPr>
          <p:cNvPr id="19461" name="Text Box 5"/>
          <p:cNvSpPr txBox="1">
            <a:spLocks noChangeArrowheads="1"/>
          </p:cNvSpPr>
          <p:nvPr/>
        </p:nvSpPr>
        <p:spPr bwMode="auto">
          <a:xfrm>
            <a:off x="0" y="5715000"/>
            <a:ext cx="9144000" cy="738188"/>
          </a:xfrm>
          <a:prstGeom prst="rect">
            <a:avLst/>
          </a:prstGeom>
          <a:solidFill>
            <a:schemeClr val="bg1"/>
          </a:solidFill>
          <a:ln w="28575">
            <a:solidFill>
              <a:srgbClr val="009900"/>
            </a:solidFill>
            <a:miter lim="800000"/>
            <a:headEnd/>
            <a:tailEnd/>
          </a:ln>
        </p:spPr>
        <p:txBody>
          <a:bodyPr>
            <a:spAutoFit/>
          </a:bodyPr>
          <a:lstStyle/>
          <a:p>
            <a:r>
              <a:rPr lang="en-US" sz="1400" b="1" dirty="0"/>
              <a:t>Comprehensive experimental program requires scan over the QCD </a:t>
            </a:r>
            <a:r>
              <a:rPr lang="en-US" sz="1400" b="1" dirty="0" smtClean="0"/>
              <a:t>phase diagram </a:t>
            </a:r>
            <a:r>
              <a:rPr lang="en-US" sz="1400" b="1" dirty="0"/>
              <a:t>by varying collision parameters: system size, beam energy</a:t>
            </a:r>
            <a:r>
              <a:rPr lang="ru-RU" sz="1400" b="1" dirty="0"/>
              <a:t> </a:t>
            </a:r>
            <a:r>
              <a:rPr lang="en-US" sz="1400" b="1" dirty="0"/>
              <a:t>and collision centrality</a:t>
            </a:r>
          </a:p>
          <a:p>
            <a:r>
              <a:rPr lang="en-US" sz="1400" b="1" dirty="0">
                <a:latin typeface="Eras Demi ITC"/>
              </a:rPr>
              <a:t>NICA provides capabilities for studying  a variety of phenomena in a large region of the phase diagram</a:t>
            </a:r>
            <a:endParaRPr lang="ru-RU" sz="1400" b="1" dirty="0">
              <a:latin typeface="Arial Black" pitchFamily="34" charset="0"/>
            </a:endParaRPr>
          </a:p>
        </p:txBody>
      </p:sp>
      <p:grpSp>
        <p:nvGrpSpPr>
          <p:cNvPr id="2" name="Группа 12"/>
          <p:cNvGrpSpPr>
            <a:grpSpLocks/>
          </p:cNvGrpSpPr>
          <p:nvPr/>
        </p:nvGrpSpPr>
        <p:grpSpPr bwMode="auto">
          <a:xfrm>
            <a:off x="741363" y="2205038"/>
            <a:ext cx="4262437" cy="2414587"/>
            <a:chOff x="830227" y="2204864"/>
            <a:chExt cx="4262473" cy="2415472"/>
          </a:xfrm>
        </p:grpSpPr>
        <p:sp>
          <p:nvSpPr>
            <p:cNvPr id="19464" name="Freeform 10"/>
            <p:cNvSpPr>
              <a:spLocks noChangeArrowheads="1"/>
            </p:cNvSpPr>
            <p:nvPr/>
          </p:nvSpPr>
          <p:spPr bwMode="auto">
            <a:xfrm rot="-233171">
              <a:off x="1881314" y="2822984"/>
              <a:ext cx="1571625" cy="1104900"/>
            </a:xfrm>
            <a:custGeom>
              <a:avLst/>
              <a:gdLst>
                <a:gd name="T0" fmla="*/ 0 w 1640298"/>
                <a:gd name="T1" fmla="*/ 0 h 1812483"/>
                <a:gd name="T2" fmla="*/ 0 w 1640298"/>
                <a:gd name="T3" fmla="*/ 0 h 1812483"/>
                <a:gd name="T4" fmla="*/ 0 w 1640298"/>
                <a:gd name="T5" fmla="*/ 0 h 1812483"/>
                <a:gd name="T6" fmla="*/ 0 w 1640298"/>
                <a:gd name="T7" fmla="*/ 0 h 1812483"/>
                <a:gd name="T8" fmla="*/ 0 w 1640298"/>
                <a:gd name="T9" fmla="*/ 0 h 1812483"/>
                <a:gd name="T10" fmla="*/ 0 w 1640298"/>
                <a:gd name="T11" fmla="*/ 0 h 1812483"/>
                <a:gd name="T12" fmla="*/ 0 w 1640298"/>
                <a:gd name="T13" fmla="*/ 0 h 1812483"/>
                <a:gd name="T14" fmla="*/ 0 w 1640298"/>
                <a:gd name="T15" fmla="*/ 0 h 1812483"/>
                <a:gd name="T16" fmla="*/ 0 60000 65536"/>
                <a:gd name="T17" fmla="*/ 0 60000 65536"/>
                <a:gd name="T18" fmla="*/ 0 60000 65536"/>
                <a:gd name="T19" fmla="*/ 0 60000 65536"/>
                <a:gd name="T20" fmla="*/ 0 60000 65536"/>
                <a:gd name="T21" fmla="*/ 0 60000 65536"/>
                <a:gd name="T22" fmla="*/ 0 60000 65536"/>
                <a:gd name="T23" fmla="*/ 0 60000 65536"/>
                <a:gd name="T24" fmla="*/ 0 w 1640298"/>
                <a:gd name="T25" fmla="*/ 0 h 1812483"/>
                <a:gd name="T26" fmla="*/ 1640298 w 1640298"/>
                <a:gd name="T27" fmla="*/ 1812483 h 1812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0298" h="1812483">
                  <a:moveTo>
                    <a:pt x="1640298" y="1812483"/>
                  </a:moveTo>
                  <a:cubicBezTo>
                    <a:pt x="1587385" y="1684594"/>
                    <a:pt x="1534472" y="1556706"/>
                    <a:pt x="1468331" y="1442048"/>
                  </a:cubicBezTo>
                  <a:cubicBezTo>
                    <a:pt x="1402190" y="1327390"/>
                    <a:pt x="1331640" y="1234781"/>
                    <a:pt x="1243452" y="1124533"/>
                  </a:cubicBezTo>
                  <a:cubicBezTo>
                    <a:pt x="1155264" y="1014285"/>
                    <a:pt x="1018572" y="868757"/>
                    <a:pt x="939203" y="780558"/>
                  </a:cubicBezTo>
                  <a:cubicBezTo>
                    <a:pt x="859834" y="692359"/>
                    <a:pt x="853219" y="676925"/>
                    <a:pt x="767236" y="595341"/>
                  </a:cubicBezTo>
                  <a:cubicBezTo>
                    <a:pt x="681253" y="513757"/>
                    <a:pt x="511491" y="363819"/>
                    <a:pt x="423303" y="291055"/>
                  </a:cubicBezTo>
                  <a:cubicBezTo>
                    <a:pt x="335115" y="218291"/>
                    <a:pt x="308658" y="207266"/>
                    <a:pt x="238108" y="158757"/>
                  </a:cubicBezTo>
                  <a:cubicBezTo>
                    <a:pt x="167558" y="110248"/>
                    <a:pt x="0" y="0"/>
                    <a:pt x="0" y="0"/>
                  </a:cubicBezTo>
                </a:path>
              </a:pathLst>
            </a:custGeom>
            <a:noFill/>
            <a:ln w="149225">
              <a:solidFill>
                <a:srgbClr val="3366FF">
                  <a:alpha val="69019"/>
                </a:srgbClr>
              </a:solidFill>
              <a:round/>
              <a:headEnd/>
              <a:tailEnd/>
            </a:ln>
          </p:spPr>
          <p:txBody>
            <a:bodyPr/>
            <a:lstStyle/>
            <a:p>
              <a:endParaRPr lang="ru-RU"/>
            </a:p>
          </p:txBody>
        </p:sp>
        <p:sp>
          <p:nvSpPr>
            <p:cNvPr id="45" name="Oval Callout 12"/>
            <p:cNvSpPr>
              <a:spLocks noChangeAspect="1" noChangeArrowheads="1"/>
            </p:cNvSpPr>
            <p:nvPr/>
          </p:nvSpPr>
          <p:spPr bwMode="auto">
            <a:xfrm>
              <a:off x="2339952" y="2639998"/>
              <a:ext cx="1457337" cy="428782"/>
            </a:xfrm>
            <a:prstGeom prst="wedgeEllipseCallout">
              <a:avLst>
                <a:gd name="adj1" fmla="val -14019"/>
                <a:gd name="adj2" fmla="val 119306"/>
              </a:avLst>
            </a:prstGeom>
            <a:solidFill>
              <a:srgbClr val="474FEB">
                <a:alpha val="80000"/>
              </a:srgbClr>
            </a:solidFill>
            <a:ln w="9525">
              <a:solidFill>
                <a:srgbClr val="58B8C8"/>
              </a:solidFill>
              <a:miter lim="800000"/>
              <a:headEnd/>
              <a:tailEnd/>
            </a:ln>
            <a:effectLst>
              <a:outerShdw dist="61087" dir="5400000" rotWithShape="0">
                <a:srgbClr val="808080">
                  <a:alpha val="50998"/>
                </a:srgbClr>
              </a:outerShdw>
            </a:effectLst>
          </p:spPr>
          <p:txBody>
            <a:bodyPr/>
            <a:lstStyle/>
            <a:p>
              <a:pPr fontAlgn="auto">
                <a:spcBef>
                  <a:spcPts val="0"/>
                </a:spcBef>
                <a:spcAft>
                  <a:spcPts val="0"/>
                </a:spcAft>
                <a:defRPr/>
              </a:pPr>
              <a:r>
                <a:rPr lang="ru-RU" dirty="0">
                  <a:solidFill>
                    <a:srgbClr val="FFFF00"/>
                  </a:solidFill>
                  <a:latin typeface="Times" pitchFamily="18" charset="0"/>
                  <a:ea typeface="ヒラギノ明朝 ProN W3" pitchFamily="-111" charset="-128"/>
                  <a:cs typeface="+mn-cs"/>
                  <a:sym typeface="Times" pitchFamily="18" charset="0"/>
                </a:rPr>
                <a:t>   </a:t>
              </a:r>
              <a:r>
                <a:rPr lang="en-US" dirty="0">
                  <a:solidFill>
                    <a:srgbClr val="FFFF00"/>
                  </a:solidFill>
                  <a:latin typeface="Times" pitchFamily="18" charset="0"/>
                  <a:ea typeface="ヒラギノ明朝 ProN W3" pitchFamily="-111" charset="-128"/>
                  <a:cs typeface="+mn-cs"/>
                  <a:sym typeface="Times" pitchFamily="18" charset="0"/>
                </a:rPr>
                <a:t>NICA</a:t>
              </a:r>
            </a:p>
          </p:txBody>
        </p:sp>
        <p:sp>
          <p:nvSpPr>
            <p:cNvPr id="19466" name="Freeform 17"/>
            <p:cNvSpPr>
              <a:spLocks noChangeArrowheads="1"/>
            </p:cNvSpPr>
            <p:nvPr/>
          </p:nvSpPr>
          <p:spPr bwMode="auto">
            <a:xfrm rot="-724341">
              <a:off x="3402897" y="3472574"/>
              <a:ext cx="457200" cy="1147762"/>
            </a:xfrm>
            <a:custGeom>
              <a:avLst/>
              <a:gdLst>
                <a:gd name="T0" fmla="*/ 0 w 1640298"/>
                <a:gd name="T1" fmla="*/ 0 h 1812483"/>
                <a:gd name="T2" fmla="*/ 0 w 1640298"/>
                <a:gd name="T3" fmla="*/ 0 h 1812483"/>
                <a:gd name="T4" fmla="*/ 0 w 1640298"/>
                <a:gd name="T5" fmla="*/ 0 h 1812483"/>
                <a:gd name="T6" fmla="*/ 0 w 1640298"/>
                <a:gd name="T7" fmla="*/ 0 h 1812483"/>
                <a:gd name="T8" fmla="*/ 0 w 1640298"/>
                <a:gd name="T9" fmla="*/ 0 h 1812483"/>
                <a:gd name="T10" fmla="*/ 0 w 1640298"/>
                <a:gd name="T11" fmla="*/ 0 h 1812483"/>
                <a:gd name="T12" fmla="*/ 0 w 1640298"/>
                <a:gd name="T13" fmla="*/ 0 h 1812483"/>
                <a:gd name="T14" fmla="*/ 0 w 1640298"/>
                <a:gd name="T15" fmla="*/ 0 h 1812483"/>
                <a:gd name="T16" fmla="*/ 0 60000 65536"/>
                <a:gd name="T17" fmla="*/ 0 60000 65536"/>
                <a:gd name="T18" fmla="*/ 0 60000 65536"/>
                <a:gd name="T19" fmla="*/ 0 60000 65536"/>
                <a:gd name="T20" fmla="*/ 0 60000 65536"/>
                <a:gd name="T21" fmla="*/ 0 60000 65536"/>
                <a:gd name="T22" fmla="*/ 0 60000 65536"/>
                <a:gd name="T23" fmla="*/ 0 60000 65536"/>
                <a:gd name="T24" fmla="*/ 0 w 1640298"/>
                <a:gd name="T25" fmla="*/ 0 h 1812483"/>
                <a:gd name="T26" fmla="*/ 1640298 w 1640298"/>
                <a:gd name="T27" fmla="*/ 1812483 h 1812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0298" h="1812483">
                  <a:moveTo>
                    <a:pt x="1640298" y="1812483"/>
                  </a:moveTo>
                  <a:cubicBezTo>
                    <a:pt x="1587385" y="1684594"/>
                    <a:pt x="1534472" y="1556706"/>
                    <a:pt x="1468331" y="1442048"/>
                  </a:cubicBezTo>
                  <a:cubicBezTo>
                    <a:pt x="1402190" y="1327390"/>
                    <a:pt x="1331640" y="1234781"/>
                    <a:pt x="1243452" y="1124533"/>
                  </a:cubicBezTo>
                  <a:cubicBezTo>
                    <a:pt x="1155264" y="1014285"/>
                    <a:pt x="1018572" y="868757"/>
                    <a:pt x="939203" y="780558"/>
                  </a:cubicBezTo>
                  <a:cubicBezTo>
                    <a:pt x="859834" y="692359"/>
                    <a:pt x="853219" y="676925"/>
                    <a:pt x="767236" y="595341"/>
                  </a:cubicBezTo>
                  <a:cubicBezTo>
                    <a:pt x="681253" y="513757"/>
                    <a:pt x="511491" y="363819"/>
                    <a:pt x="423303" y="291055"/>
                  </a:cubicBezTo>
                  <a:cubicBezTo>
                    <a:pt x="335115" y="218291"/>
                    <a:pt x="308658" y="207266"/>
                    <a:pt x="238108" y="158757"/>
                  </a:cubicBezTo>
                  <a:cubicBezTo>
                    <a:pt x="167558" y="110248"/>
                    <a:pt x="0" y="0"/>
                    <a:pt x="0" y="0"/>
                  </a:cubicBezTo>
                </a:path>
              </a:pathLst>
            </a:custGeom>
            <a:noFill/>
            <a:ln w="149225">
              <a:solidFill>
                <a:srgbClr val="FF0000">
                  <a:alpha val="69019"/>
                </a:srgbClr>
              </a:solidFill>
              <a:round/>
              <a:headEnd/>
              <a:tailEnd/>
            </a:ln>
          </p:spPr>
          <p:txBody>
            <a:bodyPr/>
            <a:lstStyle/>
            <a:p>
              <a:endParaRPr lang="ru-RU"/>
            </a:p>
          </p:txBody>
        </p:sp>
        <p:sp>
          <p:nvSpPr>
            <p:cNvPr id="19467" name="AutoShape 10"/>
            <p:cNvSpPr>
              <a:spLocks noChangeArrowheads="1"/>
            </p:cNvSpPr>
            <p:nvPr/>
          </p:nvSpPr>
          <p:spPr bwMode="auto">
            <a:xfrm>
              <a:off x="3581400" y="3320728"/>
              <a:ext cx="1511300" cy="468312"/>
            </a:xfrm>
            <a:prstGeom prst="wedgeRoundRectCallout">
              <a:avLst>
                <a:gd name="adj1" fmla="val -43750"/>
                <a:gd name="adj2" fmla="val 70000"/>
                <a:gd name="adj3" fmla="val 16667"/>
              </a:avLst>
            </a:prstGeom>
            <a:solidFill>
              <a:srgbClr val="CC0000"/>
            </a:solidFill>
            <a:ln w="19050">
              <a:solidFill>
                <a:srgbClr val="FF0000"/>
              </a:solidFill>
              <a:miter lim="800000"/>
              <a:headEnd/>
              <a:tailEnd/>
            </a:ln>
          </p:spPr>
          <p:txBody>
            <a:bodyPr/>
            <a:lstStyle/>
            <a:p>
              <a:pPr algn="ctr"/>
              <a:r>
                <a:rPr lang="en-US" sz="1600" b="1">
                  <a:solidFill>
                    <a:schemeClr val="bg1"/>
                  </a:solidFill>
                </a:rPr>
                <a:t>Nuclotron-M</a:t>
              </a:r>
              <a:endParaRPr lang="ru-RU" sz="1600" b="1">
                <a:solidFill>
                  <a:schemeClr val="bg1"/>
                </a:solidFill>
              </a:endParaRPr>
            </a:p>
          </p:txBody>
        </p:sp>
        <p:sp>
          <p:nvSpPr>
            <p:cNvPr id="19468" name="Arc 11"/>
            <p:cNvSpPr>
              <a:spLocks/>
            </p:cNvSpPr>
            <p:nvPr/>
          </p:nvSpPr>
          <p:spPr bwMode="auto">
            <a:xfrm rot="1080000" flipH="1">
              <a:off x="830227" y="2701819"/>
              <a:ext cx="1008062" cy="142875"/>
            </a:xfrm>
            <a:custGeom>
              <a:avLst/>
              <a:gdLst>
                <a:gd name="T0" fmla="*/ 0 w 21600"/>
                <a:gd name="T1" fmla="*/ 0 h 21600"/>
                <a:gd name="T2" fmla="*/ 222914256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5575">
              <a:solidFill>
                <a:srgbClr val="800080"/>
              </a:solidFill>
              <a:round/>
              <a:headEnd/>
              <a:tailEnd/>
            </a:ln>
          </p:spPr>
          <p:txBody>
            <a:bodyPr wrap="none" anchor="ctr"/>
            <a:lstStyle/>
            <a:p>
              <a:endParaRPr lang="ru-RU"/>
            </a:p>
          </p:txBody>
        </p:sp>
        <p:sp>
          <p:nvSpPr>
            <p:cNvPr id="19469" name="AutoShape 12"/>
            <p:cNvSpPr>
              <a:spLocks noChangeArrowheads="1"/>
            </p:cNvSpPr>
            <p:nvPr/>
          </p:nvSpPr>
          <p:spPr bwMode="auto">
            <a:xfrm>
              <a:off x="1836490" y="2204864"/>
              <a:ext cx="1223962" cy="360362"/>
            </a:xfrm>
            <a:prstGeom prst="wedgeRoundRectCallout">
              <a:avLst>
                <a:gd name="adj1" fmla="val -43750"/>
                <a:gd name="adj2" fmla="val 70000"/>
                <a:gd name="adj3" fmla="val 16667"/>
              </a:avLst>
            </a:prstGeom>
            <a:solidFill>
              <a:srgbClr val="800080">
                <a:alpha val="67058"/>
              </a:srgbClr>
            </a:solidFill>
            <a:ln w="9525">
              <a:solidFill>
                <a:srgbClr val="800080"/>
              </a:solidFill>
              <a:miter lim="800000"/>
              <a:headEnd/>
              <a:tailEnd/>
            </a:ln>
          </p:spPr>
          <p:txBody>
            <a:bodyPr/>
            <a:lstStyle/>
            <a:p>
              <a:pPr algn="ctr"/>
              <a:r>
                <a:rPr lang="en-US" sz="1500" b="1">
                  <a:solidFill>
                    <a:schemeClr val="bg1"/>
                  </a:solidFill>
                </a:rPr>
                <a:t>RHIC-BES</a:t>
              </a:r>
              <a:endParaRPr lang="ru-RU" sz="1500" b="1">
                <a:solidFill>
                  <a:schemeClr val="bg1"/>
                </a:solidFill>
              </a:endParaRPr>
            </a:p>
          </p:txBody>
        </p:sp>
      </p:grpSp>
      <p:pic>
        <p:nvPicPr>
          <p:cNvPr id="19463" name="Picture 3" descr="NICA_header_blue.tif"/>
          <p:cNvPicPr>
            <a:picLocks noChangeAspect="1"/>
          </p:cNvPicPr>
          <p:nvPr/>
        </p:nvPicPr>
        <p:blipFill>
          <a:blip r:embed="rId4" cstate="print"/>
          <a:srcRect/>
          <a:stretch>
            <a:fillRect/>
          </a:stretch>
        </p:blipFill>
        <p:spPr bwMode="auto">
          <a:xfrm>
            <a:off x="0" y="-223838"/>
            <a:ext cx="9144000" cy="91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1"/>
          <p:cNvSpPr txBox="1">
            <a:spLocks noChangeArrowheads="1"/>
          </p:cNvSpPr>
          <p:nvPr/>
        </p:nvSpPr>
        <p:spPr bwMode="auto">
          <a:xfrm>
            <a:off x="721704" y="44624"/>
            <a:ext cx="3130216" cy="523220"/>
          </a:xfrm>
          <a:prstGeom prst="rect">
            <a:avLst/>
          </a:prstGeom>
          <a:solidFill>
            <a:srgbClr val="FFD3CD"/>
          </a:solidFill>
          <a:ln w="9525">
            <a:solidFill>
              <a:srgbClr val="000090"/>
            </a:solidFill>
            <a:miter lim="800000"/>
            <a:headEnd/>
            <a:tailEnd/>
          </a:ln>
        </p:spPr>
        <p:txBody>
          <a:bodyPr wrap="none">
            <a:spAutoFit/>
          </a:bodyPr>
          <a:lstStyle/>
          <a:p>
            <a:r>
              <a:rPr lang="en-US" sz="2800" b="1" dirty="0" smtClean="0">
                <a:solidFill>
                  <a:srgbClr val="000090"/>
                </a:solidFill>
                <a:latin typeface="Calibri" pitchFamily="34" charset="0"/>
              </a:rPr>
              <a:t>MPD@NICA Physics</a:t>
            </a:r>
            <a:endParaRPr lang="ru-RU" sz="2800" b="1" dirty="0">
              <a:solidFill>
                <a:srgbClr val="000090"/>
              </a:solidFill>
              <a:latin typeface="Calibri" pitchFamily="34" charset="0"/>
            </a:endParaRPr>
          </a:p>
        </p:txBody>
      </p:sp>
      <p:sp>
        <p:nvSpPr>
          <p:cNvPr id="29699" name="TextBox 3"/>
          <p:cNvSpPr txBox="1">
            <a:spLocks noChangeArrowheads="1"/>
          </p:cNvSpPr>
          <p:nvPr/>
        </p:nvSpPr>
        <p:spPr bwMode="auto">
          <a:xfrm>
            <a:off x="0" y="4221088"/>
            <a:ext cx="8953500" cy="2693045"/>
          </a:xfrm>
          <a:prstGeom prst="rect">
            <a:avLst/>
          </a:prstGeom>
          <a:noFill/>
          <a:ln w="9525">
            <a:noFill/>
            <a:miter lim="800000"/>
            <a:headEnd/>
            <a:tailEnd/>
          </a:ln>
        </p:spPr>
        <p:txBody>
          <a:bodyPr>
            <a:spAutoFit/>
          </a:bodyPr>
          <a:lstStyle/>
          <a:p>
            <a:pPr marL="285750" indent="-285750">
              <a:buFont typeface="Wingdings" pitchFamily="2" charset="2"/>
              <a:buChar char="§"/>
            </a:pPr>
            <a:r>
              <a:rPr lang="en-US" sz="1600" b="1" dirty="0">
                <a:solidFill>
                  <a:srgbClr val="000090"/>
                </a:solidFill>
                <a:latin typeface="Arial" pitchFamily="34" charset="0"/>
                <a:cs typeface="Arial" pitchFamily="34" charset="0"/>
              </a:rPr>
              <a:t>Bulk properties, EOS   - </a:t>
            </a:r>
            <a:r>
              <a:rPr lang="en-US" sz="1600" i="1" dirty="0">
                <a:solidFill>
                  <a:srgbClr val="000090"/>
                </a:solidFill>
                <a:latin typeface="Arial" pitchFamily="34" charset="0"/>
                <a:cs typeface="Arial" pitchFamily="34" charset="0"/>
              </a:rPr>
              <a:t>particle yields </a:t>
            </a:r>
          </a:p>
          <a:p>
            <a:pPr marL="285750" indent="-285750">
              <a:spcAft>
                <a:spcPts val="600"/>
              </a:spcAft>
            </a:pPr>
            <a:r>
              <a:rPr lang="en-US" sz="1600" i="1" dirty="0">
                <a:solidFill>
                  <a:srgbClr val="000090"/>
                </a:solidFill>
                <a:latin typeface="Arial" pitchFamily="34" charset="0"/>
                <a:cs typeface="Arial" pitchFamily="34" charset="0"/>
              </a:rPr>
              <a:t>		&amp; spectra, ratios, </a:t>
            </a:r>
            <a:r>
              <a:rPr lang="en-US" sz="1600" i="1" dirty="0" err="1">
                <a:solidFill>
                  <a:srgbClr val="000090"/>
                </a:solidFill>
                <a:latin typeface="Arial" pitchFamily="34" charset="0"/>
                <a:cs typeface="Arial" pitchFamily="34" charset="0"/>
              </a:rPr>
              <a:t>femtoscopy</a:t>
            </a:r>
            <a:r>
              <a:rPr lang="en-US" sz="1600" i="1" dirty="0">
                <a:solidFill>
                  <a:srgbClr val="000090"/>
                </a:solidFill>
                <a:latin typeface="Arial" pitchFamily="34" charset="0"/>
                <a:cs typeface="Arial" pitchFamily="34" charset="0"/>
              </a:rPr>
              <a:t>, flow</a:t>
            </a:r>
          </a:p>
          <a:p>
            <a:pPr marL="285750" indent="-285750">
              <a:spcAft>
                <a:spcPts val="600"/>
              </a:spcAft>
              <a:buFont typeface="Wingdings" pitchFamily="2" charset="2"/>
              <a:buChar char="§"/>
            </a:pPr>
            <a:r>
              <a:rPr lang="en-US" sz="1600" b="1" dirty="0">
                <a:solidFill>
                  <a:srgbClr val="000090"/>
                </a:solidFill>
                <a:latin typeface="Arial" pitchFamily="34" charset="0"/>
                <a:cs typeface="Arial" pitchFamily="34" charset="0"/>
              </a:rPr>
              <a:t>In-Medium modification of </a:t>
            </a:r>
            <a:r>
              <a:rPr lang="en-US" sz="1600" b="1" dirty="0" err="1">
                <a:solidFill>
                  <a:srgbClr val="000090"/>
                </a:solidFill>
                <a:latin typeface="Arial" pitchFamily="34" charset="0"/>
                <a:cs typeface="Arial" pitchFamily="34" charset="0"/>
              </a:rPr>
              <a:t>hadron</a:t>
            </a:r>
            <a:r>
              <a:rPr lang="ru-RU" sz="1600" b="1" dirty="0">
                <a:solidFill>
                  <a:srgbClr val="000090"/>
                </a:solidFill>
                <a:latin typeface="Arial" pitchFamily="34" charset="0"/>
                <a:cs typeface="Arial" pitchFamily="34" charset="0"/>
              </a:rPr>
              <a:t> </a:t>
            </a:r>
            <a:r>
              <a:rPr lang="en-US" sz="1600" b="1" dirty="0">
                <a:solidFill>
                  <a:srgbClr val="000090"/>
                </a:solidFill>
                <a:latin typeface="Arial" pitchFamily="34" charset="0"/>
                <a:cs typeface="Arial" pitchFamily="34" charset="0"/>
              </a:rPr>
              <a:t>properties </a:t>
            </a:r>
            <a:r>
              <a:rPr lang="en-US" sz="1600" dirty="0">
                <a:solidFill>
                  <a:srgbClr val="000090"/>
                </a:solidFill>
                <a:latin typeface="Arial" pitchFamily="34" charset="0"/>
                <a:cs typeface="Arial" pitchFamily="34" charset="0"/>
              </a:rPr>
              <a:t> </a:t>
            </a:r>
            <a:endParaRPr lang="en-US" sz="1600" b="1" dirty="0">
              <a:solidFill>
                <a:srgbClr val="000090"/>
              </a:solidFill>
              <a:latin typeface="Arial" pitchFamily="34" charset="0"/>
              <a:cs typeface="Arial" pitchFamily="34" charset="0"/>
              <a:sym typeface="Wingdings" pitchFamily="2" charset="2"/>
            </a:endParaRPr>
          </a:p>
          <a:p>
            <a:pPr marL="285750" indent="-285750">
              <a:spcAft>
                <a:spcPts val="600"/>
              </a:spcAft>
              <a:buFont typeface="Wingdings" pitchFamily="2" charset="2"/>
              <a:buChar char="§"/>
            </a:pPr>
            <a:r>
              <a:rPr lang="en-US" sz="1600" b="1" dirty="0" err="1">
                <a:solidFill>
                  <a:srgbClr val="000090"/>
                </a:solidFill>
                <a:latin typeface="Arial" pitchFamily="34" charset="0"/>
                <a:cs typeface="Arial" pitchFamily="34" charset="0"/>
                <a:sym typeface="Wingdings" pitchFamily="2" charset="2"/>
              </a:rPr>
              <a:t>Deconfinement</a:t>
            </a:r>
            <a:r>
              <a:rPr lang="en-US" sz="1600" b="1" dirty="0">
                <a:solidFill>
                  <a:srgbClr val="000090"/>
                </a:solidFill>
                <a:latin typeface="Arial" pitchFamily="34" charset="0"/>
                <a:cs typeface="Arial" pitchFamily="34" charset="0"/>
                <a:sym typeface="Wingdings" pitchFamily="2" charset="2"/>
              </a:rPr>
              <a:t> (</a:t>
            </a:r>
            <a:r>
              <a:rPr lang="en-US" sz="1600" b="1" dirty="0" err="1">
                <a:solidFill>
                  <a:srgbClr val="000090"/>
                </a:solidFill>
                <a:latin typeface="Arial" pitchFamily="34" charset="0"/>
                <a:cs typeface="Arial" pitchFamily="34" charset="0"/>
                <a:sym typeface="Wingdings" pitchFamily="2" charset="2"/>
              </a:rPr>
              <a:t>chiral</a:t>
            </a:r>
            <a:r>
              <a:rPr lang="en-US" sz="1600" b="1" dirty="0">
                <a:solidFill>
                  <a:srgbClr val="000090"/>
                </a:solidFill>
                <a:latin typeface="Arial" pitchFamily="34" charset="0"/>
                <a:cs typeface="Arial" pitchFamily="34" charset="0"/>
                <a:sym typeface="Wingdings" pitchFamily="2" charset="2"/>
              </a:rPr>
              <a:t>), phase transition at high </a:t>
            </a:r>
            <a:r>
              <a:rPr lang="en-US" sz="1600" b="1" dirty="0" err="1">
                <a:solidFill>
                  <a:srgbClr val="000090"/>
                </a:solidFill>
                <a:latin typeface="Arial" pitchFamily="34" charset="0"/>
                <a:cs typeface="Arial" pitchFamily="34" charset="0"/>
                <a:sym typeface="Wingdings" pitchFamily="2" charset="2"/>
              </a:rPr>
              <a:t>r</a:t>
            </a:r>
            <a:r>
              <a:rPr lang="en-US" sz="1600" b="1" baseline="-25000" dirty="0" err="1">
                <a:solidFill>
                  <a:srgbClr val="000090"/>
                </a:solidFill>
                <a:latin typeface="Arial" pitchFamily="34" charset="0"/>
                <a:cs typeface="Arial" pitchFamily="34" charset="0"/>
                <a:sym typeface="Wingdings" pitchFamily="2" charset="2"/>
              </a:rPr>
              <a:t>B</a:t>
            </a:r>
            <a:r>
              <a:rPr lang="en-US" sz="1600" b="1" i="1" baseline="-25000" dirty="0">
                <a:solidFill>
                  <a:srgbClr val="000090"/>
                </a:solidFill>
                <a:latin typeface="Arial" pitchFamily="34" charset="0"/>
                <a:cs typeface="Arial" pitchFamily="34" charset="0"/>
                <a:sym typeface="Wingdings" pitchFamily="2" charset="2"/>
              </a:rPr>
              <a:t> </a:t>
            </a:r>
            <a:r>
              <a:rPr lang="en-US" sz="1600" b="1" i="1" dirty="0">
                <a:solidFill>
                  <a:srgbClr val="000090"/>
                </a:solidFill>
                <a:latin typeface="Arial" pitchFamily="34" charset="0"/>
                <a:cs typeface="Arial" pitchFamily="34" charset="0"/>
                <a:sym typeface="Wingdings" pitchFamily="2" charset="2"/>
              </a:rPr>
              <a:t> </a:t>
            </a:r>
            <a:r>
              <a:rPr lang="en-US" sz="1600" dirty="0">
                <a:solidFill>
                  <a:srgbClr val="000090"/>
                </a:solidFill>
                <a:latin typeface="Arial" pitchFamily="34" charset="0"/>
                <a:cs typeface="Arial" pitchFamily="34" charset="0"/>
                <a:sym typeface="Wingdings" pitchFamily="2" charset="2"/>
              </a:rPr>
              <a:t> </a:t>
            </a:r>
            <a:r>
              <a:rPr lang="en-US" sz="1600" i="1" dirty="0" smtClean="0">
                <a:solidFill>
                  <a:srgbClr val="000090"/>
                </a:solidFill>
                <a:latin typeface="Arial" pitchFamily="34" charset="0"/>
                <a:cs typeface="Arial" pitchFamily="34" charset="0"/>
                <a:sym typeface="Wingdings" pitchFamily="2" charset="2"/>
              </a:rPr>
              <a:t>- </a:t>
            </a:r>
            <a:r>
              <a:rPr lang="en-US" sz="1600" i="1" dirty="0">
                <a:solidFill>
                  <a:srgbClr val="000090"/>
                </a:solidFill>
                <a:latin typeface="Arial" pitchFamily="34" charset="0"/>
                <a:cs typeface="Arial" pitchFamily="34" charset="0"/>
                <a:sym typeface="Wingdings" pitchFamily="2" charset="2"/>
              </a:rPr>
              <a:t>enhanced strangeness production</a:t>
            </a:r>
          </a:p>
          <a:p>
            <a:pPr marL="285750" indent="-285750">
              <a:spcAft>
                <a:spcPts val="600"/>
              </a:spcAft>
              <a:buFont typeface="Wingdings" pitchFamily="2" charset="2"/>
              <a:buChar char="§"/>
            </a:pPr>
            <a:r>
              <a:rPr lang="en-US" sz="1600" b="1" dirty="0">
                <a:solidFill>
                  <a:srgbClr val="000090"/>
                </a:solidFill>
                <a:latin typeface="Arial" pitchFamily="34" charset="0"/>
                <a:cs typeface="Arial" pitchFamily="34" charset="0"/>
                <a:sym typeface="Wingdings" pitchFamily="2" charset="2"/>
              </a:rPr>
              <a:t>QCD Critical Point - </a:t>
            </a:r>
            <a:r>
              <a:rPr lang="en-US" sz="1600" i="1" dirty="0">
                <a:solidFill>
                  <a:srgbClr val="000090"/>
                </a:solidFill>
                <a:latin typeface="Arial" pitchFamily="34" charset="0"/>
                <a:cs typeface="Arial" pitchFamily="34" charset="0"/>
                <a:sym typeface="Wingdings" pitchFamily="2" charset="2"/>
              </a:rPr>
              <a:t>event-by-event fluctuations &amp; </a:t>
            </a:r>
            <a:r>
              <a:rPr lang="en-US" sz="1600" i="1" dirty="0" smtClean="0">
                <a:solidFill>
                  <a:srgbClr val="000090"/>
                </a:solidFill>
                <a:latin typeface="Arial" pitchFamily="34" charset="0"/>
                <a:cs typeface="Arial" pitchFamily="34" charset="0"/>
                <a:sym typeface="Wingdings" pitchFamily="2" charset="2"/>
              </a:rPr>
              <a:t>correlations</a:t>
            </a:r>
          </a:p>
          <a:p>
            <a:pPr marL="285750" indent="-285750">
              <a:spcAft>
                <a:spcPts val="600"/>
              </a:spcAft>
              <a:buFont typeface="Wingdings" pitchFamily="2" charset="2"/>
              <a:buChar char="§"/>
            </a:pPr>
            <a:r>
              <a:rPr lang="en-US" sz="1600" i="1" dirty="0" smtClean="0">
                <a:solidFill>
                  <a:srgbClr val="000090"/>
                </a:solidFill>
                <a:latin typeface="Arial" pitchFamily="34" charset="0"/>
                <a:cs typeface="Arial" pitchFamily="34" charset="0"/>
                <a:sym typeface="Wingdings" pitchFamily="2" charset="2"/>
              </a:rPr>
              <a:t> </a:t>
            </a:r>
            <a:r>
              <a:rPr lang="en-US" sz="1600" b="1" dirty="0" smtClean="0">
                <a:solidFill>
                  <a:srgbClr val="000090"/>
                </a:solidFill>
                <a:latin typeface="Arial" pitchFamily="34" charset="0"/>
                <a:cs typeface="Arial" pitchFamily="34" charset="0"/>
                <a:sym typeface="Wingdings" pitchFamily="2" charset="2"/>
              </a:rPr>
              <a:t>Strangeness </a:t>
            </a:r>
            <a:r>
              <a:rPr lang="en-US" sz="1600" b="1" dirty="0">
                <a:solidFill>
                  <a:srgbClr val="000090"/>
                </a:solidFill>
                <a:latin typeface="Arial" pitchFamily="34" charset="0"/>
                <a:cs typeface="Arial" pitchFamily="34" charset="0"/>
                <a:sym typeface="Wingdings" pitchFamily="2" charset="2"/>
              </a:rPr>
              <a:t>in nuclear matter  - </a:t>
            </a:r>
            <a:r>
              <a:rPr lang="en-US" sz="1600" i="1" dirty="0" err="1" smtClean="0">
                <a:solidFill>
                  <a:srgbClr val="000090"/>
                </a:solidFill>
                <a:latin typeface="Arial" pitchFamily="34" charset="0"/>
                <a:cs typeface="Arial" pitchFamily="34" charset="0"/>
                <a:sym typeface="Wingdings" pitchFamily="2" charset="2"/>
              </a:rPr>
              <a:t>hypernuclei</a:t>
            </a:r>
            <a:endParaRPr lang="en-US" sz="1600" i="1" dirty="0" smtClean="0">
              <a:solidFill>
                <a:srgbClr val="000090"/>
              </a:solidFill>
              <a:latin typeface="Arial" pitchFamily="34" charset="0"/>
              <a:cs typeface="Arial" pitchFamily="34" charset="0"/>
              <a:sym typeface="Wingdings" pitchFamily="2" charset="2"/>
            </a:endParaRPr>
          </a:p>
          <a:p>
            <a:pPr eaLnBrk="1" hangingPunct="1"/>
            <a:r>
              <a:rPr lang="en-US" sz="1600" b="1" i="1" dirty="0" smtClean="0">
                <a:solidFill>
                  <a:srgbClr val="000090"/>
                </a:solidFill>
              </a:rPr>
              <a:t>The observables in</a:t>
            </a:r>
            <a:r>
              <a:rPr lang="ru-RU" sz="1600" b="1" i="1" dirty="0" smtClean="0">
                <a:solidFill>
                  <a:srgbClr val="000090"/>
                </a:solidFill>
              </a:rPr>
              <a:t> </a:t>
            </a:r>
            <a:r>
              <a:rPr lang="en-US" sz="1600" b="1" i="1" dirty="0" smtClean="0">
                <a:solidFill>
                  <a:srgbClr val="FF0000"/>
                </a:solidFill>
              </a:rPr>
              <a:t>AA</a:t>
            </a:r>
            <a:r>
              <a:rPr lang="en-US" sz="1600" b="1" i="1" dirty="0" smtClean="0">
                <a:solidFill>
                  <a:srgbClr val="19194D"/>
                </a:solidFill>
              </a:rPr>
              <a:t>, </a:t>
            </a:r>
            <a:r>
              <a:rPr lang="en-US" sz="1600" b="1" i="1" dirty="0" err="1" smtClean="0">
                <a:solidFill>
                  <a:srgbClr val="0000FF"/>
                </a:solidFill>
              </a:rPr>
              <a:t>p</a:t>
            </a:r>
            <a:r>
              <a:rPr lang="en-US" sz="1600" b="1" i="1" dirty="0" err="1" smtClean="0">
                <a:solidFill>
                  <a:srgbClr val="FF0000"/>
                </a:solidFill>
              </a:rPr>
              <a:t>A</a:t>
            </a:r>
            <a:r>
              <a:rPr lang="en-US" sz="1600" b="1" i="1" dirty="0" smtClean="0">
                <a:solidFill>
                  <a:srgbClr val="19194D"/>
                </a:solidFill>
              </a:rPr>
              <a:t> </a:t>
            </a:r>
            <a:r>
              <a:rPr lang="en-US" sz="1600" b="1" i="1" dirty="0" smtClean="0">
                <a:solidFill>
                  <a:srgbClr val="000090"/>
                </a:solidFill>
              </a:rPr>
              <a:t>and</a:t>
            </a:r>
            <a:r>
              <a:rPr lang="en-US" sz="1600" b="1" i="1" dirty="0" smtClean="0">
                <a:solidFill>
                  <a:srgbClr val="19194D"/>
                </a:solidFill>
              </a:rPr>
              <a:t> </a:t>
            </a:r>
            <a:r>
              <a:rPr lang="en-US" sz="1600" b="1" i="1" dirty="0" smtClean="0">
                <a:solidFill>
                  <a:srgbClr val="0000FF"/>
                </a:solidFill>
              </a:rPr>
              <a:t>pp collisions</a:t>
            </a:r>
            <a:r>
              <a:rPr lang="ru-RU" sz="1600" b="1" i="1" dirty="0" smtClean="0">
                <a:solidFill>
                  <a:srgbClr val="000090"/>
                </a:solidFill>
              </a:rPr>
              <a:t>:</a:t>
            </a:r>
            <a:r>
              <a:rPr lang="en-US" sz="1600" b="1" i="1" dirty="0" smtClean="0">
                <a:solidFill>
                  <a:srgbClr val="000090"/>
                </a:solidFill>
              </a:rPr>
              <a:t> </a:t>
            </a:r>
            <a:r>
              <a:rPr lang="en-US" sz="1600" b="1" i="1" dirty="0" smtClean="0">
                <a:solidFill>
                  <a:prstClr val="black"/>
                </a:solidFill>
              </a:rPr>
              <a:t>multiplicity of produced hadrons</a:t>
            </a:r>
            <a:r>
              <a:rPr lang="ru-RU" sz="1600" b="1" i="1" dirty="0" smtClean="0">
                <a:solidFill>
                  <a:prstClr val="black"/>
                </a:solidFill>
              </a:rPr>
              <a:t> </a:t>
            </a:r>
            <a:r>
              <a:rPr lang="en-US" sz="1600" b="1" i="1" dirty="0" smtClean="0">
                <a:solidFill>
                  <a:prstClr val="black"/>
                </a:solidFill>
                <a:latin typeface="Symbol" charset="0"/>
              </a:rPr>
              <a:t>(p</a:t>
            </a:r>
            <a:r>
              <a:rPr lang="en-US" sz="1600" b="1" i="1" dirty="0" smtClean="0">
                <a:solidFill>
                  <a:prstClr val="black"/>
                </a:solidFill>
              </a:rPr>
              <a:t>, K, p, </a:t>
            </a:r>
            <a:r>
              <a:rPr lang="en-US" sz="1600" b="1" i="1" dirty="0" smtClean="0">
                <a:solidFill>
                  <a:prstClr val="black"/>
                </a:solidFill>
                <a:latin typeface="Symbol" charset="0"/>
              </a:rPr>
              <a:t>L, X, W</a:t>
            </a:r>
            <a:r>
              <a:rPr lang="en-US" sz="1600" b="1" i="1" dirty="0" smtClean="0">
                <a:solidFill>
                  <a:prstClr val="black"/>
                </a:solidFill>
              </a:rPr>
              <a:t>), </a:t>
            </a:r>
            <a:r>
              <a:rPr lang="en-US" sz="1600" b="1" i="1" dirty="0" smtClean="0">
                <a:solidFill>
                  <a:prstClr val="black"/>
                </a:solidFill>
                <a:cs typeface="SimSun" charset="0"/>
              </a:rPr>
              <a:t>electromagnetic probes:</a:t>
            </a:r>
            <a:r>
              <a:rPr lang="ru-RU" sz="1600" b="1" i="1" dirty="0" smtClean="0">
                <a:solidFill>
                  <a:prstClr val="black"/>
                </a:solidFill>
                <a:cs typeface="SimSun" charset="0"/>
              </a:rPr>
              <a:t> </a:t>
            </a:r>
            <a:r>
              <a:rPr lang="en-US" sz="1600" b="1" i="1" dirty="0" smtClean="0">
                <a:solidFill>
                  <a:prstClr val="black"/>
                </a:solidFill>
                <a:cs typeface="SimSun" charset="0"/>
              </a:rPr>
              <a:t>electrons,  gammas, vector meson decays ,</a:t>
            </a:r>
            <a:r>
              <a:rPr lang="en-US" sz="1600" i="1" dirty="0" smtClean="0">
                <a:solidFill>
                  <a:prstClr val="black"/>
                </a:solidFill>
              </a:rPr>
              <a:t> </a:t>
            </a:r>
            <a:r>
              <a:rPr lang="en-US" sz="1600" b="1" i="1" dirty="0" smtClean="0">
                <a:solidFill>
                  <a:prstClr val="black"/>
                </a:solidFill>
              </a:rPr>
              <a:t>event-by-event fluctuations, </a:t>
            </a:r>
            <a:r>
              <a:rPr lang="en-US" sz="1600" b="1" i="1" dirty="0" err="1" smtClean="0">
                <a:solidFill>
                  <a:prstClr val="black"/>
                </a:solidFill>
              </a:rPr>
              <a:t>femtoscopy</a:t>
            </a:r>
            <a:r>
              <a:rPr lang="en-US" sz="1600" b="1" i="1" dirty="0" smtClean="0">
                <a:solidFill>
                  <a:prstClr val="black"/>
                </a:solidFill>
              </a:rPr>
              <a:t> of</a:t>
            </a:r>
            <a:r>
              <a:rPr lang="ru-RU" sz="1600" b="1" i="1" dirty="0" smtClean="0">
                <a:solidFill>
                  <a:prstClr val="black"/>
                </a:solidFill>
              </a:rPr>
              <a:t> </a:t>
            </a:r>
            <a:r>
              <a:rPr lang="en-US" sz="1600" b="1" i="1" dirty="0" smtClean="0">
                <a:solidFill>
                  <a:prstClr val="black"/>
                </a:solidFill>
                <a:cs typeface="SimSun" charset="0"/>
              </a:rPr>
              <a:t>π, K, p, Λ</a:t>
            </a:r>
            <a:endParaRPr lang="ru-RU" sz="1600" i="1" dirty="0">
              <a:solidFill>
                <a:srgbClr val="000090"/>
              </a:solidFill>
              <a:latin typeface="Calibri" pitchFamily="34" charset="0"/>
            </a:endParaRPr>
          </a:p>
        </p:txBody>
      </p:sp>
      <p:sp>
        <p:nvSpPr>
          <p:cNvPr id="29702" name="TextBox 2"/>
          <p:cNvSpPr txBox="1">
            <a:spLocks noChangeArrowheads="1"/>
          </p:cNvSpPr>
          <p:nvPr/>
        </p:nvSpPr>
        <p:spPr bwMode="auto">
          <a:xfrm>
            <a:off x="4668068" y="-84296"/>
            <a:ext cx="5016500" cy="1785104"/>
          </a:xfrm>
          <a:prstGeom prst="rect">
            <a:avLst/>
          </a:prstGeom>
          <a:solidFill>
            <a:srgbClr val="EAEAEA"/>
          </a:solidFill>
          <a:ln w="9525">
            <a:noFill/>
            <a:miter lim="800000"/>
            <a:headEnd/>
            <a:tailEnd/>
          </a:ln>
        </p:spPr>
        <p:txBody>
          <a:bodyPr>
            <a:spAutoFit/>
          </a:bodyPr>
          <a:lstStyle/>
          <a:p>
            <a:pPr>
              <a:spcAft>
                <a:spcPts val="600"/>
              </a:spcAft>
            </a:pPr>
            <a:r>
              <a:rPr lang="en-US" b="1" u="sng" dirty="0">
                <a:solidFill>
                  <a:srgbClr val="0000A2"/>
                </a:solidFill>
                <a:latin typeface="Calibri" pitchFamily="34" charset="0"/>
              </a:rPr>
              <a:t>QCD matter at </a:t>
            </a:r>
            <a:r>
              <a:rPr lang="en-US" b="1" u="sng" dirty="0" smtClean="0">
                <a:solidFill>
                  <a:srgbClr val="0000A2"/>
                </a:solidFill>
                <a:latin typeface="Calibri" pitchFamily="34" charset="0"/>
              </a:rPr>
              <a:t>MPD@NICA</a:t>
            </a:r>
            <a:r>
              <a:rPr lang="en-US" i="1" u="sng" dirty="0" smtClean="0">
                <a:solidFill>
                  <a:srgbClr val="0000A2"/>
                </a:solidFill>
                <a:latin typeface="Calibri" pitchFamily="34" charset="0"/>
              </a:rPr>
              <a:t> </a:t>
            </a:r>
            <a:r>
              <a:rPr lang="en-US" i="1" u="sng" dirty="0">
                <a:solidFill>
                  <a:srgbClr val="0000A2"/>
                </a:solidFill>
                <a:latin typeface="Calibri" pitchFamily="34" charset="0"/>
              </a:rPr>
              <a:t>:</a:t>
            </a:r>
            <a:endParaRPr lang="en-US" i="1" dirty="0">
              <a:solidFill>
                <a:srgbClr val="0D880A"/>
              </a:solidFill>
              <a:latin typeface="Calibri" pitchFamily="34" charset="0"/>
            </a:endParaRPr>
          </a:p>
          <a:p>
            <a:pPr>
              <a:spcAft>
                <a:spcPts val="600"/>
              </a:spcAft>
              <a:buFont typeface="Wingdings" pitchFamily="2" charset="2"/>
              <a:buChar char="§"/>
            </a:pPr>
            <a:r>
              <a:rPr lang="en-US" i="1" dirty="0">
                <a:solidFill>
                  <a:srgbClr val="0000A2"/>
                </a:solidFill>
                <a:latin typeface="Calibri" pitchFamily="34" charset="0"/>
              </a:rPr>
              <a:t> Highest  net  baryon density</a:t>
            </a:r>
          </a:p>
          <a:p>
            <a:pPr>
              <a:spcAft>
                <a:spcPts val="1200"/>
              </a:spcAft>
              <a:buFont typeface="Wingdings" pitchFamily="2" charset="2"/>
              <a:buChar char="§"/>
            </a:pPr>
            <a:r>
              <a:rPr lang="en-US" i="1" dirty="0">
                <a:solidFill>
                  <a:srgbClr val="0000A2"/>
                </a:solidFill>
                <a:latin typeface="Calibri" pitchFamily="34" charset="0"/>
              </a:rPr>
              <a:t> Energy range covers onset of </a:t>
            </a:r>
            <a:r>
              <a:rPr lang="en-US" i="1" dirty="0" err="1" smtClean="0">
                <a:solidFill>
                  <a:srgbClr val="0000A2"/>
                </a:solidFill>
                <a:latin typeface="Calibri" pitchFamily="34" charset="0"/>
              </a:rPr>
              <a:t>deconfinement</a:t>
            </a:r>
            <a:r>
              <a:rPr lang="en-US" i="1" dirty="0" smtClean="0">
                <a:solidFill>
                  <a:srgbClr val="0000A2"/>
                </a:solidFill>
                <a:latin typeface="Calibri" pitchFamily="34" charset="0"/>
              </a:rPr>
              <a:t> </a:t>
            </a:r>
          </a:p>
          <a:p>
            <a:pPr>
              <a:buFont typeface="Wingdings" pitchFamily="2" charset="2"/>
              <a:buChar char="§"/>
            </a:pPr>
            <a:r>
              <a:rPr lang="en-US" i="1" dirty="0" smtClean="0">
                <a:solidFill>
                  <a:srgbClr val="0000A2"/>
                </a:solidFill>
                <a:latin typeface="Calibri" pitchFamily="34" charset="0"/>
              </a:rPr>
              <a:t> Complementary to the  RHIC/BES, FAIR , </a:t>
            </a:r>
          </a:p>
          <a:p>
            <a:r>
              <a:rPr lang="en-US" i="1" dirty="0" smtClean="0">
                <a:solidFill>
                  <a:srgbClr val="0000A2"/>
                </a:solidFill>
                <a:latin typeface="Calibri" pitchFamily="34" charset="0"/>
              </a:rPr>
              <a:t>J-PARC-HI and CERN  </a:t>
            </a:r>
            <a:r>
              <a:rPr lang="en-US" i="1" dirty="0">
                <a:solidFill>
                  <a:srgbClr val="0000A2"/>
                </a:solidFill>
                <a:latin typeface="Calibri" pitchFamily="34" charset="0"/>
              </a:rPr>
              <a:t>experimental programs</a:t>
            </a:r>
          </a:p>
        </p:txBody>
      </p:sp>
      <p:pic>
        <p:nvPicPr>
          <p:cNvPr id="10" name="Изображение 3" descr="Figure_phase diagram02 correct.jpg"/>
          <p:cNvPicPr>
            <a:picLocks noChangeAspect="1"/>
          </p:cNvPicPr>
          <p:nvPr/>
        </p:nvPicPr>
        <p:blipFill>
          <a:blip r:embed="rId3" cstate="print"/>
          <a:srcRect/>
          <a:stretch>
            <a:fillRect/>
          </a:stretch>
        </p:blipFill>
        <p:spPr bwMode="auto">
          <a:xfrm>
            <a:off x="-108520" y="647080"/>
            <a:ext cx="4669132" cy="3646016"/>
          </a:xfrm>
          <a:prstGeom prst="rect">
            <a:avLst/>
          </a:prstGeom>
          <a:noFill/>
          <a:ln w="9525">
            <a:noFill/>
            <a:miter lim="800000"/>
            <a:headEnd/>
            <a:tailEnd/>
          </a:ln>
        </p:spPr>
      </p:pic>
      <p:pic>
        <p:nvPicPr>
          <p:cNvPr id="11"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04048" y="1772816"/>
            <a:ext cx="3688957" cy="338437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 name="Прямоугольник 11"/>
          <p:cNvSpPr/>
          <p:nvPr/>
        </p:nvSpPr>
        <p:spPr>
          <a:xfrm>
            <a:off x="5731673" y="4365104"/>
            <a:ext cx="2800767" cy="369332"/>
          </a:xfrm>
          <a:prstGeom prst="rect">
            <a:avLst/>
          </a:prstGeom>
        </p:spPr>
        <p:txBody>
          <a:bodyPr wrap="none">
            <a:spAutoFit/>
          </a:bodyPr>
          <a:lstStyle/>
          <a:p>
            <a:r>
              <a:rPr lang="en-US" b="1" i="1" dirty="0" err="1" smtClean="0">
                <a:solidFill>
                  <a:srgbClr val="0070C0"/>
                </a:solidFill>
              </a:rPr>
              <a:t>J.Randrup</a:t>
            </a:r>
            <a:r>
              <a:rPr lang="en-US" b="1" i="1" dirty="0" smtClean="0">
                <a:solidFill>
                  <a:srgbClr val="0070C0"/>
                </a:solidFill>
              </a:rPr>
              <a:t>, </a:t>
            </a:r>
            <a:r>
              <a:rPr lang="en-US" b="1" i="1" dirty="0" err="1" smtClean="0">
                <a:solidFill>
                  <a:srgbClr val="0070C0"/>
                </a:solidFill>
              </a:rPr>
              <a:t>J.Cleymans</a:t>
            </a:r>
            <a:r>
              <a:rPr lang="en-US" b="1" i="1" dirty="0" smtClean="0">
                <a:solidFill>
                  <a:srgbClr val="0070C0"/>
                </a:solidFill>
              </a:rPr>
              <a:t> </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8101013" y="476250"/>
            <a:ext cx="538162" cy="369888"/>
          </a:xfrm>
          <a:prstGeom prst="rect">
            <a:avLst/>
          </a:prstGeom>
          <a:solidFill>
            <a:schemeClr val="bg1"/>
          </a:solidFill>
          <a:ln w="9525">
            <a:noFill/>
            <a:miter lim="800000"/>
            <a:headEnd/>
            <a:tailEnd/>
          </a:ln>
        </p:spPr>
        <p:txBody>
          <a:bodyPr wrap="none">
            <a:spAutoFit/>
          </a:bodyPr>
          <a:lstStyle/>
          <a:p>
            <a:r>
              <a:rPr lang="en-US" u="sng">
                <a:latin typeface="Calibri" pitchFamily="34" charset="0"/>
                <a:cs typeface="Arial" pitchFamily="34" charset="0"/>
              </a:rPr>
              <a:t>FFD</a:t>
            </a:r>
            <a:endParaRPr lang="ru-RU" u="sng">
              <a:latin typeface="Calibri" pitchFamily="34" charset="0"/>
              <a:cs typeface="Arial" pitchFamily="34" charset="0"/>
            </a:endParaRPr>
          </a:p>
        </p:txBody>
      </p:sp>
      <p:sp>
        <p:nvSpPr>
          <p:cNvPr id="100354" name="TextBox 7"/>
          <p:cNvSpPr txBox="1">
            <a:spLocks noChangeArrowheads="1"/>
          </p:cNvSpPr>
          <p:nvPr/>
        </p:nvSpPr>
        <p:spPr bwMode="auto">
          <a:xfrm>
            <a:off x="1115616" y="44624"/>
            <a:ext cx="6994525" cy="461963"/>
          </a:xfrm>
          <a:prstGeom prst="rect">
            <a:avLst/>
          </a:prstGeom>
          <a:solidFill>
            <a:srgbClr val="FFFF00"/>
          </a:solidFill>
          <a:ln w="9525">
            <a:solidFill>
              <a:srgbClr val="FF0000"/>
            </a:solidFill>
            <a:miter lim="800000"/>
            <a:headEnd/>
            <a:tailEnd/>
          </a:ln>
        </p:spPr>
        <p:txBody>
          <a:bodyPr wrap="none">
            <a:spAutoFit/>
          </a:bodyPr>
          <a:lstStyle/>
          <a:p>
            <a:r>
              <a:rPr lang="en-US" sz="2400" b="1" dirty="0">
                <a:solidFill>
                  <a:srgbClr val="FF0000"/>
                </a:solidFill>
                <a:effectLst>
                  <a:outerShdw blurRad="38100" dist="38100" dir="2700000" algn="tl">
                    <a:srgbClr val="000000">
                      <a:alpha val="43137"/>
                    </a:srgbClr>
                  </a:outerShdw>
                </a:effectLst>
              </a:rPr>
              <a:t>MPD detector for Heavy-Ion Collisions @ NICA</a:t>
            </a:r>
            <a:endParaRPr lang="ru-RU" sz="2400" b="1" dirty="0">
              <a:solidFill>
                <a:srgbClr val="FF0000"/>
              </a:solidFill>
              <a:effectLst>
                <a:outerShdw blurRad="38100" dist="38100" dir="2700000" algn="tl">
                  <a:srgbClr val="000000">
                    <a:alpha val="43137"/>
                  </a:srgbClr>
                </a:outerShdw>
              </a:effectLst>
            </a:endParaRPr>
          </a:p>
        </p:txBody>
      </p:sp>
      <p:sp>
        <p:nvSpPr>
          <p:cNvPr id="100355" name="Text Box 3"/>
          <p:cNvSpPr txBox="1">
            <a:spLocks noChangeArrowheads="1"/>
          </p:cNvSpPr>
          <p:nvPr/>
        </p:nvSpPr>
        <p:spPr bwMode="auto">
          <a:xfrm>
            <a:off x="179388" y="549275"/>
            <a:ext cx="3808412" cy="1079500"/>
          </a:xfrm>
          <a:prstGeom prst="rect">
            <a:avLst/>
          </a:prstGeom>
          <a:solidFill>
            <a:srgbClr val="EAEAEA"/>
          </a:solidFill>
          <a:ln w="9525">
            <a:solidFill>
              <a:srgbClr val="000090"/>
            </a:solidFill>
            <a:miter lim="800000"/>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000090"/>
                </a:solidFill>
                <a:cs typeface="Arial" pitchFamily="34" charset="0"/>
              </a:rPr>
              <a:t>Tracking: up to |</a:t>
            </a:r>
            <a:r>
              <a:rPr lang="en-US" sz="1600" b="1">
                <a:solidFill>
                  <a:srgbClr val="000090"/>
                </a:solidFill>
                <a:latin typeface="Symbol" pitchFamily="18" charset="2"/>
                <a:cs typeface="Arial" pitchFamily="34" charset="0"/>
              </a:rPr>
              <a:t>h</a:t>
            </a:r>
            <a:r>
              <a:rPr lang="en-US" sz="1600" b="1">
                <a:solidFill>
                  <a:srgbClr val="000090"/>
                </a:solidFill>
                <a:cs typeface="Arial" pitchFamily="34" charset="0"/>
              </a:rPr>
              <a:t>|&lt;2 (TPC)</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000090"/>
                </a:solidFill>
                <a:cs typeface="Arial" pitchFamily="34" charset="0"/>
              </a:rPr>
              <a:t>PID: hadrons, e, </a:t>
            </a:r>
            <a:r>
              <a:rPr lang="en-US" sz="1600" b="1">
                <a:solidFill>
                  <a:srgbClr val="000090"/>
                </a:solidFill>
                <a:latin typeface="Symbol" pitchFamily="18" charset="2"/>
                <a:cs typeface="Arial" pitchFamily="34" charset="0"/>
              </a:rPr>
              <a:t>g (</a:t>
            </a:r>
            <a:r>
              <a:rPr lang="en-US" sz="1600" b="1">
                <a:solidFill>
                  <a:srgbClr val="000090"/>
                </a:solidFill>
                <a:cs typeface="Arial" pitchFamily="34" charset="0"/>
              </a:rPr>
              <a:t>TOF, TPC, ECAL</a:t>
            </a:r>
            <a:r>
              <a:rPr lang="en-US" sz="1600" b="1">
                <a:solidFill>
                  <a:srgbClr val="000090"/>
                </a:solidFill>
                <a:latin typeface="Symbol" pitchFamily="18" charset="2"/>
                <a:cs typeface="Arial" pitchFamily="34" charset="0"/>
              </a:rPr>
              <a:t>)</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000090"/>
                </a:solidFill>
                <a:cs typeface="Arial" pitchFamily="34" charset="0"/>
              </a:rPr>
              <a:t>Event characterization: </a:t>
            </a:r>
          </a:p>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000090"/>
                </a:solidFill>
                <a:cs typeface="Arial" pitchFamily="34" charset="0"/>
              </a:rPr>
              <a:t>centrality &amp; event plane (ZDC)</a:t>
            </a:r>
          </a:p>
        </p:txBody>
      </p:sp>
      <p:sp>
        <p:nvSpPr>
          <p:cNvPr id="26" name="Прямоугольник 25"/>
          <p:cNvSpPr/>
          <p:nvPr/>
        </p:nvSpPr>
        <p:spPr>
          <a:xfrm>
            <a:off x="5057775" y="2614613"/>
            <a:ext cx="252413" cy="1189037"/>
          </a:xfrm>
          <a:prstGeom prst="rect">
            <a:avLst/>
          </a:prstGeom>
          <a:solidFill>
            <a:srgbClr val="FFC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27" name="Прямоугольник 26"/>
          <p:cNvSpPr/>
          <p:nvPr/>
        </p:nvSpPr>
        <p:spPr>
          <a:xfrm>
            <a:off x="7056438" y="2614613"/>
            <a:ext cx="250825" cy="1189037"/>
          </a:xfrm>
          <a:prstGeom prst="rect">
            <a:avLst/>
          </a:prstGeom>
          <a:solidFill>
            <a:srgbClr val="FFC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28" name="Прямоугольник 27"/>
          <p:cNvSpPr/>
          <p:nvPr/>
        </p:nvSpPr>
        <p:spPr>
          <a:xfrm>
            <a:off x="4643438" y="2335213"/>
            <a:ext cx="252412" cy="1728787"/>
          </a:xfrm>
          <a:prstGeom prst="rect">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29" name="Прямоугольник 28"/>
          <p:cNvSpPr/>
          <p:nvPr/>
        </p:nvSpPr>
        <p:spPr>
          <a:xfrm>
            <a:off x="7451725" y="2335213"/>
            <a:ext cx="252413" cy="1728787"/>
          </a:xfrm>
          <a:prstGeom prst="rect">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cxnSp>
        <p:nvCxnSpPr>
          <p:cNvPr id="31" name="Прямая со стрелкой 30"/>
          <p:cNvCxnSpPr/>
          <p:nvPr/>
        </p:nvCxnSpPr>
        <p:spPr>
          <a:xfrm rot="2580000">
            <a:off x="4176713" y="2074863"/>
            <a:ext cx="1366837" cy="50482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rot="1740000">
            <a:off x="4248150" y="1822450"/>
            <a:ext cx="792163" cy="97313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00362" name="Picture 1"/>
          <p:cNvPicPr>
            <a:picLocks noChangeAspect="1" noChangeArrowheads="1"/>
          </p:cNvPicPr>
          <p:nvPr/>
        </p:nvPicPr>
        <p:blipFill>
          <a:blip r:embed="rId3" cstate="print"/>
          <a:srcRect/>
          <a:stretch>
            <a:fillRect/>
          </a:stretch>
        </p:blipFill>
        <p:spPr bwMode="auto">
          <a:xfrm>
            <a:off x="3898900" y="1281113"/>
            <a:ext cx="5146675" cy="4111625"/>
          </a:xfrm>
          <a:prstGeom prst="rect">
            <a:avLst/>
          </a:prstGeom>
          <a:noFill/>
          <a:ln w="9525">
            <a:noFill/>
            <a:miter lim="800000"/>
            <a:headEnd/>
            <a:tailEnd/>
          </a:ln>
        </p:spPr>
      </p:pic>
      <p:sp>
        <p:nvSpPr>
          <p:cNvPr id="21" name="TextBox 20"/>
          <p:cNvSpPr txBox="1"/>
          <p:nvPr/>
        </p:nvSpPr>
        <p:spPr bwMode="auto">
          <a:xfrm>
            <a:off x="4140200" y="547688"/>
            <a:ext cx="4737100" cy="369887"/>
          </a:xfrm>
          <a:prstGeom prst="rect">
            <a:avLst/>
          </a:prstGeom>
          <a:solidFill>
            <a:schemeClr val="accent5">
              <a:lumMod val="90000"/>
              <a:alpha val="96000"/>
            </a:schemeClr>
          </a:solid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b="1" u="sng" dirty="0" smtClean="0">
                <a:solidFill>
                  <a:srgbClr val="000090"/>
                </a:solidFill>
              </a:rPr>
              <a:t>Stage 1:</a:t>
            </a:r>
            <a:r>
              <a:rPr lang="en-US" sz="1800" b="1" dirty="0" smtClean="0">
                <a:solidFill>
                  <a:srgbClr val="000090"/>
                </a:solidFill>
              </a:rPr>
              <a:t> </a:t>
            </a:r>
            <a:r>
              <a:rPr lang="en-US" sz="1600" b="1" dirty="0" smtClean="0">
                <a:solidFill>
                  <a:srgbClr val="000090"/>
                </a:solidFill>
              </a:rPr>
              <a:t>TPC, TOF, ECAL, ZDC, FD</a:t>
            </a:r>
            <a:endParaRPr lang="ru-RU" sz="1600" b="1" dirty="0" smtClean="0">
              <a:solidFill>
                <a:srgbClr val="000090"/>
              </a:solidFill>
            </a:endParaRPr>
          </a:p>
        </p:txBody>
      </p:sp>
      <p:sp>
        <p:nvSpPr>
          <p:cNvPr id="100364" name="TextBox 11"/>
          <p:cNvSpPr txBox="1">
            <a:spLocks noChangeArrowheads="1"/>
          </p:cNvSpPr>
          <p:nvPr/>
        </p:nvSpPr>
        <p:spPr bwMode="auto">
          <a:xfrm>
            <a:off x="0" y="5475767"/>
            <a:ext cx="9144000" cy="1409617"/>
          </a:xfrm>
          <a:prstGeom prst="rect">
            <a:avLst/>
          </a:prstGeom>
          <a:solidFill>
            <a:srgbClr val="CCFFCC"/>
          </a:solidFill>
          <a:ln w="9525">
            <a:noFill/>
            <a:miter lim="800000"/>
            <a:headEnd/>
            <a:tailEnd/>
          </a:ln>
        </p:spPr>
        <p:txBody>
          <a:bodyPr wrap="square">
            <a:spAutoFit/>
          </a:bodyPr>
          <a:lstStyle/>
          <a:p>
            <a:pPr>
              <a:lnSpc>
                <a:spcPct val="12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smtClean="0">
                <a:latin typeface="Arial" pitchFamily="34" charset="0"/>
              </a:rPr>
              <a:t> MPD required features:</a:t>
            </a:r>
            <a:endParaRPr lang="en-US" dirty="0" smtClean="0">
              <a:latin typeface="Arial" pitchFamily="34" charset="0"/>
            </a:endParaRPr>
          </a:p>
          <a:p>
            <a:pPr>
              <a:lnSpc>
                <a:spcPct val="120000"/>
              </a:lnSpc>
              <a:buClr>
                <a:srgbClr val="0000CC"/>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smtClean="0">
                <a:latin typeface="Arial" pitchFamily="34" charset="0"/>
              </a:rPr>
              <a:t> </a:t>
            </a:r>
            <a:r>
              <a:rPr lang="en-US" sz="2000" i="1" dirty="0" smtClean="0">
                <a:latin typeface="Arial" pitchFamily="34" charset="0"/>
              </a:rPr>
              <a:t>hermetic and homogenous acceptance (2</a:t>
            </a:r>
            <a:r>
              <a:rPr lang="en-US" sz="2000" i="1" dirty="0" smtClean="0">
                <a:latin typeface="Symbol" pitchFamily="18" charset="2"/>
              </a:rPr>
              <a:t> </a:t>
            </a:r>
            <a:r>
              <a:rPr lang="en-US" sz="2000" i="1" dirty="0" smtClean="0">
                <a:latin typeface="Arial" pitchFamily="34" charset="0"/>
              </a:rPr>
              <a:t>in azimuth), low material budget</a:t>
            </a:r>
          </a:p>
          <a:p>
            <a:pPr>
              <a:buClr>
                <a:srgbClr val="0000CC"/>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i="1" dirty="0" smtClean="0">
                <a:latin typeface="Arial" pitchFamily="34" charset="0"/>
              </a:rPr>
              <a:t> good tracking performance and powerful PID (hadrons, e, </a:t>
            </a:r>
            <a:r>
              <a:rPr lang="en-US" sz="2000" i="1" dirty="0" smtClean="0">
                <a:latin typeface="Symbol" pitchFamily="18" charset="2"/>
              </a:rPr>
              <a:t></a:t>
            </a:r>
            <a:r>
              <a:rPr lang="en-US" sz="2000" i="1" dirty="0" smtClean="0">
                <a:latin typeface="Arial" pitchFamily="34" charset="0"/>
              </a:rPr>
              <a:t>)</a:t>
            </a:r>
          </a:p>
          <a:p>
            <a:pPr>
              <a:buClr>
                <a:srgbClr val="0000CC"/>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i="1" dirty="0" smtClean="0">
                <a:latin typeface="Arial" pitchFamily="34" charset="0"/>
              </a:rPr>
              <a:t> high event rate capability and detailed event characterization</a:t>
            </a:r>
            <a:endParaRPr lang="en-US" sz="2000" i="1" dirty="0"/>
          </a:p>
        </p:txBody>
      </p:sp>
      <p:sp>
        <p:nvSpPr>
          <p:cNvPr id="100366" name="Slide Number Placeholder 22"/>
          <p:cNvSpPr>
            <a:spLocks noGrp="1"/>
          </p:cNvSpPr>
          <p:nvPr>
            <p:ph type="sldNum" sz="quarter" idx="12"/>
          </p:nvPr>
        </p:nvSpPr>
        <p:spPr>
          <a:xfrm>
            <a:off x="6794500" y="6308725"/>
            <a:ext cx="2133600" cy="476250"/>
          </a:xfrm>
          <a:noFill/>
        </p:spPr>
        <p:txBody>
          <a:bodyPr anchor="b"/>
          <a:lstStyle/>
          <a:p>
            <a:fld id="{898CC949-D2FB-4D34-81E5-8B83AAD46E4B}" type="slidenum">
              <a:rPr lang="ru-RU"/>
              <a:pPr/>
              <a:t>16</a:t>
            </a:fld>
            <a:endParaRPr lang="ru-RU" dirty="0"/>
          </a:p>
        </p:txBody>
      </p:sp>
      <p:grpSp>
        <p:nvGrpSpPr>
          <p:cNvPr id="2" name="Group 94"/>
          <p:cNvGrpSpPr>
            <a:grpSpLocks/>
          </p:cNvGrpSpPr>
          <p:nvPr/>
        </p:nvGrpSpPr>
        <p:grpSpPr bwMode="auto">
          <a:xfrm>
            <a:off x="4140200" y="966788"/>
            <a:ext cx="4737100" cy="3516312"/>
            <a:chOff x="4140200" y="966788"/>
            <a:chExt cx="4737100" cy="3516312"/>
          </a:xfrm>
        </p:grpSpPr>
        <p:grpSp>
          <p:nvGrpSpPr>
            <p:cNvPr id="3" name="Group 91"/>
            <p:cNvGrpSpPr>
              <a:grpSpLocks/>
            </p:cNvGrpSpPr>
            <p:nvPr/>
          </p:nvGrpSpPr>
          <p:grpSpPr bwMode="auto">
            <a:xfrm>
              <a:off x="4572000" y="2628900"/>
              <a:ext cx="3302000" cy="1854200"/>
              <a:chOff x="4572000" y="2209800"/>
              <a:chExt cx="3302000" cy="1854200"/>
            </a:xfrm>
          </p:grpSpPr>
          <p:grpSp>
            <p:nvGrpSpPr>
              <p:cNvPr id="4" name="Group 88"/>
              <p:cNvGrpSpPr>
                <a:grpSpLocks/>
              </p:cNvGrpSpPr>
              <p:nvPr/>
            </p:nvGrpSpPr>
            <p:grpSpPr bwMode="auto">
              <a:xfrm>
                <a:off x="4572000" y="2209800"/>
                <a:ext cx="731519" cy="1854200"/>
                <a:chOff x="4572000" y="2209800"/>
                <a:chExt cx="731519" cy="1854200"/>
              </a:xfrm>
            </p:grpSpPr>
            <p:sp>
              <p:nvSpPr>
                <p:cNvPr id="24" name="Rectangle 23"/>
                <p:cNvSpPr>
                  <a:spLocks noChangeArrowheads="1"/>
                </p:cNvSpPr>
                <p:nvPr/>
              </p:nvSpPr>
              <p:spPr bwMode="auto">
                <a:xfrm>
                  <a:off x="4572000" y="2209800"/>
                  <a:ext cx="190500" cy="889000"/>
                </a:xfrm>
                <a:prstGeom prst="rect">
                  <a:avLst/>
                </a:prstGeom>
                <a:solidFill>
                  <a:srgbClr val="0000FF"/>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35" name="Rectangle 34"/>
                <p:cNvSpPr>
                  <a:spLocks noChangeArrowheads="1"/>
                </p:cNvSpPr>
                <p:nvPr/>
              </p:nvSpPr>
              <p:spPr bwMode="auto">
                <a:xfrm>
                  <a:off x="4762500" y="2490788"/>
                  <a:ext cx="165100" cy="608012"/>
                </a:xfrm>
                <a:prstGeom prst="rect">
                  <a:avLst/>
                </a:prstGeom>
                <a:solidFill>
                  <a:srgbClr val="226438"/>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0" name="Rectangle 39"/>
                <p:cNvSpPr>
                  <a:spLocks noChangeArrowheads="1"/>
                </p:cNvSpPr>
                <p:nvPr/>
              </p:nvSpPr>
              <p:spPr bwMode="auto">
                <a:xfrm>
                  <a:off x="4572000" y="3175000"/>
                  <a:ext cx="190500" cy="889000"/>
                </a:xfrm>
                <a:prstGeom prst="rect">
                  <a:avLst/>
                </a:prstGeom>
                <a:solidFill>
                  <a:srgbClr val="0000FF"/>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4" name="Rectangle 43"/>
                <p:cNvSpPr>
                  <a:spLocks noChangeArrowheads="1"/>
                </p:cNvSpPr>
                <p:nvPr/>
              </p:nvSpPr>
              <p:spPr bwMode="auto">
                <a:xfrm>
                  <a:off x="4775200" y="3176588"/>
                  <a:ext cx="165100" cy="608012"/>
                </a:xfrm>
                <a:prstGeom prst="rect">
                  <a:avLst/>
                </a:prstGeom>
                <a:solidFill>
                  <a:srgbClr val="226438"/>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7" name="Rectangle 46"/>
                <p:cNvSpPr>
                  <a:spLocks noChangeArrowheads="1"/>
                </p:cNvSpPr>
                <p:nvPr/>
              </p:nvSpPr>
              <p:spPr bwMode="auto">
                <a:xfrm>
                  <a:off x="5245100" y="2490788"/>
                  <a:ext cx="46038" cy="608012"/>
                </a:xfrm>
                <a:prstGeom prst="rect">
                  <a:avLst/>
                </a:prstGeom>
                <a:solidFill>
                  <a:srgbClr val="00009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9" name="Rectangle 48"/>
                <p:cNvSpPr>
                  <a:spLocks noChangeArrowheads="1"/>
                </p:cNvSpPr>
                <p:nvPr/>
              </p:nvSpPr>
              <p:spPr bwMode="auto">
                <a:xfrm>
                  <a:off x="5257800" y="3176588"/>
                  <a:ext cx="46038" cy="608012"/>
                </a:xfrm>
                <a:prstGeom prst="rect">
                  <a:avLst/>
                </a:prstGeom>
                <a:solidFill>
                  <a:srgbClr val="00009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1" name="Rectangle 50"/>
                <p:cNvSpPr>
                  <a:spLocks noChangeArrowheads="1"/>
                </p:cNvSpPr>
                <p:nvPr/>
              </p:nvSpPr>
              <p:spPr bwMode="auto">
                <a:xfrm>
                  <a:off x="5067300" y="2490788"/>
                  <a:ext cx="46038" cy="544512"/>
                </a:xfrm>
                <a:prstGeom prst="rect">
                  <a:avLst/>
                </a:prstGeom>
                <a:solidFill>
                  <a:srgbClr val="00009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2" name="Rectangle 51"/>
                <p:cNvSpPr>
                  <a:spLocks noChangeArrowheads="1"/>
                </p:cNvSpPr>
                <p:nvPr/>
              </p:nvSpPr>
              <p:spPr bwMode="auto">
                <a:xfrm>
                  <a:off x="5080000" y="3227388"/>
                  <a:ext cx="46038" cy="544512"/>
                </a:xfrm>
                <a:prstGeom prst="rect">
                  <a:avLst/>
                </a:prstGeom>
                <a:solidFill>
                  <a:srgbClr val="00009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5" name="Rectangle 54"/>
                <p:cNvSpPr>
                  <a:spLocks noChangeArrowheads="1"/>
                </p:cNvSpPr>
                <p:nvPr/>
              </p:nvSpPr>
              <p:spPr bwMode="auto">
                <a:xfrm>
                  <a:off x="5143500" y="2490788"/>
                  <a:ext cx="101600" cy="557212"/>
                </a:xfrm>
                <a:prstGeom prst="rect">
                  <a:avLst/>
                </a:prstGeom>
                <a:solidFill>
                  <a:srgbClr val="FFFF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7" name="Rectangle 56"/>
                <p:cNvSpPr>
                  <a:spLocks noChangeArrowheads="1"/>
                </p:cNvSpPr>
                <p:nvPr/>
              </p:nvSpPr>
              <p:spPr bwMode="auto">
                <a:xfrm>
                  <a:off x="5143500" y="3201988"/>
                  <a:ext cx="101600" cy="557212"/>
                </a:xfrm>
                <a:prstGeom prst="rect">
                  <a:avLst/>
                </a:prstGeom>
                <a:solidFill>
                  <a:srgbClr val="FFFF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9" name="Rectangle 58"/>
                <p:cNvSpPr>
                  <a:spLocks noChangeArrowheads="1"/>
                </p:cNvSpPr>
                <p:nvPr/>
              </p:nvSpPr>
              <p:spPr bwMode="auto">
                <a:xfrm>
                  <a:off x="4940300" y="2503488"/>
                  <a:ext cx="127000" cy="379412"/>
                </a:xfrm>
                <a:prstGeom prst="rect">
                  <a:avLst/>
                </a:prstGeom>
                <a:solidFill>
                  <a:srgbClr val="FFFF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61" name="Rectangle 60"/>
                <p:cNvSpPr>
                  <a:spLocks noChangeArrowheads="1"/>
                </p:cNvSpPr>
                <p:nvPr/>
              </p:nvSpPr>
              <p:spPr bwMode="auto">
                <a:xfrm>
                  <a:off x="4940300" y="3367088"/>
                  <a:ext cx="127000" cy="379412"/>
                </a:xfrm>
                <a:prstGeom prst="rect">
                  <a:avLst/>
                </a:prstGeom>
                <a:solidFill>
                  <a:srgbClr val="FFFF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grpSp>
          <p:grpSp>
            <p:nvGrpSpPr>
              <p:cNvPr id="5" name="Group 89"/>
              <p:cNvGrpSpPr>
                <a:grpSpLocks/>
              </p:cNvGrpSpPr>
              <p:nvPr/>
            </p:nvGrpSpPr>
            <p:grpSpPr bwMode="auto">
              <a:xfrm>
                <a:off x="7137400" y="2222500"/>
                <a:ext cx="736600" cy="1841500"/>
                <a:chOff x="7137400" y="2222500"/>
                <a:chExt cx="736600" cy="1841500"/>
              </a:xfrm>
            </p:grpSpPr>
            <p:sp>
              <p:nvSpPr>
                <p:cNvPr id="39" name="Rectangle 38"/>
                <p:cNvSpPr>
                  <a:spLocks noChangeArrowheads="1"/>
                </p:cNvSpPr>
                <p:nvPr/>
              </p:nvSpPr>
              <p:spPr bwMode="auto">
                <a:xfrm>
                  <a:off x="7670800" y="2222500"/>
                  <a:ext cx="190500" cy="889000"/>
                </a:xfrm>
                <a:prstGeom prst="rect">
                  <a:avLst/>
                </a:prstGeom>
                <a:solidFill>
                  <a:srgbClr val="0000FF"/>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2" name="Rectangle 41"/>
                <p:cNvSpPr>
                  <a:spLocks noChangeArrowheads="1"/>
                </p:cNvSpPr>
                <p:nvPr/>
              </p:nvSpPr>
              <p:spPr bwMode="auto">
                <a:xfrm>
                  <a:off x="7683500" y="3175000"/>
                  <a:ext cx="190500" cy="889000"/>
                </a:xfrm>
                <a:prstGeom prst="rect">
                  <a:avLst/>
                </a:prstGeom>
                <a:solidFill>
                  <a:srgbClr val="0000FF"/>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3" name="Rectangle 42"/>
                <p:cNvSpPr>
                  <a:spLocks noChangeArrowheads="1"/>
                </p:cNvSpPr>
                <p:nvPr/>
              </p:nvSpPr>
              <p:spPr bwMode="auto">
                <a:xfrm>
                  <a:off x="7505700" y="2503488"/>
                  <a:ext cx="165100" cy="608012"/>
                </a:xfrm>
                <a:prstGeom prst="rect">
                  <a:avLst/>
                </a:prstGeom>
                <a:solidFill>
                  <a:srgbClr val="226438"/>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6" name="Rectangle 45"/>
                <p:cNvSpPr>
                  <a:spLocks noChangeArrowheads="1"/>
                </p:cNvSpPr>
                <p:nvPr/>
              </p:nvSpPr>
              <p:spPr bwMode="auto">
                <a:xfrm>
                  <a:off x="7518400" y="3176588"/>
                  <a:ext cx="165100" cy="608012"/>
                </a:xfrm>
                <a:prstGeom prst="rect">
                  <a:avLst/>
                </a:prstGeom>
                <a:solidFill>
                  <a:srgbClr val="226438"/>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8" name="Rectangle 47"/>
                <p:cNvSpPr>
                  <a:spLocks noChangeArrowheads="1"/>
                </p:cNvSpPr>
                <p:nvPr/>
              </p:nvSpPr>
              <p:spPr bwMode="auto">
                <a:xfrm>
                  <a:off x="7137400" y="2490788"/>
                  <a:ext cx="46038" cy="608012"/>
                </a:xfrm>
                <a:prstGeom prst="rect">
                  <a:avLst/>
                </a:prstGeom>
                <a:solidFill>
                  <a:srgbClr val="00009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0" name="Rectangle 49"/>
                <p:cNvSpPr>
                  <a:spLocks noChangeArrowheads="1"/>
                </p:cNvSpPr>
                <p:nvPr/>
              </p:nvSpPr>
              <p:spPr bwMode="auto">
                <a:xfrm>
                  <a:off x="7137400" y="3176588"/>
                  <a:ext cx="46038" cy="608012"/>
                </a:xfrm>
                <a:prstGeom prst="rect">
                  <a:avLst/>
                </a:prstGeom>
                <a:solidFill>
                  <a:srgbClr val="00009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3" name="Rectangle 52"/>
                <p:cNvSpPr>
                  <a:spLocks noChangeArrowheads="1"/>
                </p:cNvSpPr>
                <p:nvPr/>
              </p:nvSpPr>
              <p:spPr bwMode="auto">
                <a:xfrm>
                  <a:off x="7315200" y="2503488"/>
                  <a:ext cx="46038" cy="544512"/>
                </a:xfrm>
                <a:prstGeom prst="rect">
                  <a:avLst/>
                </a:prstGeom>
                <a:solidFill>
                  <a:srgbClr val="00009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4" name="Rectangle 53"/>
                <p:cNvSpPr>
                  <a:spLocks noChangeArrowheads="1"/>
                </p:cNvSpPr>
                <p:nvPr/>
              </p:nvSpPr>
              <p:spPr bwMode="auto">
                <a:xfrm>
                  <a:off x="7315200" y="3227388"/>
                  <a:ext cx="46038" cy="544512"/>
                </a:xfrm>
                <a:prstGeom prst="rect">
                  <a:avLst/>
                </a:prstGeom>
                <a:solidFill>
                  <a:srgbClr val="00009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6" name="Rectangle 55"/>
                <p:cNvSpPr>
                  <a:spLocks noChangeArrowheads="1"/>
                </p:cNvSpPr>
                <p:nvPr/>
              </p:nvSpPr>
              <p:spPr bwMode="auto">
                <a:xfrm>
                  <a:off x="7213600" y="2490788"/>
                  <a:ext cx="101600" cy="557212"/>
                </a:xfrm>
                <a:prstGeom prst="rect">
                  <a:avLst/>
                </a:prstGeom>
                <a:solidFill>
                  <a:srgbClr val="FFFF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8" name="Rectangle 57"/>
                <p:cNvSpPr>
                  <a:spLocks noChangeArrowheads="1"/>
                </p:cNvSpPr>
                <p:nvPr/>
              </p:nvSpPr>
              <p:spPr bwMode="auto">
                <a:xfrm>
                  <a:off x="7200900" y="3214688"/>
                  <a:ext cx="101600" cy="557212"/>
                </a:xfrm>
                <a:prstGeom prst="rect">
                  <a:avLst/>
                </a:prstGeom>
                <a:solidFill>
                  <a:srgbClr val="FFFF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60" name="Rectangle 59"/>
                <p:cNvSpPr>
                  <a:spLocks noChangeArrowheads="1"/>
                </p:cNvSpPr>
                <p:nvPr/>
              </p:nvSpPr>
              <p:spPr bwMode="auto">
                <a:xfrm>
                  <a:off x="7366000" y="2503488"/>
                  <a:ext cx="127000" cy="379412"/>
                </a:xfrm>
                <a:prstGeom prst="rect">
                  <a:avLst/>
                </a:prstGeom>
                <a:solidFill>
                  <a:srgbClr val="FFFF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62" name="Rectangle 61"/>
                <p:cNvSpPr>
                  <a:spLocks noChangeArrowheads="1"/>
                </p:cNvSpPr>
                <p:nvPr/>
              </p:nvSpPr>
              <p:spPr bwMode="auto">
                <a:xfrm>
                  <a:off x="7366000" y="3367088"/>
                  <a:ext cx="127000" cy="379412"/>
                </a:xfrm>
                <a:prstGeom prst="rect">
                  <a:avLst/>
                </a:prstGeom>
                <a:solidFill>
                  <a:srgbClr val="FFFF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charset="0"/>
                    <a:cs typeface="ＭＳ Ｐゴシック" charset="0"/>
                  </a:endParaRPr>
                </a:p>
              </p:txBody>
            </p:sp>
          </p:grpSp>
          <p:grpSp>
            <p:nvGrpSpPr>
              <p:cNvPr id="6" name="Group 90"/>
              <p:cNvGrpSpPr>
                <a:grpSpLocks/>
              </p:cNvGrpSpPr>
              <p:nvPr/>
            </p:nvGrpSpPr>
            <p:grpSpPr bwMode="auto">
              <a:xfrm>
                <a:off x="5614193" y="3010694"/>
                <a:ext cx="1243806" cy="240506"/>
                <a:chOff x="5614193" y="3010694"/>
                <a:chExt cx="1243806" cy="240506"/>
              </a:xfrm>
            </p:grpSpPr>
            <p:cxnSp>
              <p:nvCxnSpPr>
                <p:cNvPr id="64" name="Straight Connector 63"/>
                <p:cNvCxnSpPr>
                  <a:cxnSpLocks noChangeShapeType="1"/>
                </p:cNvCxnSpPr>
                <p:nvPr/>
              </p:nvCxnSpPr>
              <p:spPr bwMode="auto">
                <a:xfrm>
                  <a:off x="5918200" y="3048000"/>
                  <a:ext cx="596900" cy="1588"/>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65" name="Straight Connector 64"/>
                <p:cNvCxnSpPr>
                  <a:cxnSpLocks noChangeShapeType="1"/>
                </p:cNvCxnSpPr>
                <p:nvPr/>
              </p:nvCxnSpPr>
              <p:spPr bwMode="auto">
                <a:xfrm>
                  <a:off x="5918200" y="3086100"/>
                  <a:ext cx="596900" cy="1588"/>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66" name="Straight Connector 65"/>
                <p:cNvCxnSpPr>
                  <a:cxnSpLocks noChangeShapeType="1"/>
                </p:cNvCxnSpPr>
                <p:nvPr/>
              </p:nvCxnSpPr>
              <p:spPr bwMode="auto">
                <a:xfrm>
                  <a:off x="5918200" y="3200400"/>
                  <a:ext cx="596900" cy="1588"/>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67" name="Straight Connector 66"/>
                <p:cNvCxnSpPr>
                  <a:cxnSpLocks noChangeShapeType="1"/>
                </p:cNvCxnSpPr>
                <p:nvPr/>
              </p:nvCxnSpPr>
              <p:spPr bwMode="auto">
                <a:xfrm>
                  <a:off x="5918200" y="3238500"/>
                  <a:ext cx="596900" cy="1588"/>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71" name="Straight Connector 70"/>
                <p:cNvCxnSpPr>
                  <a:cxnSpLocks noChangeShapeType="1"/>
                </p:cNvCxnSpPr>
                <p:nvPr/>
              </p:nvCxnSpPr>
              <p:spPr bwMode="auto">
                <a:xfrm rot="16800000" flipH="1">
                  <a:off x="5791994" y="30487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78" name="Straight Connector 77"/>
                <p:cNvCxnSpPr>
                  <a:cxnSpLocks noChangeShapeType="1"/>
                </p:cNvCxnSpPr>
                <p:nvPr/>
              </p:nvCxnSpPr>
              <p:spPr bwMode="auto">
                <a:xfrm rot="16800000" flipH="1">
                  <a:off x="5791994" y="32011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79" name="Straight Connector 78"/>
                <p:cNvCxnSpPr>
                  <a:cxnSpLocks noChangeShapeType="1"/>
                </p:cNvCxnSpPr>
                <p:nvPr/>
              </p:nvCxnSpPr>
              <p:spPr bwMode="auto">
                <a:xfrm rot="16800000" flipH="1">
                  <a:off x="5690394" y="32011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80" name="Straight Connector 79"/>
                <p:cNvCxnSpPr>
                  <a:cxnSpLocks noChangeShapeType="1"/>
                </p:cNvCxnSpPr>
                <p:nvPr/>
              </p:nvCxnSpPr>
              <p:spPr bwMode="auto">
                <a:xfrm rot="16800000" flipH="1">
                  <a:off x="5690394" y="30614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81" name="Straight Connector 80"/>
                <p:cNvCxnSpPr>
                  <a:cxnSpLocks noChangeShapeType="1"/>
                </p:cNvCxnSpPr>
                <p:nvPr/>
              </p:nvCxnSpPr>
              <p:spPr bwMode="auto">
                <a:xfrm rot="16800000" flipH="1">
                  <a:off x="5576094" y="32011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82" name="Straight Connector 81"/>
                <p:cNvCxnSpPr>
                  <a:cxnSpLocks noChangeShapeType="1"/>
                </p:cNvCxnSpPr>
                <p:nvPr/>
              </p:nvCxnSpPr>
              <p:spPr bwMode="auto">
                <a:xfrm rot="16800000" flipH="1">
                  <a:off x="5576094" y="30487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83" name="Straight Connector 82"/>
                <p:cNvCxnSpPr>
                  <a:cxnSpLocks noChangeShapeType="1"/>
                </p:cNvCxnSpPr>
                <p:nvPr/>
              </p:nvCxnSpPr>
              <p:spPr bwMode="auto">
                <a:xfrm rot="16800000" flipH="1">
                  <a:off x="6579394" y="32011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84" name="Straight Connector 83"/>
                <p:cNvCxnSpPr>
                  <a:cxnSpLocks noChangeShapeType="1"/>
                </p:cNvCxnSpPr>
                <p:nvPr/>
              </p:nvCxnSpPr>
              <p:spPr bwMode="auto">
                <a:xfrm rot="16800000" flipH="1">
                  <a:off x="6680994" y="32011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85" name="Straight Connector 84"/>
                <p:cNvCxnSpPr>
                  <a:cxnSpLocks noChangeShapeType="1"/>
                </p:cNvCxnSpPr>
                <p:nvPr/>
              </p:nvCxnSpPr>
              <p:spPr bwMode="auto">
                <a:xfrm rot="16800000" flipH="1">
                  <a:off x="6807994" y="32011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86" name="Straight Connector 85"/>
                <p:cNvCxnSpPr>
                  <a:cxnSpLocks noChangeShapeType="1"/>
                </p:cNvCxnSpPr>
                <p:nvPr/>
              </p:nvCxnSpPr>
              <p:spPr bwMode="auto">
                <a:xfrm rot="16800000" flipH="1">
                  <a:off x="6579394" y="30487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87" name="Straight Connector 86"/>
                <p:cNvCxnSpPr>
                  <a:cxnSpLocks noChangeShapeType="1"/>
                </p:cNvCxnSpPr>
                <p:nvPr/>
              </p:nvCxnSpPr>
              <p:spPr bwMode="auto">
                <a:xfrm rot="16800000" flipH="1">
                  <a:off x="6680994" y="30614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cxnSp>
              <p:nvCxnSpPr>
                <p:cNvPr id="88" name="Straight Connector 87"/>
                <p:cNvCxnSpPr>
                  <a:cxnSpLocks noChangeShapeType="1"/>
                </p:cNvCxnSpPr>
                <p:nvPr/>
              </p:nvCxnSpPr>
              <p:spPr bwMode="auto">
                <a:xfrm rot="16800000" flipH="1">
                  <a:off x="6807994" y="3048794"/>
                  <a:ext cx="87312" cy="12700"/>
                </a:xfrm>
                <a:prstGeom prst="line">
                  <a:avLst/>
                </a:prstGeom>
                <a:noFill/>
                <a:ln w="25400">
                  <a:solidFill>
                    <a:srgbClr val="000090"/>
                  </a:solidFill>
                  <a:round/>
                  <a:headEnd/>
                  <a:tailEnd/>
                </a:ln>
                <a:effectLst>
                  <a:outerShdw dist="20000" dir="5400000" rotWithShape="0">
                    <a:srgbClr val="808080">
                      <a:alpha val="37999"/>
                    </a:srgbClr>
                  </a:outerShdw>
                </a:effectLst>
              </p:spPr>
            </p:cxnSp>
          </p:grpSp>
        </p:grpSp>
        <p:sp>
          <p:nvSpPr>
            <p:cNvPr id="93" name="TextBox 92"/>
            <p:cNvSpPr txBox="1"/>
            <p:nvPr/>
          </p:nvSpPr>
          <p:spPr bwMode="auto">
            <a:xfrm>
              <a:off x="4140200" y="966788"/>
              <a:ext cx="4737100" cy="369887"/>
            </a:xfrm>
            <a:prstGeom prst="rect">
              <a:avLst/>
            </a:prstGeom>
            <a:solidFill>
              <a:schemeClr val="accent6">
                <a:lumMod val="20000"/>
                <a:lumOff val="80000"/>
                <a:alpha val="96000"/>
              </a:schemeClr>
            </a:solid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u="sng" dirty="0" smtClean="0">
                  <a:solidFill>
                    <a:srgbClr val="FF0000"/>
                  </a:solidFill>
                </a:rPr>
                <a:t>Stage 2</a:t>
              </a:r>
              <a:r>
                <a:rPr lang="en-US" sz="1800" b="1" dirty="0" smtClean="0">
                  <a:solidFill>
                    <a:srgbClr val="000090"/>
                  </a:solidFill>
                </a:rPr>
                <a:t>:</a:t>
              </a:r>
              <a:r>
                <a:rPr lang="en-US" sz="1600" b="1" dirty="0" smtClean="0">
                  <a:solidFill>
                    <a:srgbClr val="000090"/>
                  </a:solidFill>
                </a:rPr>
                <a:t>     IT + </a:t>
              </a:r>
              <a:r>
                <a:rPr lang="en-US" sz="1600" b="1" dirty="0" err="1" smtClean="0">
                  <a:solidFill>
                    <a:srgbClr val="000090"/>
                  </a:solidFill>
                </a:rPr>
                <a:t>Endcaps</a:t>
              </a:r>
              <a:r>
                <a:rPr lang="en-US" sz="1600" b="1" dirty="0" smtClean="0">
                  <a:solidFill>
                    <a:srgbClr val="000090"/>
                  </a:solidFill>
                </a:rPr>
                <a:t> (tracker, TOF,  ECAL)</a:t>
              </a:r>
              <a:endParaRPr lang="ru-RU" sz="1600" b="1" dirty="0" smtClean="0">
                <a:solidFill>
                  <a:srgbClr val="000090"/>
                </a:solidFill>
              </a:endParaRPr>
            </a:p>
          </p:txBody>
        </p:sp>
      </p:grpSp>
      <p:pic>
        <p:nvPicPr>
          <p:cNvPr id="100369" name="Picture 2"/>
          <p:cNvPicPr>
            <a:picLocks noChangeAspect="1" noChangeArrowheads="1"/>
          </p:cNvPicPr>
          <p:nvPr/>
        </p:nvPicPr>
        <p:blipFill>
          <a:blip r:embed="rId4" cstate="print"/>
          <a:srcRect l="3314"/>
          <a:stretch>
            <a:fillRect/>
          </a:stretch>
        </p:blipFill>
        <p:spPr bwMode="auto">
          <a:xfrm>
            <a:off x="0" y="1930400"/>
            <a:ext cx="4164013" cy="3403600"/>
          </a:xfrm>
          <a:prstGeom prst="rect">
            <a:avLst/>
          </a:prstGeom>
          <a:noFill/>
          <a:ln w="9525">
            <a:noFill/>
            <a:round/>
            <a:headEnd/>
            <a:tailEnd/>
          </a:ln>
        </p:spPr>
      </p:pic>
      <p:pic>
        <p:nvPicPr>
          <p:cNvPr id="100370" name="Picture 72" descr="AA049887.png"/>
          <p:cNvPicPr>
            <a:picLocks noChangeAspect="1"/>
          </p:cNvPicPr>
          <p:nvPr/>
        </p:nvPicPr>
        <p:blipFill>
          <a:blip r:embed="rId5" cstate="print"/>
          <a:srcRect/>
          <a:stretch>
            <a:fillRect/>
          </a:stretch>
        </p:blipFill>
        <p:spPr bwMode="auto">
          <a:xfrm>
            <a:off x="2590800" y="4138613"/>
            <a:ext cx="190500" cy="5984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557336" y="861693"/>
            <a:ext cx="8839200" cy="5447627"/>
          </a:xfrm>
          <a:prstGeom prst="rect">
            <a:avLst/>
          </a:prstGeom>
          <a:noFill/>
          <a:ln w="9525">
            <a:noFill/>
            <a:miter lim="800000"/>
            <a:headEnd/>
            <a:tailEnd/>
          </a:ln>
        </p:spPr>
        <p:txBody>
          <a:bodyPr lIns="91420" tIns="45711" rIns="91420" bIns="45711">
            <a:spAutoFit/>
          </a:bodyPr>
          <a:lstStyle/>
          <a:p>
            <a:pPr>
              <a:buClr>
                <a:srgbClr val="333399"/>
              </a:buClr>
              <a:buSzPct val="80000"/>
              <a:defRPr/>
            </a:pPr>
            <a:r>
              <a:rPr lang="en-US" sz="2000" b="1" i="1" dirty="0">
                <a:latin typeface="Comic Sans MS" pitchFamily="66" charset="0"/>
              </a:rPr>
              <a:t> </a:t>
            </a:r>
            <a:r>
              <a:rPr lang="en-US" sz="3200" b="1" dirty="0">
                <a:solidFill>
                  <a:srgbClr val="FFFF00"/>
                </a:solidFill>
                <a:latin typeface="+mj-lt"/>
              </a:rPr>
              <a:t>I stage: </a:t>
            </a:r>
            <a:r>
              <a:rPr lang="en-US" sz="3200" b="1" dirty="0">
                <a:solidFill>
                  <a:srgbClr val="FFFFFF"/>
                </a:solidFill>
                <a:latin typeface="+mj-lt"/>
              </a:rPr>
              <a:t>Barrel (</a:t>
            </a:r>
            <a:r>
              <a:rPr lang="en-US" sz="2400" b="1" i="1" dirty="0">
                <a:latin typeface="+mj-lt"/>
              </a:rPr>
              <a:t>TPC, TOF, </a:t>
            </a:r>
            <a:r>
              <a:rPr lang="en-US" sz="2400" b="1" i="1" dirty="0" smtClean="0">
                <a:latin typeface="+mj-lt"/>
              </a:rPr>
              <a:t>ECAL), ZDC</a:t>
            </a:r>
            <a:r>
              <a:rPr lang="en-US" sz="2400" b="1" i="1" dirty="0">
                <a:latin typeface="+mj-lt"/>
              </a:rPr>
              <a:t>, </a:t>
            </a:r>
            <a:r>
              <a:rPr lang="en-US" sz="2400" b="1" i="1" dirty="0" smtClean="0">
                <a:latin typeface="+mj-lt"/>
              </a:rPr>
              <a:t>FD</a:t>
            </a:r>
            <a:endParaRPr lang="en-US" sz="2400" b="1" i="1" dirty="0">
              <a:latin typeface="+mj-lt"/>
            </a:endParaRPr>
          </a:p>
          <a:p>
            <a:pPr>
              <a:buClr>
                <a:srgbClr val="333399"/>
              </a:buClr>
              <a:buSzPct val="80000"/>
              <a:defRPr/>
            </a:pPr>
            <a:r>
              <a:rPr lang="en-US" sz="2400" b="1" i="1" dirty="0">
                <a:latin typeface="+mj-lt"/>
              </a:rPr>
              <a:t>		</a:t>
            </a:r>
            <a:r>
              <a:rPr lang="en-US" sz="2000" b="1" i="1" dirty="0">
                <a:latin typeface="+mj-lt"/>
              </a:rPr>
              <a:t>mid rapidity region (</a:t>
            </a:r>
            <a:r>
              <a:rPr lang="en-US" sz="2000" b="1" i="1" dirty="0">
                <a:solidFill>
                  <a:srgbClr val="FFFF00"/>
                </a:solidFill>
                <a:latin typeface="+mj-lt"/>
              </a:rPr>
              <a:t>good performance</a:t>
            </a:r>
            <a:r>
              <a:rPr lang="en-US" sz="2000" b="1" i="1" dirty="0">
                <a:latin typeface="+mj-lt"/>
              </a:rPr>
              <a:t>) </a:t>
            </a:r>
          </a:p>
          <a:p>
            <a:pPr>
              <a:buClr>
                <a:srgbClr val="333399"/>
              </a:buClr>
              <a:buSzPct val="80000"/>
              <a:defRPr/>
            </a:pPr>
            <a:endParaRPr lang="en-US" sz="2000" b="1" i="1" dirty="0">
              <a:latin typeface="+mj-lt"/>
            </a:endParaRPr>
          </a:p>
          <a:p>
            <a:pPr>
              <a:buClr>
                <a:srgbClr val="FFFF00"/>
              </a:buClr>
              <a:buSzPct val="80000"/>
              <a:buFont typeface="Wingdings" pitchFamily="2" charset="2"/>
              <a:buChar char="q"/>
              <a:defRPr/>
            </a:pPr>
            <a:r>
              <a:rPr lang="en-US" sz="2000" b="1" i="1" dirty="0">
                <a:solidFill>
                  <a:srgbClr val="271DEF"/>
                </a:solidFill>
                <a:latin typeface="+mj-lt"/>
              </a:rPr>
              <a:t> </a:t>
            </a:r>
            <a:r>
              <a:rPr lang="en-US" sz="2000" b="1" i="1" dirty="0">
                <a:solidFill>
                  <a:srgbClr val="B4BFF8"/>
                </a:solidFill>
                <a:latin typeface="+mj-lt"/>
              </a:rPr>
              <a:t>Particle yields</a:t>
            </a:r>
            <a:r>
              <a:rPr lang="ru-RU" sz="2000" b="1" i="1" dirty="0">
                <a:solidFill>
                  <a:srgbClr val="B4BFF8"/>
                </a:solidFill>
                <a:latin typeface="+mj-lt"/>
              </a:rPr>
              <a:t> </a:t>
            </a:r>
            <a:r>
              <a:rPr lang="en-US" sz="2000" b="1" i="1" dirty="0">
                <a:solidFill>
                  <a:srgbClr val="B4BFF8"/>
                </a:solidFill>
                <a:latin typeface="+mj-lt"/>
              </a:rPr>
              <a:t>and </a:t>
            </a:r>
            <a:r>
              <a:rPr lang="en-US" sz="2000" b="1" i="1" dirty="0" smtClean="0">
                <a:solidFill>
                  <a:srgbClr val="B4BFF8"/>
                </a:solidFill>
                <a:latin typeface="+mj-lt"/>
              </a:rPr>
              <a:t>spectra</a:t>
            </a:r>
            <a:endParaRPr lang="en-US" sz="2000" b="1" i="1" dirty="0">
              <a:solidFill>
                <a:srgbClr val="B4BFF8"/>
              </a:solidFill>
              <a:latin typeface="+mj-lt"/>
            </a:endParaRPr>
          </a:p>
          <a:p>
            <a:pPr>
              <a:buClr>
                <a:srgbClr val="FFFF00"/>
              </a:buClr>
              <a:buSzPct val="80000"/>
              <a:buFont typeface="Wingdings" pitchFamily="2" charset="2"/>
              <a:buChar char="q"/>
              <a:defRPr/>
            </a:pPr>
            <a:r>
              <a:rPr lang="en-US" sz="2000" b="1" i="1" dirty="0">
                <a:solidFill>
                  <a:srgbClr val="B4BFF8"/>
                </a:solidFill>
                <a:latin typeface="+mj-lt"/>
              </a:rPr>
              <a:t> Event-by-event fluctuations</a:t>
            </a:r>
          </a:p>
          <a:p>
            <a:pPr>
              <a:buClr>
                <a:srgbClr val="FFFF00"/>
              </a:buClr>
              <a:buSzPct val="80000"/>
              <a:buFont typeface="Wingdings" pitchFamily="2" charset="2"/>
              <a:buChar char="q"/>
              <a:defRPr/>
            </a:pPr>
            <a:r>
              <a:rPr lang="en-US" sz="2000" b="1" i="1" dirty="0">
                <a:solidFill>
                  <a:srgbClr val="B4BFF8"/>
                </a:solidFill>
                <a:latin typeface="+mj-lt"/>
              </a:rPr>
              <a:t> </a:t>
            </a:r>
            <a:r>
              <a:rPr lang="en-US" sz="2000" b="1" i="1" dirty="0" err="1">
                <a:solidFill>
                  <a:srgbClr val="B4BFF8"/>
                </a:solidFill>
                <a:latin typeface="+mj-lt"/>
              </a:rPr>
              <a:t>Femtoscopy</a:t>
            </a:r>
            <a:r>
              <a:rPr lang="en-US" sz="2000" b="1" i="1" dirty="0">
                <a:solidFill>
                  <a:srgbClr val="B4BFF8"/>
                </a:solidFill>
                <a:latin typeface="+mj-lt"/>
              </a:rPr>
              <a:t> involving  </a:t>
            </a:r>
            <a:r>
              <a:rPr lang="en-US" sz="2000" b="1" i="1" dirty="0">
                <a:solidFill>
                  <a:srgbClr val="B4BFF8"/>
                </a:solidFill>
                <a:latin typeface="+mj-lt"/>
                <a:ea typeface="SimSun" pitchFamily="2" charset="-122"/>
              </a:rPr>
              <a:t>π, K, p, Λ </a:t>
            </a:r>
            <a:endParaRPr lang="en-US" sz="2000" b="1" i="1" dirty="0">
              <a:solidFill>
                <a:srgbClr val="B4BFF8"/>
              </a:solidFill>
              <a:latin typeface="+mj-lt"/>
            </a:endParaRPr>
          </a:p>
          <a:p>
            <a:pPr>
              <a:buClr>
                <a:srgbClr val="FFFF00"/>
              </a:buClr>
              <a:buSzPct val="80000"/>
              <a:buFont typeface="Wingdings" pitchFamily="2" charset="2"/>
              <a:buChar char="q"/>
              <a:defRPr/>
            </a:pPr>
            <a:r>
              <a:rPr lang="en-US" sz="2000" b="1" i="1" dirty="0">
                <a:solidFill>
                  <a:srgbClr val="B4BFF8"/>
                </a:solidFill>
                <a:latin typeface="+mj-lt"/>
              </a:rPr>
              <a:t> Collective </a:t>
            </a:r>
            <a:r>
              <a:rPr lang="en-US" sz="2000" b="1" i="1" dirty="0" smtClean="0">
                <a:solidFill>
                  <a:srgbClr val="B4BFF8"/>
                </a:solidFill>
                <a:latin typeface="+mj-lt"/>
              </a:rPr>
              <a:t>flow </a:t>
            </a:r>
            <a:r>
              <a:rPr lang="en-US" sz="2000" b="1" i="1" dirty="0">
                <a:solidFill>
                  <a:srgbClr val="B4BFF8"/>
                </a:solidFill>
                <a:latin typeface="+mj-lt"/>
              </a:rPr>
              <a:t>for identified </a:t>
            </a:r>
            <a:r>
              <a:rPr lang="en-US" sz="2000" b="1" i="1" dirty="0" err="1">
                <a:solidFill>
                  <a:srgbClr val="B4BFF8"/>
                </a:solidFill>
                <a:latin typeface="+mj-lt"/>
              </a:rPr>
              <a:t>hadron</a:t>
            </a:r>
            <a:r>
              <a:rPr lang="en-US" sz="2000" b="1" i="1" dirty="0">
                <a:solidFill>
                  <a:srgbClr val="B4BFF8"/>
                </a:solidFill>
                <a:latin typeface="+mj-lt"/>
              </a:rPr>
              <a:t> </a:t>
            </a:r>
            <a:r>
              <a:rPr lang="en-US" sz="2000" b="1" i="1" dirty="0" smtClean="0">
                <a:solidFill>
                  <a:srgbClr val="B4BFF8"/>
                </a:solidFill>
                <a:latin typeface="+mj-lt"/>
              </a:rPr>
              <a:t>species</a:t>
            </a:r>
          </a:p>
          <a:p>
            <a:pPr>
              <a:buClr>
                <a:srgbClr val="FFFF00"/>
              </a:buClr>
              <a:buSzPct val="80000"/>
              <a:buFont typeface="Wingdings" pitchFamily="2" charset="2"/>
              <a:buChar char="q"/>
              <a:defRPr/>
            </a:pPr>
            <a:r>
              <a:rPr lang="en-US" sz="2000" b="1" i="1" dirty="0" smtClean="0">
                <a:solidFill>
                  <a:srgbClr val="B4BFF8"/>
                </a:solidFill>
                <a:latin typeface="+mj-lt"/>
              </a:rPr>
              <a:t> </a:t>
            </a:r>
            <a:r>
              <a:rPr lang="en-US" sz="2000" b="1" i="1" dirty="0" smtClean="0">
                <a:solidFill>
                  <a:srgbClr val="B4BFF8"/>
                </a:solidFill>
                <a:latin typeface="Comic Sans MS" pitchFamily="66" charset="0"/>
                <a:ea typeface="MS PGothic" pitchFamily="34" charset="-128"/>
              </a:rPr>
              <a:t>Electromagnetic probes (electrons, gammas), vector mesons</a:t>
            </a:r>
            <a:endParaRPr lang="en-US" sz="2000" b="1" i="1" dirty="0">
              <a:solidFill>
                <a:srgbClr val="B4BFF8"/>
              </a:solidFill>
              <a:latin typeface="+mj-lt"/>
            </a:endParaRPr>
          </a:p>
          <a:p>
            <a:pPr>
              <a:buClr>
                <a:srgbClr val="333399"/>
              </a:buClr>
              <a:buSzPct val="80000"/>
              <a:defRPr/>
            </a:pPr>
            <a:endParaRPr lang="en-US" sz="2000" b="1" i="1" dirty="0">
              <a:solidFill>
                <a:schemeClr val="bg2"/>
              </a:solidFill>
              <a:latin typeface="+mj-lt"/>
            </a:endParaRPr>
          </a:p>
          <a:p>
            <a:pPr>
              <a:buClr>
                <a:srgbClr val="333399"/>
              </a:buClr>
              <a:buSzPct val="80000"/>
              <a:defRPr/>
            </a:pPr>
            <a:r>
              <a:rPr lang="en-US" sz="3200" b="1" dirty="0">
                <a:solidFill>
                  <a:srgbClr val="000066"/>
                </a:solidFill>
                <a:latin typeface="+mj-lt"/>
              </a:rPr>
              <a:t> </a:t>
            </a:r>
            <a:r>
              <a:rPr lang="en-US" sz="3200" b="1" dirty="0">
                <a:solidFill>
                  <a:srgbClr val="FFFF00"/>
                </a:solidFill>
                <a:latin typeface="+mj-lt"/>
              </a:rPr>
              <a:t>II stage</a:t>
            </a:r>
            <a:r>
              <a:rPr lang="en-US" sz="2000" b="1" dirty="0">
                <a:solidFill>
                  <a:srgbClr val="FFFF00"/>
                </a:solidFill>
                <a:latin typeface="+mj-lt"/>
              </a:rPr>
              <a:t>:</a:t>
            </a:r>
            <a:r>
              <a:rPr lang="en-US" sz="2000" b="1" i="1" dirty="0">
                <a:solidFill>
                  <a:srgbClr val="000066"/>
                </a:solidFill>
                <a:latin typeface="+mj-lt"/>
              </a:rPr>
              <a:t> </a:t>
            </a:r>
            <a:r>
              <a:rPr lang="en-US" sz="2000" b="1" i="1" dirty="0">
                <a:solidFill>
                  <a:srgbClr val="FFFFFF"/>
                </a:solidFill>
                <a:latin typeface="+mj-lt"/>
              </a:rPr>
              <a:t>extended rapidity + Vertex Tracker</a:t>
            </a:r>
          </a:p>
          <a:p>
            <a:pPr>
              <a:buClr>
                <a:srgbClr val="333399"/>
              </a:buClr>
              <a:buSzPct val="80000"/>
              <a:defRPr/>
            </a:pPr>
            <a:endParaRPr lang="en-US" sz="2000" b="1" i="1" dirty="0">
              <a:latin typeface="+mj-lt"/>
            </a:endParaRPr>
          </a:p>
          <a:p>
            <a:pPr>
              <a:buClr>
                <a:srgbClr val="C00000"/>
              </a:buClr>
              <a:buSzPct val="80000"/>
              <a:buFont typeface="Wingdings" pitchFamily="2" charset="2"/>
              <a:buChar char="q"/>
              <a:defRPr/>
            </a:pPr>
            <a:r>
              <a:rPr lang="en-US" sz="2000" b="1" i="1" dirty="0">
                <a:solidFill>
                  <a:srgbClr val="C00000"/>
                </a:solidFill>
                <a:latin typeface="+mj-lt"/>
              </a:rPr>
              <a:t> </a:t>
            </a:r>
            <a:r>
              <a:rPr lang="en-US" sz="2000" b="1" i="1" dirty="0">
                <a:solidFill>
                  <a:srgbClr val="B4BFF8"/>
                </a:solidFill>
                <a:latin typeface="+mj-lt"/>
              </a:rPr>
              <a:t>Total particle multiplicities</a:t>
            </a:r>
          </a:p>
          <a:p>
            <a:pPr>
              <a:buClr>
                <a:srgbClr val="C00000"/>
              </a:buClr>
              <a:buSzPct val="80000"/>
              <a:buFont typeface="Wingdings" pitchFamily="2" charset="2"/>
              <a:buChar char="q"/>
              <a:defRPr/>
            </a:pPr>
            <a:r>
              <a:rPr lang="en-US" sz="2000" b="1" i="1" dirty="0">
                <a:solidFill>
                  <a:srgbClr val="B4BFF8"/>
                </a:solidFill>
                <a:latin typeface="+mj-lt"/>
              </a:rPr>
              <a:t> Asymmetries study (</a:t>
            </a:r>
            <a:r>
              <a:rPr lang="en-US" sz="2000" b="1" i="1" dirty="0">
                <a:solidFill>
                  <a:srgbClr val="FFFF00"/>
                </a:solidFill>
                <a:latin typeface="+mj-lt"/>
              </a:rPr>
              <a:t>better reaction plane determination</a:t>
            </a:r>
            <a:r>
              <a:rPr lang="en-US" sz="2000" b="1" i="1" dirty="0">
                <a:solidFill>
                  <a:srgbClr val="B4BFF8"/>
                </a:solidFill>
                <a:latin typeface="+mj-lt"/>
              </a:rPr>
              <a:t>)</a:t>
            </a:r>
          </a:p>
          <a:p>
            <a:pPr>
              <a:buClr>
                <a:srgbClr val="C00000"/>
              </a:buClr>
              <a:buSzPct val="80000"/>
              <a:buFont typeface="Wingdings" pitchFamily="2" charset="2"/>
              <a:buChar char="q"/>
              <a:defRPr/>
            </a:pPr>
            <a:r>
              <a:rPr lang="en-US" sz="2000" b="1" i="1" dirty="0">
                <a:solidFill>
                  <a:srgbClr val="B4BFF8"/>
                </a:solidFill>
                <a:latin typeface="+mj-lt"/>
              </a:rPr>
              <a:t> Di-Lepton </a:t>
            </a:r>
            <a:r>
              <a:rPr lang="en-US" sz="2000" b="1" i="1" dirty="0">
                <a:solidFill>
                  <a:srgbClr val="FFFF00"/>
                </a:solidFill>
                <a:latin typeface="+mj-lt"/>
              </a:rPr>
              <a:t>precise</a:t>
            </a:r>
            <a:r>
              <a:rPr lang="en-US" sz="2000" b="1" i="1" dirty="0">
                <a:solidFill>
                  <a:srgbClr val="B4BFF8"/>
                </a:solidFill>
                <a:latin typeface="+mj-lt"/>
              </a:rPr>
              <a:t> study (</a:t>
            </a:r>
            <a:r>
              <a:rPr lang="en-US" sz="2000" b="1" i="1" dirty="0" err="1">
                <a:solidFill>
                  <a:srgbClr val="FFFF00"/>
                </a:solidFill>
                <a:latin typeface="+mj-lt"/>
              </a:rPr>
              <a:t>ECal</a:t>
            </a:r>
            <a:r>
              <a:rPr lang="en-US" sz="2000" b="1" i="1" dirty="0">
                <a:solidFill>
                  <a:srgbClr val="FFFF00"/>
                </a:solidFill>
                <a:latin typeface="+mj-lt"/>
              </a:rPr>
              <a:t> extension?</a:t>
            </a:r>
            <a:r>
              <a:rPr lang="en-US" sz="2000" b="1" i="1" dirty="0">
                <a:solidFill>
                  <a:srgbClr val="B4BFF8"/>
                </a:solidFill>
                <a:latin typeface="+mj-lt"/>
              </a:rPr>
              <a:t>)  </a:t>
            </a:r>
          </a:p>
          <a:p>
            <a:pPr>
              <a:buClr>
                <a:srgbClr val="C00000"/>
              </a:buClr>
              <a:buSzPct val="80000"/>
              <a:buFont typeface="Wingdings" pitchFamily="2" charset="2"/>
              <a:buChar char="q"/>
              <a:defRPr/>
            </a:pPr>
            <a:r>
              <a:rPr lang="en-US" sz="2000" b="1" i="1" dirty="0">
                <a:solidFill>
                  <a:srgbClr val="B4BFF8"/>
                </a:solidFill>
                <a:latin typeface="+mj-lt"/>
              </a:rPr>
              <a:t> Exotics (soft photons, </a:t>
            </a:r>
            <a:r>
              <a:rPr lang="en-US" sz="2000" b="1" i="1" dirty="0" err="1">
                <a:solidFill>
                  <a:srgbClr val="B4BFF8"/>
                </a:solidFill>
                <a:latin typeface="+mj-lt"/>
              </a:rPr>
              <a:t>hypernuclei</a:t>
            </a:r>
            <a:r>
              <a:rPr lang="en-US" sz="2000" b="1" i="1" dirty="0">
                <a:solidFill>
                  <a:srgbClr val="B4BFF8"/>
                </a:solidFill>
                <a:latin typeface="+mj-lt"/>
              </a:rPr>
              <a:t>)</a:t>
            </a:r>
          </a:p>
          <a:p>
            <a:pPr>
              <a:buClr>
                <a:srgbClr val="C00000"/>
              </a:buClr>
              <a:buSzPct val="80000"/>
              <a:buFont typeface="Wingdings" pitchFamily="2" charset="2"/>
              <a:buChar char="q"/>
              <a:defRPr/>
            </a:pPr>
            <a:endParaRPr lang="en-US" sz="2000" b="1" i="1" dirty="0">
              <a:solidFill>
                <a:srgbClr val="B4BFF8"/>
              </a:solidFill>
              <a:latin typeface="+mj-lt"/>
            </a:endParaRPr>
          </a:p>
        </p:txBody>
      </p:sp>
      <p:sp>
        <p:nvSpPr>
          <p:cNvPr id="50179" name="TextBox 7"/>
          <p:cNvSpPr txBox="1">
            <a:spLocks noChangeArrowheads="1"/>
          </p:cNvSpPr>
          <p:nvPr/>
        </p:nvSpPr>
        <p:spPr bwMode="auto">
          <a:xfrm>
            <a:off x="76200" y="76200"/>
            <a:ext cx="8991600" cy="492125"/>
          </a:xfrm>
          <a:prstGeom prst="rect">
            <a:avLst/>
          </a:prstGeom>
          <a:solidFill>
            <a:schemeClr val="tx1"/>
          </a:solidFill>
          <a:ln w="9525">
            <a:solidFill>
              <a:srgbClr val="FF0000"/>
            </a:solidFill>
            <a:miter lim="800000"/>
            <a:headEnd/>
            <a:tailEnd/>
          </a:ln>
        </p:spPr>
        <p:txBody>
          <a:bodyPr lIns="91420" tIns="45711" rIns="91420" bIns="45711">
            <a:spAutoFit/>
          </a:bodyPr>
          <a:lstStyle/>
          <a:p>
            <a:pPr algn="ctr">
              <a:defRPr/>
            </a:pPr>
            <a:r>
              <a:rPr lang="en-US" sz="2600" b="1" dirty="0" err="1">
                <a:solidFill>
                  <a:srgbClr val="FF0000"/>
                </a:solidFill>
                <a:latin typeface="+mn-lt"/>
              </a:rPr>
              <a:t>M</a:t>
            </a:r>
            <a:r>
              <a:rPr lang="en-US" sz="2600" b="1" dirty="0" err="1">
                <a:solidFill>
                  <a:schemeClr val="bg1"/>
                </a:solidFill>
                <a:latin typeface="+mn-lt"/>
              </a:rPr>
              <a:t>ulti</a:t>
            </a:r>
            <a:r>
              <a:rPr lang="en-US" sz="2600" b="1" dirty="0" err="1">
                <a:solidFill>
                  <a:srgbClr val="FF0000"/>
                </a:solidFill>
                <a:latin typeface="+mn-lt"/>
              </a:rPr>
              <a:t>P</a:t>
            </a:r>
            <a:r>
              <a:rPr lang="en-US" sz="2600" b="1" dirty="0" err="1">
                <a:solidFill>
                  <a:schemeClr val="bg1"/>
                </a:solidFill>
                <a:latin typeface="+mn-lt"/>
              </a:rPr>
              <a:t>urpose</a:t>
            </a:r>
            <a:r>
              <a:rPr lang="en-US" sz="2600" b="1" dirty="0">
                <a:solidFill>
                  <a:schemeClr val="bg1"/>
                </a:solidFill>
                <a:latin typeface="+mn-lt"/>
              </a:rPr>
              <a:t> </a:t>
            </a:r>
            <a:r>
              <a:rPr lang="en-US" sz="2600" b="1" dirty="0">
                <a:solidFill>
                  <a:srgbClr val="FF0000"/>
                </a:solidFill>
                <a:latin typeface="+mn-lt"/>
              </a:rPr>
              <a:t>D</a:t>
            </a:r>
            <a:r>
              <a:rPr lang="en-US" sz="2600" b="1" dirty="0">
                <a:solidFill>
                  <a:schemeClr val="bg1"/>
                </a:solidFill>
                <a:latin typeface="+mn-lt"/>
              </a:rPr>
              <a:t>etector (</a:t>
            </a:r>
            <a:r>
              <a:rPr lang="en-US" sz="2600" b="1" dirty="0">
                <a:solidFill>
                  <a:srgbClr val="FF0000"/>
                </a:solidFill>
                <a:latin typeface="+mn-lt"/>
              </a:rPr>
              <a:t>MPD</a:t>
            </a:r>
            <a:r>
              <a:rPr lang="en-US" sz="2600" b="1" dirty="0">
                <a:solidFill>
                  <a:schemeClr val="bg1"/>
                </a:solidFill>
                <a:latin typeface="+mn-lt"/>
              </a:rPr>
              <a:t>): Observables Staging </a:t>
            </a:r>
            <a:endParaRPr lang="ru-RU" sz="2600" b="1" dirty="0">
              <a:solidFill>
                <a:schemeClr val="bg1"/>
              </a:solidFill>
              <a:latin typeface="+mn-lt"/>
            </a:endParaRPr>
          </a:p>
        </p:txBody>
      </p:sp>
      <p:sp>
        <p:nvSpPr>
          <p:cNvPr id="27652" name="Slide Number Placeholder 5"/>
          <p:cNvSpPr>
            <a:spLocks noGrp="1"/>
          </p:cNvSpPr>
          <p:nvPr>
            <p:ph type="sldNum" sz="quarter" idx="12"/>
          </p:nvPr>
        </p:nvSpPr>
        <p:spPr>
          <a:noFill/>
        </p:spPr>
        <p:txBody>
          <a:bodyPr/>
          <a:lstStyle/>
          <a:p>
            <a:fld id="{F5CD6BE4-AAB7-4580-8A46-24B88E4C7580}" type="slidenum">
              <a:rPr lang="ru-RU" smtClean="0"/>
              <a:pPr/>
              <a:t>17</a:t>
            </a:fld>
            <a:endParaRPr lang="ru-RU" smtClean="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1133475"/>
            <a:ext cx="9144000" cy="1647825"/>
          </a:xfrm>
          <a:solidFill>
            <a:srgbClr val="FFFF00"/>
          </a:solidFill>
          <a:ln>
            <a:solidFill>
              <a:srgbClr val="FF0000"/>
            </a:solidFill>
          </a:ln>
        </p:spPr>
        <p:txBody>
          <a:bodyPr>
            <a:normAutofit/>
          </a:bodyPr>
          <a:lstStyle/>
          <a:p>
            <a:pPr>
              <a:defRPr/>
            </a:pP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Strange matter production in heavy ion collisions at the </a:t>
            </a:r>
            <a:r>
              <a:rPr lang="en-US" sz="28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Nuclotron</a:t>
            </a:r>
            <a: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extracted beam:</a:t>
            </a:r>
            <a:br>
              <a:rPr lang="en-US" sz="28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br>
            <a:r>
              <a:rPr lang="en-US" sz="2800" dirty="0" smtClean="0">
                <a:solidFill>
                  <a:srgbClr val="FF0000"/>
                </a:solidFill>
                <a:effectLst>
                  <a:outerShdw blurRad="38100" dist="38100" dir="2700000" algn="tl">
                    <a:srgbClr val="000000">
                      <a:alpha val="43137"/>
                    </a:srgbClr>
                  </a:outerShdw>
                </a:effectLst>
                <a:latin typeface="+mj-lt"/>
              </a:rPr>
              <a:t>Baryonic Matter at </a:t>
            </a:r>
            <a:r>
              <a:rPr lang="en-US" sz="2800" dirty="0" err="1" smtClean="0">
                <a:solidFill>
                  <a:srgbClr val="FF0000"/>
                </a:solidFill>
                <a:effectLst>
                  <a:outerShdw blurRad="38100" dist="38100" dir="2700000" algn="tl">
                    <a:srgbClr val="000000">
                      <a:alpha val="43137"/>
                    </a:srgbClr>
                  </a:outerShdw>
                </a:effectLst>
                <a:latin typeface="+mj-lt"/>
              </a:rPr>
              <a:t>Nuclotron</a:t>
            </a:r>
            <a:r>
              <a:rPr lang="en-US" sz="2800" dirty="0" smtClean="0">
                <a:solidFill>
                  <a:srgbClr val="FF0000"/>
                </a:solidFill>
                <a:effectLst>
                  <a:outerShdw blurRad="38100" dist="38100" dir="2700000" algn="tl">
                    <a:srgbClr val="000000">
                      <a:alpha val="43137"/>
                    </a:srgbClr>
                  </a:outerShdw>
                </a:effectLst>
                <a:latin typeface="+mj-lt"/>
              </a:rPr>
              <a:t>(BM@N)</a:t>
            </a:r>
            <a:endParaRPr lang="ru-RU" sz="2800"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603" name="Rectangle 3"/>
          <p:cNvSpPr>
            <a:spLocks noGrp="1" noChangeArrowheads="1"/>
          </p:cNvSpPr>
          <p:nvPr>
            <p:ph idx="1"/>
          </p:nvPr>
        </p:nvSpPr>
        <p:spPr>
          <a:xfrm>
            <a:off x="152400" y="2997200"/>
            <a:ext cx="8991600" cy="3311525"/>
          </a:xfrm>
        </p:spPr>
        <p:txBody>
          <a:bodyPr/>
          <a:lstStyle/>
          <a:p>
            <a:pPr>
              <a:defRPr/>
            </a:pPr>
            <a:r>
              <a:rPr lang="en-US" sz="2800" b="1" dirty="0" smtClean="0">
                <a:solidFill>
                  <a:srgbClr val="FFFFFF"/>
                </a:solidFill>
                <a:latin typeface="+mj-lt"/>
              </a:rPr>
              <a:t>experiment has started)</a:t>
            </a:r>
            <a:endParaRPr lang="en-US" sz="2800" b="1" dirty="0" smtClean="0">
              <a:solidFill>
                <a:srgbClr val="FF0000"/>
              </a:solidFill>
              <a:latin typeface="+mj-lt"/>
              <a:cs typeface="Times New Roman" pitchFamily="18" charset="0"/>
            </a:endParaRPr>
          </a:p>
          <a:p>
            <a:pPr>
              <a:defRPr/>
            </a:pPr>
            <a:r>
              <a:rPr lang="en-US" sz="2800" b="1" dirty="0" smtClean="0">
                <a:latin typeface="+mj-lt"/>
                <a:cs typeface="Times New Roman" pitchFamily="18" charset="0"/>
              </a:rPr>
              <a:t>The goal of the experiment is the systematic measurements of the observables for </a:t>
            </a:r>
            <a:r>
              <a:rPr lang="en-US" sz="2800" b="1" dirty="0" err="1" smtClean="0">
                <a:latin typeface="+mj-lt"/>
                <a:cs typeface="Times New Roman" pitchFamily="18" charset="0"/>
              </a:rPr>
              <a:t>multistrange</a:t>
            </a:r>
            <a:r>
              <a:rPr lang="en-US" sz="2800" b="1" dirty="0" smtClean="0">
                <a:latin typeface="+mj-lt"/>
                <a:cs typeface="Times New Roman" pitchFamily="18" charset="0"/>
              </a:rPr>
              <a:t> objects (</a:t>
            </a:r>
            <a:r>
              <a:rPr lang="el-GR" sz="2800" b="1" dirty="0" smtClean="0">
                <a:solidFill>
                  <a:srgbClr val="FF0000"/>
                </a:solidFill>
                <a:latin typeface="+mj-lt"/>
                <a:cs typeface="Times New Roman" pitchFamily="18" charset="0"/>
              </a:rPr>
              <a:t>Ξ</a:t>
            </a:r>
            <a:r>
              <a:rPr lang="en-US" sz="2800" b="1" baseline="30000" dirty="0" smtClean="0">
                <a:solidFill>
                  <a:srgbClr val="FF0000"/>
                </a:solidFill>
                <a:latin typeface="+mj-lt"/>
                <a:cs typeface="Times New Roman" pitchFamily="18" charset="0"/>
              </a:rPr>
              <a:t>-</a:t>
            </a:r>
            <a:r>
              <a:rPr lang="en-US" sz="2800" b="1" dirty="0" smtClean="0">
                <a:solidFill>
                  <a:srgbClr val="FF0000"/>
                </a:solidFill>
                <a:latin typeface="+mj-lt"/>
                <a:cs typeface="Times New Roman" pitchFamily="18" charset="0"/>
              </a:rPr>
              <a:t>, </a:t>
            </a:r>
            <a:r>
              <a:rPr lang="el-GR" sz="2800" b="1" dirty="0" smtClean="0">
                <a:solidFill>
                  <a:srgbClr val="FF0000"/>
                </a:solidFill>
                <a:latin typeface="+mj-lt"/>
                <a:cs typeface="Times New Roman" pitchFamily="18" charset="0"/>
              </a:rPr>
              <a:t>Ω</a:t>
            </a:r>
            <a:r>
              <a:rPr lang="en-US" sz="2800" b="1" baseline="30000" dirty="0" smtClean="0">
                <a:solidFill>
                  <a:srgbClr val="FF0000"/>
                </a:solidFill>
                <a:latin typeface="+mj-lt"/>
                <a:cs typeface="Times New Roman" pitchFamily="18" charset="0"/>
              </a:rPr>
              <a:t>-</a:t>
            </a:r>
            <a:r>
              <a:rPr lang="en-US" sz="2800" b="1" dirty="0" smtClean="0">
                <a:solidFill>
                  <a:srgbClr val="FF0000"/>
                </a:solidFill>
                <a:latin typeface="+mj-lt"/>
                <a:cs typeface="Times New Roman" pitchFamily="18" charset="0"/>
              </a:rPr>
              <a:t>, </a:t>
            </a:r>
            <a:r>
              <a:rPr lang="en-GB" sz="2800" b="1" dirty="0" smtClean="0">
                <a:solidFill>
                  <a:srgbClr val="FF0000"/>
                </a:solidFill>
                <a:latin typeface="+mj-lt"/>
                <a:cs typeface="Times New Roman" pitchFamily="18" charset="0"/>
              </a:rPr>
              <a:t>exotics</a:t>
            </a:r>
            <a:r>
              <a:rPr lang="en-US" sz="2800" b="1" dirty="0" smtClean="0">
                <a:latin typeface="+mj-lt"/>
                <a:cs typeface="Times New Roman" pitchFamily="18" charset="0"/>
              </a:rPr>
              <a:t>) in Au-Au collisions in energy range of </a:t>
            </a:r>
            <a:r>
              <a:rPr lang="en-US" sz="2800" b="1" dirty="0" err="1" smtClean="0">
                <a:latin typeface="+mj-lt"/>
                <a:cs typeface="Times New Roman" pitchFamily="18" charset="0"/>
              </a:rPr>
              <a:t>Nuclotron</a:t>
            </a:r>
            <a:r>
              <a:rPr lang="en-US" sz="2800" b="1" dirty="0" smtClean="0">
                <a:latin typeface="+mj-lt"/>
                <a:cs typeface="Times New Roman" pitchFamily="18" charset="0"/>
              </a:rPr>
              <a:t> extracted beams (up to 5.5 A </a:t>
            </a:r>
            <a:r>
              <a:rPr lang="en-US" sz="2800" b="1" dirty="0" err="1" smtClean="0">
                <a:latin typeface="+mj-lt"/>
                <a:cs typeface="Times New Roman" pitchFamily="18" charset="0"/>
              </a:rPr>
              <a:t>GeV</a:t>
            </a:r>
            <a:r>
              <a:rPr lang="en-US" sz="2800" b="1" dirty="0" smtClean="0">
                <a:latin typeface="+mj-lt"/>
                <a:cs typeface="Times New Roman" pitchFamily="18" charset="0"/>
              </a:rPr>
              <a:t>)</a:t>
            </a:r>
            <a:endParaRPr lang="el-GR" sz="2800" b="1" dirty="0" smtClean="0">
              <a:latin typeface="+mj-lt"/>
              <a:cs typeface="Times New Roman" pitchFamily="18" charset="0"/>
            </a:endParaRPr>
          </a:p>
        </p:txBody>
      </p:sp>
      <p:pic>
        <p:nvPicPr>
          <p:cNvPr id="24580" name="Picture 3" descr="NICA_header_blue.tif"/>
          <p:cNvPicPr>
            <a:picLocks noChangeAspect="1"/>
          </p:cNvPicPr>
          <p:nvPr/>
        </p:nvPicPr>
        <p:blipFill>
          <a:blip r:embed="rId3" cstate="print"/>
          <a:srcRect/>
          <a:stretch>
            <a:fillRect/>
          </a:stretch>
        </p:blipFill>
        <p:spPr bwMode="auto">
          <a:xfrm>
            <a:off x="0" y="0"/>
            <a:ext cx="9144000" cy="915988"/>
          </a:xfrm>
          <a:prstGeom prst="rect">
            <a:avLst/>
          </a:prstGeom>
          <a:noFill/>
          <a:ln w="9525">
            <a:noFill/>
            <a:miter lim="800000"/>
            <a:headEnd/>
            <a:tailEnd/>
          </a:ln>
        </p:spPr>
      </p:pic>
      <p:cxnSp>
        <p:nvCxnSpPr>
          <p:cNvPr id="5" name="Straight Connector 13"/>
          <p:cNvCxnSpPr/>
          <p:nvPr/>
        </p:nvCxnSpPr>
        <p:spPr>
          <a:xfrm>
            <a:off x="1282700" y="6667772"/>
            <a:ext cx="7810500" cy="1588"/>
          </a:xfrm>
          <a:prstGeom prst="line">
            <a:avLst/>
          </a:prstGeom>
          <a:ln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4582" name="Picture 7" descr="NICA-Logo_4c"/>
          <p:cNvPicPr>
            <a:picLocks noChangeAspect="1" noChangeArrowheads="1"/>
          </p:cNvPicPr>
          <p:nvPr/>
        </p:nvPicPr>
        <p:blipFill>
          <a:blip r:embed="rId4" cstate="print"/>
          <a:srcRect/>
          <a:stretch>
            <a:fillRect/>
          </a:stretch>
        </p:blipFill>
        <p:spPr bwMode="auto">
          <a:xfrm>
            <a:off x="622300" y="6518275"/>
            <a:ext cx="596900" cy="295275"/>
          </a:xfrm>
          <a:prstGeom prst="rect">
            <a:avLst/>
          </a:prstGeom>
          <a:noFill/>
          <a:ln w="9525">
            <a:noFill/>
            <a:miter lim="800000"/>
            <a:headEnd/>
            <a:tailEnd/>
          </a:ln>
        </p:spPr>
      </p:pic>
      <p:pic>
        <p:nvPicPr>
          <p:cNvPr id="24583" name="Picture 16"/>
          <p:cNvPicPr>
            <a:picLocks noChangeAspect="1"/>
          </p:cNvPicPr>
          <p:nvPr/>
        </p:nvPicPr>
        <p:blipFill>
          <a:blip r:embed="rId5" cstate="print"/>
          <a:srcRect/>
          <a:stretch>
            <a:fillRect/>
          </a:stretch>
        </p:blipFill>
        <p:spPr bwMode="auto">
          <a:xfrm>
            <a:off x="0" y="6453188"/>
            <a:ext cx="622300" cy="403225"/>
          </a:xfrm>
          <a:prstGeom prst="rect">
            <a:avLst/>
          </a:prstGeom>
          <a:noFill/>
          <a:ln w="9525">
            <a:noFill/>
            <a:miter lim="800000"/>
            <a:headEnd/>
            <a:tailEnd/>
          </a:ln>
        </p:spPr>
      </p:pic>
      <p:pic>
        <p:nvPicPr>
          <p:cNvPr id="24584" name="Picture 10"/>
          <p:cNvPicPr>
            <a:picLocks noChangeAspect="1" noChangeArrowheads="1"/>
          </p:cNvPicPr>
          <p:nvPr/>
        </p:nvPicPr>
        <p:blipFill>
          <a:blip r:embed="rId6" cstate="print"/>
          <a:srcRect/>
          <a:stretch>
            <a:fillRect/>
          </a:stretch>
        </p:blipFill>
        <p:spPr bwMode="auto">
          <a:xfrm>
            <a:off x="7786688" y="2000250"/>
            <a:ext cx="1347787" cy="754063"/>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4"/>
          <p:cNvSpPr txBox="1">
            <a:spLocks noChangeArrowheads="1"/>
          </p:cNvSpPr>
          <p:nvPr/>
        </p:nvSpPr>
        <p:spPr bwMode="auto">
          <a:xfrm>
            <a:off x="755650" y="158750"/>
            <a:ext cx="7531100" cy="1154113"/>
          </a:xfrm>
          <a:prstGeom prst="rect">
            <a:avLst/>
          </a:prstGeom>
          <a:noFill/>
          <a:ln w="9525">
            <a:noFill/>
            <a:miter lim="800000"/>
            <a:headEnd/>
            <a:tailEnd/>
          </a:ln>
        </p:spPr>
        <p:txBody>
          <a:bodyPr wrap="none">
            <a:spAutoFit/>
          </a:bodyPr>
          <a:lstStyle/>
          <a:p>
            <a:pPr algn="ctr">
              <a:spcAft>
                <a:spcPts val="600"/>
              </a:spcAft>
            </a:pPr>
            <a:r>
              <a:rPr lang="en-US" sz="3200" b="1">
                <a:solidFill>
                  <a:srgbClr val="FF0000"/>
                </a:solidFill>
                <a:latin typeface="Calibri" pitchFamily="34" charset="0"/>
              </a:rPr>
              <a:t>B</a:t>
            </a:r>
            <a:r>
              <a:rPr lang="en-US" sz="3200" b="1">
                <a:solidFill>
                  <a:srgbClr val="000090"/>
                </a:solidFill>
                <a:latin typeface="Calibri" pitchFamily="34" charset="0"/>
              </a:rPr>
              <a:t>aryonic </a:t>
            </a:r>
            <a:r>
              <a:rPr lang="en-US" sz="3200" b="1">
                <a:solidFill>
                  <a:srgbClr val="FF0000"/>
                </a:solidFill>
                <a:latin typeface="Calibri" pitchFamily="34" charset="0"/>
              </a:rPr>
              <a:t>M</a:t>
            </a:r>
            <a:r>
              <a:rPr lang="en-US" sz="3200" b="1">
                <a:solidFill>
                  <a:srgbClr val="000090"/>
                </a:solidFill>
                <a:latin typeface="Calibri" pitchFamily="34" charset="0"/>
              </a:rPr>
              <a:t>atter at </a:t>
            </a:r>
            <a:r>
              <a:rPr lang="en-US" sz="3200" b="1">
                <a:solidFill>
                  <a:srgbClr val="FF0000"/>
                </a:solidFill>
                <a:latin typeface="Calibri" pitchFamily="34" charset="0"/>
              </a:rPr>
              <a:t>N</a:t>
            </a:r>
            <a:r>
              <a:rPr lang="en-US" sz="3200" b="1">
                <a:solidFill>
                  <a:srgbClr val="000090"/>
                </a:solidFill>
                <a:latin typeface="Calibri" pitchFamily="34" charset="0"/>
              </a:rPr>
              <a:t>uclotron (</a:t>
            </a:r>
            <a:r>
              <a:rPr lang="en-US" sz="3200" b="1">
                <a:solidFill>
                  <a:srgbClr val="FF0000"/>
                </a:solidFill>
                <a:latin typeface="Calibri" pitchFamily="34" charset="0"/>
              </a:rPr>
              <a:t>BM@N</a:t>
            </a:r>
            <a:r>
              <a:rPr lang="en-US" sz="3200" b="1">
                <a:solidFill>
                  <a:srgbClr val="000090"/>
                </a:solidFill>
                <a:latin typeface="Calibri" pitchFamily="34" charset="0"/>
              </a:rPr>
              <a:t>)</a:t>
            </a:r>
          </a:p>
          <a:p>
            <a:pPr algn="ctr"/>
            <a:r>
              <a:rPr lang="en-US" sz="3200" i="1">
                <a:solidFill>
                  <a:srgbClr val="000090"/>
                </a:solidFill>
                <a:latin typeface="Calibri" pitchFamily="34" charset="0"/>
              </a:rPr>
              <a:t>at Nuclotron extracted beams</a:t>
            </a:r>
          </a:p>
        </p:txBody>
      </p:sp>
      <p:pic>
        <p:nvPicPr>
          <p:cNvPr id="36866" name="Picture 5" descr="bmn_view_2015.png"/>
          <p:cNvPicPr>
            <a:picLocks noChangeAspect="1"/>
          </p:cNvPicPr>
          <p:nvPr/>
        </p:nvPicPr>
        <p:blipFill>
          <a:blip r:embed="rId2" cstate="print"/>
          <a:srcRect/>
          <a:stretch>
            <a:fillRect/>
          </a:stretch>
        </p:blipFill>
        <p:spPr bwMode="auto">
          <a:xfrm>
            <a:off x="596900" y="1673225"/>
            <a:ext cx="8039100" cy="4872038"/>
          </a:xfrm>
          <a:prstGeom prst="rect">
            <a:avLst/>
          </a:prstGeom>
          <a:noFill/>
          <a:ln w="9525">
            <a:noFill/>
            <a:miter lim="800000"/>
            <a:headEnd/>
            <a:tailEnd/>
          </a:ln>
        </p:spPr>
      </p:pic>
      <p:sp>
        <p:nvSpPr>
          <p:cNvPr id="36867" name="TextBox 1"/>
          <p:cNvSpPr txBox="1">
            <a:spLocks noChangeArrowheads="1"/>
          </p:cNvSpPr>
          <p:nvPr/>
        </p:nvSpPr>
        <p:spPr bwMode="auto">
          <a:xfrm>
            <a:off x="8674100" y="571500"/>
            <a:ext cx="184150" cy="369888"/>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8" name="Номер слайда 7"/>
          <p:cNvSpPr>
            <a:spLocks noGrp="1"/>
          </p:cNvSpPr>
          <p:nvPr>
            <p:ph type="sldNum" sz="quarter" idx="12"/>
          </p:nvPr>
        </p:nvSpPr>
        <p:spPr/>
        <p:txBody>
          <a:bodyPr/>
          <a:lstStyle/>
          <a:p>
            <a:pPr>
              <a:defRPr/>
            </a:pPr>
            <a:fld id="{6939D94B-C2E1-4C1A-9171-8A31A768CA6F}" type="slidenum">
              <a:rPr lang="ru-RU"/>
              <a:pPr>
                <a:defRPr/>
              </a:pPr>
              <a:t>19</a:t>
            </a:fld>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0D407510-CD4E-4320-B1B7-E77576364A88}" type="slidenum">
              <a:rPr lang="ru-RU" smtClean="0"/>
              <a:pPr/>
              <a:t>2</a:t>
            </a:fld>
            <a:endParaRPr lang="ru-RU"/>
          </a:p>
        </p:txBody>
      </p:sp>
      <p:pic>
        <p:nvPicPr>
          <p:cNvPr id="299010" name="Picture 2" descr="http://www.jinr.ru/wp-content/uploads/2016/03/NICA_s.jpg"/>
          <p:cNvPicPr>
            <a:picLocks noChangeAspect="1" noChangeArrowheads="1"/>
          </p:cNvPicPr>
          <p:nvPr/>
        </p:nvPicPr>
        <p:blipFill>
          <a:blip r:embed="rId2" cstate="print"/>
          <a:srcRect/>
          <a:stretch>
            <a:fillRect/>
          </a:stretch>
        </p:blipFill>
        <p:spPr bwMode="auto">
          <a:xfrm>
            <a:off x="91440" y="188640"/>
            <a:ext cx="8962535" cy="5983099"/>
          </a:xfrm>
          <a:prstGeom prst="rect">
            <a:avLst/>
          </a:prstGeom>
          <a:noFill/>
        </p:spPr>
      </p:pic>
      <p:sp>
        <p:nvSpPr>
          <p:cNvPr id="4" name="TextBox 3"/>
          <p:cNvSpPr txBox="1"/>
          <p:nvPr/>
        </p:nvSpPr>
        <p:spPr>
          <a:xfrm>
            <a:off x="2915816" y="6093296"/>
            <a:ext cx="4346639" cy="707886"/>
          </a:xfrm>
          <a:prstGeom prst="rect">
            <a:avLst/>
          </a:prstGeom>
          <a:noFill/>
        </p:spPr>
        <p:txBody>
          <a:bodyPr wrap="none" rtlCol="0">
            <a:spAutoFit/>
          </a:bodyPr>
          <a:lstStyle/>
          <a:p>
            <a:r>
              <a:rPr lang="en-US" sz="4000" b="1" dirty="0" smtClean="0">
                <a:solidFill>
                  <a:srgbClr val="FF0000"/>
                </a:solidFill>
                <a:effectLst>
                  <a:outerShdw blurRad="38100" dist="38100" dir="2700000" algn="tl">
                    <a:srgbClr val="000000">
                      <a:alpha val="43137"/>
                    </a:srgbClr>
                  </a:outerShdw>
                </a:effectLst>
              </a:rPr>
              <a:t>http://nica.jinr.ru/</a:t>
            </a:r>
            <a:endParaRPr lang="ru-RU" sz="40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1"/>
          <p:cNvSpPr txBox="1">
            <a:spLocks noChangeArrowheads="1"/>
          </p:cNvSpPr>
          <p:nvPr/>
        </p:nvSpPr>
        <p:spPr bwMode="auto">
          <a:xfrm>
            <a:off x="5343525" y="-439738"/>
            <a:ext cx="184150" cy="366713"/>
          </a:xfrm>
          <a:prstGeom prst="rect">
            <a:avLst/>
          </a:prstGeom>
          <a:noFill/>
          <a:ln w="9525">
            <a:noFill/>
            <a:miter lim="800000"/>
            <a:headEnd/>
            <a:tailEnd/>
          </a:ln>
        </p:spPr>
        <p:txBody>
          <a:bodyPr wrap="none">
            <a:spAutoFit/>
          </a:bodyPr>
          <a:lstStyle/>
          <a:p>
            <a:endParaRPr lang="en-US"/>
          </a:p>
        </p:txBody>
      </p:sp>
      <p:sp>
        <p:nvSpPr>
          <p:cNvPr id="126979" name="Slide Number Placeholder 5"/>
          <p:cNvSpPr>
            <a:spLocks noGrp="1"/>
          </p:cNvSpPr>
          <p:nvPr>
            <p:ph type="sldNum" sz="quarter" idx="12"/>
          </p:nvPr>
        </p:nvSpPr>
        <p:spPr>
          <a:xfrm>
            <a:off x="6807200" y="6321425"/>
            <a:ext cx="2133600" cy="476250"/>
          </a:xfrm>
          <a:noFill/>
        </p:spPr>
        <p:txBody>
          <a:bodyPr anchor="b"/>
          <a:lstStyle/>
          <a:p>
            <a:fld id="{BD5F74D8-7932-428A-9D31-227514C38F32}" type="slidenum">
              <a:rPr lang="ru-RU"/>
              <a:pPr/>
              <a:t>20</a:t>
            </a:fld>
            <a:endParaRPr lang="ru-RU"/>
          </a:p>
        </p:txBody>
      </p:sp>
      <p:sp>
        <p:nvSpPr>
          <p:cNvPr id="126981" name="Picture 12" descr="C:\Users\Yury\Documents\Suzdal\BMN.jpg"/>
          <p:cNvSpPr>
            <a:spLocks noChangeAspect="1" noChangeArrowheads="1"/>
          </p:cNvSpPr>
          <p:nvPr/>
        </p:nvSpPr>
        <p:spPr bwMode="auto">
          <a:xfrm>
            <a:off x="4321175" y="292100"/>
            <a:ext cx="4772025" cy="2976563"/>
          </a:xfrm>
          <a:prstGeom prst="rect">
            <a:avLst/>
          </a:prstGeom>
          <a:noFill/>
          <a:ln w="9525">
            <a:noFill/>
            <a:miter lim="800000"/>
            <a:headEnd/>
            <a:tailEnd/>
          </a:ln>
        </p:spPr>
        <p:txBody>
          <a:bodyPr/>
          <a:lstStyle/>
          <a:p>
            <a:endParaRPr lang="en-US"/>
          </a:p>
        </p:txBody>
      </p:sp>
      <p:sp>
        <p:nvSpPr>
          <p:cNvPr id="126982" name="Rectangle 2"/>
          <p:cNvSpPr>
            <a:spLocks noChangeArrowheads="1"/>
          </p:cNvSpPr>
          <p:nvPr/>
        </p:nvSpPr>
        <p:spPr bwMode="auto">
          <a:xfrm>
            <a:off x="50800" y="192088"/>
            <a:ext cx="4241800" cy="501650"/>
          </a:xfrm>
          <a:prstGeom prst="rect">
            <a:avLst/>
          </a:prstGeom>
          <a:solidFill>
            <a:srgbClr val="EAEAEA"/>
          </a:solidFill>
          <a:ln w="9525">
            <a:solidFill>
              <a:srgbClr val="000090"/>
            </a:solidFill>
            <a:miter lim="800000"/>
            <a:headEnd/>
            <a:tailEnd/>
          </a:ln>
        </p:spPr>
        <p:txBody>
          <a:bodyPr anchor="ctr"/>
          <a:lstStyle/>
          <a:p>
            <a:r>
              <a:rPr lang="en-US" sz="2800">
                <a:solidFill>
                  <a:srgbClr val="000090"/>
                </a:solidFill>
              </a:rPr>
              <a:t>      </a:t>
            </a:r>
            <a:r>
              <a:rPr lang="en-US" sz="2800" b="1">
                <a:solidFill>
                  <a:srgbClr val="000090"/>
                </a:solidFill>
              </a:rPr>
              <a:t>BM@N:</a:t>
            </a:r>
            <a:r>
              <a:rPr lang="en-US" sz="2800">
                <a:solidFill>
                  <a:srgbClr val="000090"/>
                </a:solidFill>
              </a:rPr>
              <a:t> </a:t>
            </a:r>
            <a:r>
              <a:rPr lang="en-US" sz="2800" i="1">
                <a:solidFill>
                  <a:srgbClr val="000090"/>
                </a:solidFill>
              </a:rPr>
              <a:t>the 1</a:t>
            </a:r>
            <a:r>
              <a:rPr lang="en-US" sz="2800" i="1" baseline="30000">
                <a:solidFill>
                  <a:srgbClr val="000090"/>
                </a:solidFill>
              </a:rPr>
              <a:t>st</a:t>
            </a:r>
            <a:r>
              <a:rPr lang="en-US" sz="2800" i="1">
                <a:solidFill>
                  <a:srgbClr val="000090"/>
                </a:solidFill>
              </a:rPr>
              <a:t> stage </a:t>
            </a:r>
            <a:endParaRPr lang="en-GB" sz="2800" i="1">
              <a:solidFill>
                <a:srgbClr val="000090"/>
              </a:solidFill>
            </a:endParaRPr>
          </a:p>
        </p:txBody>
      </p:sp>
      <p:sp>
        <p:nvSpPr>
          <p:cNvPr id="126983" name="Picture 11" descr="AA049689.png"/>
          <p:cNvSpPr>
            <a:spLocks noChangeAspect="1"/>
          </p:cNvSpPr>
          <p:nvPr/>
        </p:nvSpPr>
        <p:spPr bwMode="auto">
          <a:xfrm>
            <a:off x="8256588" y="2636838"/>
            <a:ext cx="471487" cy="495300"/>
          </a:xfrm>
          <a:prstGeom prst="rect">
            <a:avLst/>
          </a:prstGeom>
          <a:noFill/>
          <a:ln w="9525">
            <a:noFill/>
            <a:miter lim="800000"/>
            <a:headEnd/>
            <a:tailEnd/>
          </a:ln>
        </p:spPr>
        <p:txBody>
          <a:bodyPr/>
          <a:lstStyle/>
          <a:p>
            <a:endParaRPr lang="en-US"/>
          </a:p>
        </p:txBody>
      </p:sp>
      <p:sp>
        <p:nvSpPr>
          <p:cNvPr id="126984" name="Rectangle 2"/>
          <p:cNvSpPr txBox="1">
            <a:spLocks noChangeArrowheads="1"/>
          </p:cNvSpPr>
          <p:nvPr/>
        </p:nvSpPr>
        <p:spPr bwMode="auto">
          <a:xfrm>
            <a:off x="5389563" y="4972050"/>
            <a:ext cx="3094037" cy="592138"/>
          </a:xfrm>
          <a:prstGeom prst="rect">
            <a:avLst/>
          </a:prstGeom>
          <a:noFill/>
          <a:ln w="9525">
            <a:noFill/>
            <a:miter lim="800000"/>
            <a:headEnd/>
            <a:tailEnd/>
          </a:ln>
        </p:spPr>
        <p:txBody>
          <a:bodyPr/>
          <a:lstStyle/>
          <a:p>
            <a:pPr algn="ctr"/>
            <a:r>
              <a:rPr lang="en-US" sz="2000">
                <a:solidFill>
                  <a:schemeClr val="bg1"/>
                </a:solidFill>
              </a:rPr>
              <a:t>area prepared </a:t>
            </a:r>
            <a:br>
              <a:rPr lang="en-US" sz="2000">
                <a:solidFill>
                  <a:schemeClr val="bg1"/>
                </a:solidFill>
              </a:rPr>
            </a:br>
            <a:r>
              <a:rPr lang="en-US" sz="2000">
                <a:solidFill>
                  <a:schemeClr val="bg1"/>
                </a:solidFill>
              </a:rPr>
              <a:t>for detector installation</a:t>
            </a:r>
            <a:endParaRPr lang="ru-RU" sz="2000">
              <a:solidFill>
                <a:schemeClr val="bg1"/>
              </a:solidFill>
            </a:endParaRPr>
          </a:p>
        </p:txBody>
      </p:sp>
      <p:sp>
        <p:nvSpPr>
          <p:cNvPr id="126985" name="Text Box 3"/>
          <p:cNvSpPr txBox="1">
            <a:spLocks noChangeArrowheads="1"/>
          </p:cNvSpPr>
          <p:nvPr/>
        </p:nvSpPr>
        <p:spPr bwMode="auto">
          <a:xfrm>
            <a:off x="134938" y="749300"/>
            <a:ext cx="4200525" cy="3035300"/>
          </a:xfrm>
          <a:prstGeom prst="rect">
            <a:avLst/>
          </a:prstGeom>
          <a:noFill/>
          <a:ln w="9525">
            <a:noFill/>
            <a:round/>
            <a:headEnd/>
            <a:tailEnd/>
          </a:ln>
        </p:spPr>
        <p:txBody>
          <a:bodyPr lIns="90000" tIns="45000" rIns="90000" bIns="45000"/>
          <a:lstStyle/>
          <a:p>
            <a:r>
              <a:rPr lang="en-US" sz="2000" b="1">
                <a:solidFill>
                  <a:srgbClr val="000090"/>
                </a:solidFill>
              </a:rPr>
              <a:t>Participants from:</a:t>
            </a:r>
          </a:p>
          <a:p>
            <a:pPr>
              <a:lnSpc>
                <a:spcPct val="150000"/>
              </a:lnSpc>
            </a:pPr>
            <a:r>
              <a:rPr lang="en-US" sz="2000" b="1">
                <a:solidFill>
                  <a:srgbClr val="000090"/>
                </a:solidFill>
              </a:rPr>
              <a:t>Russia:</a:t>
            </a:r>
            <a:r>
              <a:rPr lang="en-US" sz="2000">
                <a:solidFill>
                  <a:srgbClr val="000090"/>
                </a:solidFill>
              </a:rPr>
              <a:t>  </a:t>
            </a:r>
            <a:r>
              <a:rPr lang="en-US" sz="2000" i="1">
                <a:solidFill>
                  <a:srgbClr val="000090"/>
                </a:solidFill>
              </a:rPr>
              <a:t>INR, MEPhi, SINP, MSU,</a:t>
            </a:r>
          </a:p>
          <a:p>
            <a:pPr algn="r"/>
            <a:r>
              <a:rPr lang="en-US" sz="2000" i="1">
                <a:solidFill>
                  <a:srgbClr val="000090"/>
                </a:solidFill>
              </a:rPr>
              <a:t> IHEP, S-Ptr Radium In</a:t>
            </a:r>
            <a:r>
              <a:rPr lang="en-US" sz="2000">
                <a:solidFill>
                  <a:srgbClr val="000090"/>
                </a:solidFill>
              </a:rPr>
              <a:t>st. </a:t>
            </a:r>
          </a:p>
          <a:p>
            <a:r>
              <a:rPr lang="en-US" sz="2000" b="1">
                <a:solidFill>
                  <a:srgbClr val="000090"/>
                </a:solidFill>
              </a:rPr>
              <a:t>Bulgaria:</a:t>
            </a:r>
            <a:r>
              <a:rPr lang="en-US" sz="2000">
                <a:solidFill>
                  <a:srgbClr val="000090"/>
                </a:solidFill>
              </a:rPr>
              <a:t>  </a:t>
            </a:r>
            <a:r>
              <a:rPr lang="en-US" sz="2000" i="1">
                <a:solidFill>
                  <a:srgbClr val="000090"/>
                </a:solidFill>
              </a:rPr>
              <a:t>Plovdiv University;</a:t>
            </a:r>
          </a:p>
          <a:p>
            <a:r>
              <a:rPr lang="en-US" sz="2000" b="1">
                <a:solidFill>
                  <a:srgbClr val="000090"/>
                </a:solidFill>
              </a:rPr>
              <a:t>China: </a:t>
            </a:r>
            <a:r>
              <a:rPr lang="en-US" sz="2000" i="1">
                <a:solidFill>
                  <a:srgbClr val="000090"/>
                </a:solidFill>
              </a:rPr>
              <a:t>Tsinghua University, Beijin;</a:t>
            </a:r>
          </a:p>
          <a:p>
            <a:r>
              <a:rPr lang="en-US" sz="2000" b="1">
                <a:solidFill>
                  <a:srgbClr val="000090"/>
                </a:solidFill>
              </a:rPr>
              <a:t>Poland:</a:t>
            </a:r>
            <a:r>
              <a:rPr lang="en-US" sz="2000">
                <a:solidFill>
                  <a:srgbClr val="000090"/>
                </a:solidFill>
              </a:rPr>
              <a:t>     </a:t>
            </a:r>
            <a:r>
              <a:rPr lang="en-US" sz="2000" i="1">
                <a:solidFill>
                  <a:srgbClr val="000090"/>
                </a:solidFill>
              </a:rPr>
              <a:t>Warsaw Tech.Uni.</a:t>
            </a:r>
            <a:endParaRPr lang="ru-RU" sz="2000" i="1">
              <a:solidFill>
                <a:srgbClr val="000090"/>
              </a:solidFill>
            </a:endParaRPr>
          </a:p>
          <a:p>
            <a:r>
              <a:rPr lang="en-US" sz="2000" b="1">
                <a:solidFill>
                  <a:srgbClr val="000090"/>
                </a:solidFill>
              </a:rPr>
              <a:t>Israel: </a:t>
            </a:r>
            <a:r>
              <a:rPr lang="ru-RU" sz="2000" i="1">
                <a:solidFill>
                  <a:srgbClr val="000090"/>
                </a:solidFill>
              </a:rPr>
              <a:t> </a:t>
            </a:r>
            <a:r>
              <a:rPr lang="en-US" sz="2000" i="1">
                <a:solidFill>
                  <a:srgbClr val="000090"/>
                </a:solidFill>
              </a:rPr>
              <a:t>Tel Aviv Uni.</a:t>
            </a:r>
            <a:endParaRPr lang="en-US" sz="2000" b="1">
              <a:solidFill>
                <a:srgbClr val="000090"/>
              </a:solidFill>
            </a:endParaRPr>
          </a:p>
          <a:p>
            <a:r>
              <a:rPr lang="en-US" sz="2000" b="1">
                <a:solidFill>
                  <a:srgbClr val="000090"/>
                </a:solidFill>
              </a:rPr>
              <a:t>Germany:</a:t>
            </a:r>
            <a:r>
              <a:rPr lang="en-US" sz="2000">
                <a:solidFill>
                  <a:srgbClr val="000090"/>
                </a:solidFill>
              </a:rPr>
              <a:t>  </a:t>
            </a:r>
            <a:r>
              <a:rPr lang="en-US" sz="2000" i="1">
                <a:solidFill>
                  <a:srgbClr val="000090"/>
                </a:solidFill>
              </a:rPr>
              <a:t>Frankfurt Uni. </a:t>
            </a:r>
          </a:p>
          <a:p>
            <a:pPr algn="r"/>
            <a:r>
              <a:rPr lang="en-US" sz="2000" i="1">
                <a:solidFill>
                  <a:srgbClr val="000090"/>
                </a:solidFill>
              </a:rPr>
              <a:t>+ expression of interest from CBM</a:t>
            </a:r>
          </a:p>
        </p:txBody>
      </p:sp>
      <p:sp>
        <p:nvSpPr>
          <p:cNvPr id="16" name="Text Box 14"/>
          <p:cNvSpPr txBox="1">
            <a:spLocks noChangeArrowheads="1"/>
          </p:cNvSpPr>
          <p:nvPr/>
        </p:nvSpPr>
        <p:spPr bwMode="auto">
          <a:xfrm>
            <a:off x="219075" y="3990975"/>
            <a:ext cx="8640763" cy="2246313"/>
          </a:xfrm>
          <a:prstGeom prst="rect">
            <a:avLst/>
          </a:prstGeom>
          <a:solidFill>
            <a:schemeClr val="accent5"/>
          </a:solidFill>
          <a:ln w="28575">
            <a:noFill/>
            <a:miter lim="800000"/>
            <a:headEnd/>
            <a:tailEnd/>
          </a:ln>
        </p:spPr>
        <p:txBody>
          <a:bodyPr>
            <a:spAutoFit/>
          </a:bodyPr>
          <a:lstStyle/>
          <a:p>
            <a:r>
              <a:rPr lang="en-US" sz="2000" b="1" u="sng">
                <a:solidFill>
                  <a:srgbClr val="000090"/>
                </a:solidFill>
              </a:rPr>
              <a:t>Physics:</a:t>
            </a:r>
          </a:p>
          <a:p>
            <a:pPr>
              <a:buClr>
                <a:srgbClr val="FF0000"/>
              </a:buClr>
              <a:buFont typeface="Wingdings" pitchFamily="2" charset="2"/>
              <a:buChar char="ü"/>
            </a:pPr>
            <a:r>
              <a:rPr lang="en-US" sz="2000" i="1">
                <a:solidFill>
                  <a:srgbClr val="000090"/>
                </a:solidFill>
              </a:rPr>
              <a:t> strange / multi-strange hyperon and hypernuclei production </a:t>
            </a:r>
          </a:p>
          <a:p>
            <a:pPr algn="r">
              <a:buClr>
                <a:srgbClr val="FF0000"/>
              </a:buClr>
            </a:pPr>
            <a:r>
              <a:rPr lang="en-US" sz="2000" i="1">
                <a:solidFill>
                  <a:srgbClr val="000090"/>
                </a:solidFill>
              </a:rPr>
              <a:t>at the threshold </a:t>
            </a:r>
          </a:p>
          <a:p>
            <a:pPr>
              <a:buClr>
                <a:srgbClr val="FF0000"/>
              </a:buClr>
              <a:buFont typeface="Wingdings" pitchFamily="2" charset="2"/>
              <a:buChar char="ü"/>
            </a:pPr>
            <a:r>
              <a:rPr lang="en-US" sz="2000" i="1">
                <a:solidFill>
                  <a:srgbClr val="000090"/>
                </a:solidFill>
              </a:rPr>
              <a:t> hadron femtoscopy</a:t>
            </a:r>
          </a:p>
          <a:p>
            <a:pPr>
              <a:buClr>
                <a:srgbClr val="FF0000"/>
              </a:buClr>
              <a:buFont typeface="Wingdings" pitchFamily="2" charset="2"/>
              <a:buChar char="ü"/>
            </a:pPr>
            <a:r>
              <a:rPr lang="en-US" sz="2000">
                <a:solidFill>
                  <a:srgbClr val="000090"/>
                </a:solidFill>
              </a:rPr>
              <a:t> </a:t>
            </a:r>
            <a:r>
              <a:rPr lang="en-US" sz="2000" i="1">
                <a:solidFill>
                  <a:srgbClr val="000090"/>
                </a:solidFill>
              </a:rPr>
              <a:t>in-medium modifications of strange  &amp; vector mesons </a:t>
            </a:r>
          </a:p>
          <a:p>
            <a:pPr algn="r">
              <a:buClr>
                <a:srgbClr val="FF0000"/>
              </a:buClr>
            </a:pPr>
            <a:r>
              <a:rPr lang="en-US" sz="2000" i="1">
                <a:solidFill>
                  <a:srgbClr val="000090"/>
                </a:solidFill>
              </a:rPr>
              <a:t>in dense nuclear matter</a:t>
            </a:r>
          </a:p>
          <a:p>
            <a:pPr>
              <a:buClr>
                <a:srgbClr val="FF0000"/>
              </a:buClr>
              <a:buFont typeface="Wingdings" pitchFamily="2" charset="2"/>
              <a:buChar char="ü"/>
            </a:pPr>
            <a:r>
              <a:rPr lang="en-US" sz="2000" i="1">
                <a:solidFill>
                  <a:srgbClr val="000090"/>
                </a:solidFill>
              </a:rPr>
              <a:t> electromagnetic probes, states decaying into  </a:t>
            </a:r>
            <a:r>
              <a:rPr lang="el-GR" sz="2000" i="1">
                <a:solidFill>
                  <a:srgbClr val="000090"/>
                </a:solidFill>
              </a:rPr>
              <a:t>γ</a:t>
            </a:r>
            <a:r>
              <a:rPr lang="en-US" sz="2000" i="1">
                <a:solidFill>
                  <a:srgbClr val="000090"/>
                </a:solidFill>
              </a:rPr>
              <a:t>, e (with ECAL)</a:t>
            </a:r>
          </a:p>
        </p:txBody>
      </p:sp>
      <p:pic>
        <p:nvPicPr>
          <p:cNvPr id="126987" name="Picture 12" descr="C:\Users\Yury\Documents\Suzdal\BMN.jpg"/>
          <p:cNvPicPr>
            <a:picLocks noChangeAspect="1" noChangeArrowheads="1"/>
          </p:cNvPicPr>
          <p:nvPr/>
        </p:nvPicPr>
        <p:blipFill>
          <a:blip r:embed="rId3" cstate="print"/>
          <a:srcRect/>
          <a:stretch>
            <a:fillRect/>
          </a:stretch>
        </p:blipFill>
        <p:spPr bwMode="auto">
          <a:xfrm>
            <a:off x="4479925" y="635000"/>
            <a:ext cx="4421188" cy="2757488"/>
          </a:xfrm>
          <a:prstGeom prst="rect">
            <a:avLst/>
          </a:prstGeom>
          <a:noFill/>
          <a:ln w="9525">
            <a:noFill/>
            <a:miter lim="800000"/>
            <a:headEnd/>
            <a:tailEnd/>
          </a:ln>
        </p:spPr>
      </p:pic>
      <p:pic>
        <p:nvPicPr>
          <p:cNvPr id="126988" name="Picture 11" descr="AA049689.png"/>
          <p:cNvPicPr>
            <a:picLocks noChangeAspect="1"/>
          </p:cNvPicPr>
          <p:nvPr/>
        </p:nvPicPr>
        <p:blipFill>
          <a:blip r:embed="rId4" cstate="print"/>
          <a:srcRect/>
          <a:stretch>
            <a:fillRect/>
          </a:stretch>
        </p:blipFill>
        <p:spPr bwMode="auto">
          <a:xfrm>
            <a:off x="7969250" y="2794000"/>
            <a:ext cx="471488" cy="49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6" descr="PHOTO_20160628_161030"/>
          <p:cNvPicPr>
            <a:picLocks noChangeAspect="1" noChangeArrowheads="1"/>
          </p:cNvPicPr>
          <p:nvPr/>
        </p:nvPicPr>
        <p:blipFill>
          <a:blip r:embed="rId3" cstate="print"/>
          <a:srcRect/>
          <a:stretch>
            <a:fillRect/>
          </a:stretch>
        </p:blipFill>
        <p:spPr bwMode="auto">
          <a:xfrm>
            <a:off x="4754563" y="3943350"/>
            <a:ext cx="4152900" cy="2495550"/>
          </a:xfrm>
          <a:prstGeom prst="rect">
            <a:avLst/>
          </a:prstGeom>
          <a:noFill/>
          <a:ln w="9525">
            <a:noFill/>
            <a:miter lim="800000"/>
            <a:headEnd/>
            <a:tailEnd/>
          </a:ln>
        </p:spPr>
      </p:pic>
      <p:pic>
        <p:nvPicPr>
          <p:cNvPr id="80898" name="Picture 8" descr="PHOTO_20160628_161200"/>
          <p:cNvPicPr>
            <a:picLocks noChangeAspect="1" noChangeArrowheads="1"/>
          </p:cNvPicPr>
          <p:nvPr/>
        </p:nvPicPr>
        <p:blipFill>
          <a:blip r:embed="rId4" cstate="print"/>
          <a:srcRect/>
          <a:stretch>
            <a:fillRect/>
          </a:stretch>
        </p:blipFill>
        <p:spPr bwMode="auto">
          <a:xfrm>
            <a:off x="239713" y="3949700"/>
            <a:ext cx="4105275" cy="2463800"/>
          </a:xfrm>
          <a:prstGeom prst="rect">
            <a:avLst/>
          </a:prstGeom>
          <a:noFill/>
          <a:ln w="9525">
            <a:noFill/>
            <a:miter lim="800000"/>
            <a:headEnd/>
            <a:tailEnd/>
          </a:ln>
        </p:spPr>
      </p:pic>
      <p:pic>
        <p:nvPicPr>
          <p:cNvPr id="80899" name="Picture 10" descr="PHOTO_20160628_161319"/>
          <p:cNvPicPr>
            <a:picLocks noChangeAspect="1" noChangeArrowheads="1"/>
          </p:cNvPicPr>
          <p:nvPr/>
        </p:nvPicPr>
        <p:blipFill>
          <a:blip r:embed="rId5" cstate="print"/>
          <a:srcRect/>
          <a:stretch>
            <a:fillRect/>
          </a:stretch>
        </p:blipFill>
        <p:spPr bwMode="auto">
          <a:xfrm>
            <a:off x="3756025" y="1562100"/>
            <a:ext cx="3063875" cy="1838325"/>
          </a:xfrm>
          <a:prstGeom prst="rect">
            <a:avLst/>
          </a:prstGeom>
          <a:noFill/>
          <a:ln w="9525">
            <a:noFill/>
            <a:miter lim="800000"/>
            <a:headEnd/>
            <a:tailEnd/>
          </a:ln>
        </p:spPr>
      </p:pic>
      <p:pic>
        <p:nvPicPr>
          <p:cNvPr id="80900" name="Picture 11" descr="PHOTO_20160628_161350"/>
          <p:cNvPicPr>
            <a:picLocks noChangeAspect="1" noChangeArrowheads="1"/>
          </p:cNvPicPr>
          <p:nvPr/>
        </p:nvPicPr>
        <p:blipFill>
          <a:blip r:embed="rId6" cstate="print"/>
          <a:srcRect/>
          <a:stretch>
            <a:fillRect/>
          </a:stretch>
        </p:blipFill>
        <p:spPr bwMode="auto">
          <a:xfrm>
            <a:off x="6075363" y="1562100"/>
            <a:ext cx="3068637" cy="1841500"/>
          </a:xfrm>
          <a:prstGeom prst="rect">
            <a:avLst/>
          </a:prstGeom>
          <a:noFill/>
          <a:ln w="9525">
            <a:noFill/>
            <a:miter lim="800000"/>
            <a:headEnd/>
            <a:tailEnd/>
          </a:ln>
        </p:spPr>
      </p:pic>
      <p:sp>
        <p:nvSpPr>
          <p:cNvPr id="80901" name="Rectangle 16"/>
          <p:cNvSpPr>
            <a:spLocks noChangeArrowheads="1"/>
          </p:cNvSpPr>
          <p:nvPr/>
        </p:nvSpPr>
        <p:spPr bwMode="auto">
          <a:xfrm>
            <a:off x="4248472" y="1012666"/>
            <a:ext cx="4860032" cy="400110"/>
          </a:xfrm>
          <a:prstGeom prst="rect">
            <a:avLst/>
          </a:prstGeom>
          <a:solidFill>
            <a:srgbClr val="FEFFD8"/>
          </a:solidFill>
          <a:ln w="9525">
            <a:noFill/>
            <a:miter lim="800000"/>
            <a:headEnd/>
            <a:tailEnd/>
          </a:ln>
        </p:spPr>
        <p:txBody>
          <a:bodyPr wrap="square">
            <a:spAutoFit/>
          </a:bodyPr>
          <a:lstStyle/>
          <a:p>
            <a:pPr>
              <a:buClr>
                <a:srgbClr val="333399"/>
              </a:buClr>
              <a:buFont typeface="Arial" pitchFamily="34" charset="0"/>
              <a:buNone/>
            </a:pPr>
            <a:r>
              <a:rPr lang="en-US" sz="2000" i="1" dirty="0" smtClean="0">
                <a:solidFill>
                  <a:srgbClr val="000090"/>
                </a:solidFill>
              </a:rPr>
              <a:t>d beam (~5·10</a:t>
            </a:r>
            <a:r>
              <a:rPr lang="en-US" sz="2000" i="1" baseline="30000" dirty="0" smtClean="0">
                <a:solidFill>
                  <a:srgbClr val="000090"/>
                </a:solidFill>
              </a:rPr>
              <a:t>5</a:t>
            </a:r>
            <a:r>
              <a:rPr lang="en-US" sz="2000" i="1" dirty="0" smtClean="0">
                <a:solidFill>
                  <a:srgbClr val="000090"/>
                </a:solidFill>
              </a:rPr>
              <a:t> /cycle) with 2.94 </a:t>
            </a:r>
            <a:r>
              <a:rPr lang="en-US" sz="2000" i="1" dirty="0" err="1" smtClean="0">
                <a:solidFill>
                  <a:srgbClr val="000090"/>
                </a:solidFill>
              </a:rPr>
              <a:t>GeV</a:t>
            </a:r>
            <a:r>
              <a:rPr lang="en-US" sz="2000" i="1" dirty="0" smtClean="0">
                <a:solidFill>
                  <a:srgbClr val="000090"/>
                </a:solidFill>
              </a:rPr>
              <a:t>/n</a:t>
            </a:r>
            <a:endParaRPr lang="en-US" sz="2000" i="1" dirty="0">
              <a:solidFill>
                <a:srgbClr val="000090"/>
              </a:solidFill>
            </a:endParaRPr>
          </a:p>
        </p:txBody>
      </p:sp>
      <p:sp>
        <p:nvSpPr>
          <p:cNvPr id="80904" name="Slide Number Placeholder 3"/>
          <p:cNvSpPr>
            <a:spLocks noGrp="1"/>
          </p:cNvSpPr>
          <p:nvPr>
            <p:ph type="sldNum" sz="quarter" idx="12"/>
          </p:nvPr>
        </p:nvSpPr>
        <p:spPr>
          <a:xfrm>
            <a:off x="6553200" y="6296025"/>
            <a:ext cx="2133600" cy="476250"/>
          </a:xfrm>
          <a:noFill/>
        </p:spPr>
        <p:txBody>
          <a:bodyPr anchor="b"/>
          <a:lstStyle/>
          <a:p>
            <a:fld id="{22059C15-D82A-4159-A061-D1A5CF3D9D01}" type="slidenum">
              <a:rPr lang="ru-RU"/>
              <a:pPr/>
              <a:t>21</a:t>
            </a:fld>
            <a:endParaRPr lang="ru-RU"/>
          </a:p>
        </p:txBody>
      </p:sp>
      <p:sp>
        <p:nvSpPr>
          <p:cNvPr id="80905" name="Rectangle 16"/>
          <p:cNvSpPr>
            <a:spLocks noChangeArrowheads="1"/>
          </p:cNvSpPr>
          <p:nvPr/>
        </p:nvSpPr>
        <p:spPr bwMode="auto">
          <a:xfrm>
            <a:off x="1143000" y="3546475"/>
            <a:ext cx="7493000" cy="400050"/>
          </a:xfrm>
          <a:prstGeom prst="rect">
            <a:avLst/>
          </a:prstGeom>
          <a:noFill/>
          <a:ln w="9525">
            <a:noFill/>
            <a:miter lim="800000"/>
            <a:headEnd/>
            <a:tailEnd/>
          </a:ln>
        </p:spPr>
        <p:txBody>
          <a:bodyPr>
            <a:spAutoFit/>
          </a:bodyPr>
          <a:lstStyle/>
          <a:p>
            <a:r>
              <a:rPr lang="en-US" sz="2000" i="1">
                <a:solidFill>
                  <a:srgbClr val="000090"/>
                </a:solidFill>
              </a:rPr>
              <a:t>5 GEM detectors 66 x 41cm</a:t>
            </a:r>
            <a:r>
              <a:rPr lang="en-US" sz="2000" i="1" baseline="30000">
                <a:solidFill>
                  <a:srgbClr val="000090"/>
                </a:solidFill>
              </a:rPr>
              <a:t>2</a:t>
            </a:r>
            <a:r>
              <a:rPr lang="en-US" sz="2000" i="1">
                <a:solidFill>
                  <a:srgbClr val="000090"/>
                </a:solidFill>
              </a:rPr>
              <a:t> + 1 detector </a:t>
            </a:r>
            <a:r>
              <a:rPr lang="en-US" sz="2000" b="1" i="1">
                <a:solidFill>
                  <a:srgbClr val="FF0000"/>
                </a:solidFill>
              </a:rPr>
              <a:t>163 x 45</a:t>
            </a:r>
            <a:r>
              <a:rPr lang="en-US" sz="2000" i="1">
                <a:solidFill>
                  <a:srgbClr val="000090"/>
                </a:solidFill>
              </a:rPr>
              <a:t> cm</a:t>
            </a:r>
            <a:r>
              <a:rPr lang="en-US" sz="2000" i="1" baseline="30000">
                <a:solidFill>
                  <a:srgbClr val="000090"/>
                </a:solidFill>
              </a:rPr>
              <a:t>2</a:t>
            </a:r>
          </a:p>
        </p:txBody>
      </p:sp>
      <p:pic>
        <p:nvPicPr>
          <p:cNvPr id="80906" name="Picture 9" descr="PHOTO_20160628_161231"/>
          <p:cNvPicPr>
            <a:picLocks noChangeAspect="1" noChangeArrowheads="1"/>
          </p:cNvPicPr>
          <p:nvPr/>
        </p:nvPicPr>
        <p:blipFill>
          <a:blip r:embed="rId7" cstate="print"/>
          <a:srcRect/>
          <a:stretch>
            <a:fillRect/>
          </a:stretch>
        </p:blipFill>
        <p:spPr bwMode="auto">
          <a:xfrm>
            <a:off x="93663" y="939800"/>
            <a:ext cx="4105275" cy="2463800"/>
          </a:xfrm>
          <a:prstGeom prst="rect">
            <a:avLst/>
          </a:prstGeom>
          <a:noFill/>
          <a:ln w="9525">
            <a:noFill/>
            <a:miter lim="800000"/>
            <a:headEnd/>
            <a:tailEnd/>
          </a:ln>
        </p:spPr>
      </p:pic>
      <p:sp>
        <p:nvSpPr>
          <p:cNvPr id="80907" name="Text Box 13"/>
          <p:cNvSpPr txBox="1">
            <a:spLocks noChangeArrowheads="1"/>
          </p:cNvSpPr>
          <p:nvPr/>
        </p:nvSpPr>
        <p:spPr bwMode="auto">
          <a:xfrm>
            <a:off x="0" y="78458"/>
            <a:ext cx="9144000" cy="830262"/>
          </a:xfrm>
          <a:prstGeom prst="rect">
            <a:avLst/>
          </a:prstGeom>
          <a:solidFill>
            <a:srgbClr val="BBE0E3"/>
          </a:solidFill>
          <a:ln w="9525">
            <a:noFill/>
            <a:miter lim="800000"/>
            <a:headEnd/>
            <a:tailEnd/>
          </a:ln>
        </p:spPr>
        <p:txBody>
          <a:bodyPr wrap="square">
            <a:spAutoFit/>
          </a:bodyPr>
          <a:lstStyle/>
          <a:p>
            <a:r>
              <a:rPr lang="en-US" sz="2400" b="1" dirty="0" smtClean="0">
                <a:solidFill>
                  <a:srgbClr val="000090"/>
                </a:solidFill>
              </a:rPr>
              <a:t>BM@N Run 52 </a:t>
            </a:r>
            <a:r>
              <a:rPr lang="en-US" sz="2400" dirty="0" smtClean="0">
                <a:solidFill>
                  <a:srgbClr val="000090"/>
                </a:solidFill>
              </a:rPr>
              <a:t>(June 2016)</a:t>
            </a:r>
            <a:r>
              <a:rPr lang="en-US" sz="2400" b="1" dirty="0" smtClean="0">
                <a:solidFill>
                  <a:srgbClr val="000090"/>
                </a:solidFill>
              </a:rPr>
              <a:t>:  </a:t>
            </a:r>
            <a:r>
              <a:rPr lang="en-US" sz="2400" i="1" dirty="0" smtClean="0">
                <a:solidFill>
                  <a:srgbClr val="000090"/>
                </a:solidFill>
              </a:rPr>
              <a:t>tests &amp; commissioning</a:t>
            </a:r>
          </a:p>
          <a:p>
            <a:pPr algn="r"/>
            <a:r>
              <a:rPr lang="en-US" sz="2400" i="1" dirty="0" smtClean="0">
                <a:solidFill>
                  <a:srgbClr val="000090"/>
                </a:solidFill>
              </a:rPr>
              <a:t> of GEM CT located inside analyzing magnet </a:t>
            </a:r>
            <a:endParaRPr lang="en-US" sz="2400" i="1" dirty="0">
              <a:solidFill>
                <a:srgbClr val="00009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1"/>
          <p:cNvSpPr txBox="1">
            <a:spLocks noChangeArrowheads="1"/>
          </p:cNvSpPr>
          <p:nvPr/>
        </p:nvSpPr>
        <p:spPr bwMode="auto">
          <a:xfrm>
            <a:off x="5343525" y="-439738"/>
            <a:ext cx="184150" cy="366713"/>
          </a:xfrm>
          <a:prstGeom prst="rect">
            <a:avLst/>
          </a:prstGeom>
          <a:noFill/>
          <a:ln w="9525">
            <a:noFill/>
            <a:miter lim="800000"/>
            <a:headEnd/>
            <a:tailEnd/>
          </a:ln>
        </p:spPr>
        <p:txBody>
          <a:bodyPr wrap="none">
            <a:spAutoFit/>
          </a:bodyPr>
          <a:lstStyle/>
          <a:p>
            <a:endParaRPr lang="en-US"/>
          </a:p>
        </p:txBody>
      </p:sp>
      <p:sp>
        <p:nvSpPr>
          <p:cNvPr id="86018" name="Rectangle 2"/>
          <p:cNvSpPr>
            <a:spLocks noChangeArrowheads="1"/>
          </p:cNvSpPr>
          <p:nvPr/>
        </p:nvSpPr>
        <p:spPr bwMode="auto">
          <a:xfrm>
            <a:off x="2217738" y="101600"/>
            <a:ext cx="5080000" cy="534988"/>
          </a:xfrm>
          <a:prstGeom prst="rect">
            <a:avLst/>
          </a:prstGeom>
          <a:solidFill>
            <a:srgbClr val="DAEDEF"/>
          </a:solidFill>
          <a:ln w="9525">
            <a:noFill/>
            <a:miter lim="800000"/>
            <a:headEnd/>
            <a:tailEnd/>
          </a:ln>
        </p:spPr>
        <p:txBody>
          <a:bodyPr anchor="ctr"/>
          <a:lstStyle/>
          <a:p>
            <a:pPr algn="ctr"/>
            <a:r>
              <a:rPr lang="en-US" sz="2400">
                <a:solidFill>
                  <a:srgbClr val="000090"/>
                </a:solidFill>
              </a:rPr>
              <a:t>      </a:t>
            </a:r>
            <a:r>
              <a:rPr lang="en-US" sz="2400" b="1">
                <a:solidFill>
                  <a:srgbClr val="000090"/>
                </a:solidFill>
              </a:rPr>
              <a:t>BM@N</a:t>
            </a:r>
            <a:r>
              <a:rPr lang="en-US" sz="2400">
                <a:solidFill>
                  <a:srgbClr val="000090"/>
                </a:solidFill>
              </a:rPr>
              <a:t> status and milestones</a:t>
            </a:r>
            <a:r>
              <a:rPr lang="en-US" sz="2400" i="1">
                <a:solidFill>
                  <a:srgbClr val="000090"/>
                </a:solidFill>
              </a:rPr>
              <a:t> </a:t>
            </a:r>
            <a:endParaRPr lang="en-GB" sz="2400" i="1">
              <a:solidFill>
                <a:srgbClr val="000090"/>
              </a:solidFill>
            </a:endParaRPr>
          </a:p>
        </p:txBody>
      </p:sp>
      <p:sp>
        <p:nvSpPr>
          <p:cNvPr id="86019" name="Rectangle 2"/>
          <p:cNvSpPr txBox="1">
            <a:spLocks noChangeArrowheads="1"/>
          </p:cNvSpPr>
          <p:nvPr/>
        </p:nvSpPr>
        <p:spPr bwMode="auto">
          <a:xfrm>
            <a:off x="5402263" y="5492750"/>
            <a:ext cx="3094037" cy="592138"/>
          </a:xfrm>
          <a:prstGeom prst="rect">
            <a:avLst/>
          </a:prstGeom>
          <a:noFill/>
          <a:ln w="9525">
            <a:noFill/>
            <a:miter lim="800000"/>
            <a:headEnd/>
            <a:tailEnd/>
          </a:ln>
        </p:spPr>
        <p:txBody>
          <a:bodyPr/>
          <a:lstStyle/>
          <a:p>
            <a:pPr algn="ctr"/>
            <a:r>
              <a:rPr lang="en-US" sz="2000">
                <a:solidFill>
                  <a:schemeClr val="bg1"/>
                </a:solidFill>
              </a:rPr>
              <a:t>area prepared </a:t>
            </a:r>
            <a:br>
              <a:rPr lang="en-US" sz="2000">
                <a:solidFill>
                  <a:schemeClr val="bg1"/>
                </a:solidFill>
              </a:rPr>
            </a:br>
            <a:r>
              <a:rPr lang="en-US" sz="2000">
                <a:solidFill>
                  <a:schemeClr val="bg1"/>
                </a:solidFill>
              </a:rPr>
              <a:t>for detector installation</a:t>
            </a:r>
            <a:endParaRPr lang="ru-RU" sz="2000">
              <a:solidFill>
                <a:schemeClr val="bg1"/>
              </a:solidFill>
            </a:endParaRPr>
          </a:p>
        </p:txBody>
      </p:sp>
      <p:sp>
        <p:nvSpPr>
          <p:cNvPr id="86020" name="Picture 3" descr="BILD0182"/>
          <p:cNvSpPr>
            <a:spLocks noChangeAspect="1" noChangeArrowheads="1"/>
          </p:cNvSpPr>
          <p:nvPr/>
        </p:nvSpPr>
        <p:spPr bwMode="auto">
          <a:xfrm>
            <a:off x="458788" y="3457575"/>
            <a:ext cx="4030662" cy="3022600"/>
          </a:xfrm>
          <a:prstGeom prst="rect">
            <a:avLst/>
          </a:prstGeom>
          <a:noFill/>
          <a:ln w="9525">
            <a:noFill/>
            <a:miter lim="800000"/>
            <a:headEnd/>
            <a:tailEnd/>
          </a:ln>
        </p:spPr>
        <p:txBody>
          <a:bodyPr/>
          <a:lstStyle/>
          <a:p>
            <a:endParaRPr lang="en-US"/>
          </a:p>
        </p:txBody>
      </p:sp>
      <p:sp>
        <p:nvSpPr>
          <p:cNvPr id="86021" name="Text Box 7"/>
          <p:cNvSpPr txBox="1">
            <a:spLocks noChangeArrowheads="1"/>
          </p:cNvSpPr>
          <p:nvPr/>
        </p:nvSpPr>
        <p:spPr bwMode="auto">
          <a:xfrm>
            <a:off x="6348413" y="5730875"/>
            <a:ext cx="1368425" cy="779463"/>
          </a:xfrm>
          <a:prstGeom prst="rect">
            <a:avLst/>
          </a:prstGeom>
          <a:noFill/>
          <a:ln w="9525">
            <a:noFill/>
            <a:miter lim="800000"/>
            <a:headEnd/>
            <a:tailEnd/>
          </a:ln>
        </p:spPr>
        <p:txBody>
          <a:bodyPr>
            <a:spAutoFit/>
          </a:bodyPr>
          <a:lstStyle/>
          <a:p>
            <a:pPr>
              <a:spcBef>
                <a:spcPct val="50000"/>
              </a:spcBef>
            </a:pPr>
            <a:r>
              <a:rPr lang="en-US" b="1">
                <a:solidFill>
                  <a:schemeClr val="bg1"/>
                </a:solidFill>
              </a:rPr>
              <a:t>ToF</a:t>
            </a:r>
            <a:r>
              <a:rPr lang="ru-RU" b="1">
                <a:solidFill>
                  <a:schemeClr val="bg1"/>
                </a:solidFill>
              </a:rPr>
              <a:t>-700</a:t>
            </a:r>
            <a:endParaRPr lang="en-US" b="1">
              <a:solidFill>
                <a:schemeClr val="bg1"/>
              </a:solidFill>
            </a:endParaRPr>
          </a:p>
          <a:p>
            <a:pPr>
              <a:spcBef>
                <a:spcPct val="50000"/>
              </a:spcBef>
            </a:pPr>
            <a:r>
              <a:rPr lang="en-US" b="1">
                <a:solidFill>
                  <a:schemeClr val="bg1"/>
                </a:solidFill>
              </a:rPr>
              <a:t>Scint-700</a:t>
            </a:r>
            <a:endParaRPr lang="ru-RU" b="1">
              <a:solidFill>
                <a:schemeClr val="bg1"/>
              </a:solidFill>
            </a:endParaRPr>
          </a:p>
        </p:txBody>
      </p:sp>
      <p:sp>
        <p:nvSpPr>
          <p:cNvPr id="86022" name="Rectangle 12"/>
          <p:cNvSpPr>
            <a:spLocks noChangeArrowheads="1"/>
          </p:cNvSpPr>
          <p:nvPr/>
        </p:nvSpPr>
        <p:spPr bwMode="auto">
          <a:xfrm>
            <a:off x="7356475" y="5564188"/>
            <a:ext cx="1073150" cy="366712"/>
          </a:xfrm>
          <a:prstGeom prst="rect">
            <a:avLst/>
          </a:prstGeom>
          <a:noFill/>
          <a:ln w="9525">
            <a:noFill/>
            <a:miter lim="800000"/>
            <a:headEnd/>
            <a:tailEnd/>
          </a:ln>
        </p:spPr>
        <p:txBody>
          <a:bodyPr wrap="none">
            <a:spAutoFit/>
          </a:bodyPr>
          <a:lstStyle/>
          <a:p>
            <a:r>
              <a:rPr lang="en-US" b="1">
                <a:solidFill>
                  <a:schemeClr val="bg1"/>
                </a:solidFill>
              </a:rPr>
              <a:t>DCH-1,2</a:t>
            </a:r>
            <a:endParaRPr lang="ru-RU" b="1">
              <a:solidFill>
                <a:schemeClr val="bg1"/>
              </a:solidFill>
            </a:endParaRPr>
          </a:p>
        </p:txBody>
      </p:sp>
      <p:sp>
        <p:nvSpPr>
          <p:cNvPr id="86023" name="Rectangle 15"/>
          <p:cNvSpPr>
            <a:spLocks noChangeArrowheads="1"/>
          </p:cNvSpPr>
          <p:nvPr/>
        </p:nvSpPr>
        <p:spPr bwMode="auto">
          <a:xfrm>
            <a:off x="5586413" y="6080125"/>
            <a:ext cx="654050" cy="366713"/>
          </a:xfrm>
          <a:prstGeom prst="rect">
            <a:avLst/>
          </a:prstGeom>
          <a:noFill/>
          <a:ln w="9525">
            <a:noFill/>
            <a:miter lim="800000"/>
            <a:headEnd/>
            <a:tailEnd/>
          </a:ln>
        </p:spPr>
        <p:txBody>
          <a:bodyPr wrap="none" anchor="b">
            <a:spAutoFit/>
          </a:bodyPr>
          <a:lstStyle/>
          <a:p>
            <a:r>
              <a:rPr lang="en-US" b="1">
                <a:solidFill>
                  <a:schemeClr val="bg1"/>
                </a:solidFill>
              </a:rPr>
              <a:t>ZDC</a:t>
            </a:r>
            <a:endParaRPr lang="ru-RU" b="1">
              <a:solidFill>
                <a:schemeClr val="bg1"/>
              </a:solidFill>
            </a:endParaRPr>
          </a:p>
        </p:txBody>
      </p:sp>
      <p:sp>
        <p:nvSpPr>
          <p:cNvPr id="86024" name="Picture 16"/>
          <p:cNvSpPr>
            <a:spLocks noChangeAspect="1" noChangeArrowheads="1"/>
          </p:cNvSpPr>
          <p:nvPr/>
        </p:nvSpPr>
        <p:spPr bwMode="auto">
          <a:xfrm>
            <a:off x="0" y="38100"/>
            <a:ext cx="744538" cy="658813"/>
          </a:xfrm>
          <a:prstGeom prst="rect">
            <a:avLst/>
          </a:prstGeom>
          <a:noFill/>
          <a:ln w="9525">
            <a:noFill/>
            <a:miter lim="800000"/>
            <a:headEnd/>
            <a:tailEnd/>
          </a:ln>
        </p:spPr>
        <p:txBody>
          <a:bodyPr/>
          <a:lstStyle/>
          <a:p>
            <a:endParaRPr lang="en-US"/>
          </a:p>
        </p:txBody>
      </p:sp>
      <p:sp>
        <p:nvSpPr>
          <p:cNvPr id="86025" name="Rectangle 19"/>
          <p:cNvSpPr>
            <a:spLocks noChangeArrowheads="1"/>
          </p:cNvSpPr>
          <p:nvPr/>
        </p:nvSpPr>
        <p:spPr bwMode="auto">
          <a:xfrm>
            <a:off x="377825" y="774700"/>
            <a:ext cx="8258175" cy="1728788"/>
          </a:xfrm>
          <a:prstGeom prst="rect">
            <a:avLst/>
          </a:prstGeom>
          <a:solidFill>
            <a:srgbClr val="FEFFD8"/>
          </a:solidFill>
          <a:ln w="9525">
            <a:noFill/>
            <a:miter lim="800000"/>
            <a:headEnd/>
            <a:tailEnd/>
          </a:ln>
        </p:spPr>
        <p:txBody>
          <a:bodyPr>
            <a:spAutoFit/>
          </a:bodyPr>
          <a:lstStyle/>
          <a:p>
            <a:pPr algn="ctr">
              <a:lnSpc>
                <a:spcPct val="90000"/>
              </a:lnSpc>
            </a:pPr>
            <a:r>
              <a:rPr lang="en-US" sz="2000" b="1">
                <a:solidFill>
                  <a:srgbClr val="000090"/>
                </a:solidFill>
              </a:rPr>
              <a:t>BM@N plan</a:t>
            </a:r>
            <a:endParaRPr lang="en-US" sz="2000" i="1">
              <a:solidFill>
                <a:srgbClr val="000090"/>
              </a:solidFill>
            </a:endParaRPr>
          </a:p>
          <a:p>
            <a:pPr>
              <a:lnSpc>
                <a:spcPct val="150000"/>
              </a:lnSpc>
            </a:pPr>
            <a:r>
              <a:rPr lang="en-US" sz="2000" i="1">
                <a:solidFill>
                  <a:srgbClr val="000090"/>
                </a:solidFill>
              </a:rPr>
              <a:t>technical runs with </a:t>
            </a:r>
            <a:r>
              <a:rPr lang="en-US" sz="2000" b="1" i="1">
                <a:solidFill>
                  <a:srgbClr val="000090"/>
                </a:solidFill>
              </a:rPr>
              <a:t>d, Li, C </a:t>
            </a:r>
            <a:r>
              <a:rPr lang="en-US" sz="2000" i="1">
                <a:solidFill>
                  <a:srgbClr val="000090"/>
                </a:solidFill>
              </a:rPr>
              <a:t>beams</a:t>
            </a:r>
            <a:r>
              <a:rPr lang="en-US" sz="2000">
                <a:solidFill>
                  <a:srgbClr val="000090"/>
                </a:solidFill>
              </a:rPr>
              <a:t>:</a:t>
            </a:r>
            <a:r>
              <a:rPr lang="en-US" sz="2000" b="1">
                <a:solidFill>
                  <a:srgbClr val="000090"/>
                </a:solidFill>
              </a:rPr>
              <a:t>                           	</a:t>
            </a:r>
            <a:r>
              <a:rPr lang="en-US" sz="2000" b="1">
                <a:solidFill>
                  <a:srgbClr val="CC0000"/>
                </a:solidFill>
              </a:rPr>
              <a:t>2016 – 2017;</a:t>
            </a:r>
            <a:r>
              <a:rPr lang="en-US" sz="2000">
                <a:solidFill>
                  <a:srgbClr val="000090"/>
                </a:solidFill>
              </a:rPr>
              <a:t> </a:t>
            </a:r>
          </a:p>
          <a:p>
            <a:pPr>
              <a:lnSpc>
                <a:spcPct val="150000"/>
              </a:lnSpc>
            </a:pPr>
            <a:r>
              <a:rPr lang="en-US" sz="2000" i="1">
                <a:solidFill>
                  <a:srgbClr val="000090"/>
                </a:solidFill>
              </a:rPr>
              <a:t>physics run</a:t>
            </a:r>
            <a:r>
              <a:rPr lang="en-US" sz="2000">
                <a:solidFill>
                  <a:srgbClr val="000090"/>
                </a:solidFill>
              </a:rPr>
              <a:t> </a:t>
            </a:r>
            <a:r>
              <a:rPr lang="en-US" sz="2000" b="1">
                <a:solidFill>
                  <a:srgbClr val="000090"/>
                </a:solidFill>
              </a:rPr>
              <a:t>BM@N</a:t>
            </a:r>
            <a:r>
              <a:rPr lang="en-US" sz="2000">
                <a:solidFill>
                  <a:srgbClr val="000090"/>
                </a:solidFill>
              </a:rPr>
              <a:t> </a:t>
            </a:r>
            <a:r>
              <a:rPr lang="en-US" sz="2000" i="1">
                <a:solidFill>
                  <a:srgbClr val="000090"/>
                </a:solidFill>
              </a:rPr>
              <a:t>(I stage) with </a:t>
            </a:r>
            <a:r>
              <a:rPr lang="en-US" sz="2000" b="1" i="1">
                <a:solidFill>
                  <a:srgbClr val="000090"/>
                </a:solidFill>
              </a:rPr>
              <a:t>Kr    </a:t>
            </a:r>
            <a:r>
              <a:rPr lang="en-US" sz="2000" i="1">
                <a:solidFill>
                  <a:srgbClr val="000090"/>
                </a:solidFill>
              </a:rPr>
              <a:t>int rate</a:t>
            </a:r>
            <a:r>
              <a:rPr lang="en-US" sz="2000" b="1">
                <a:solidFill>
                  <a:srgbClr val="000090"/>
                </a:solidFill>
              </a:rPr>
              <a:t> </a:t>
            </a:r>
            <a:r>
              <a:rPr lang="en-US" sz="2000" i="1">
                <a:solidFill>
                  <a:srgbClr val="000090"/>
                </a:solidFill>
              </a:rPr>
              <a:t>20 kHz:</a:t>
            </a:r>
            <a:r>
              <a:rPr lang="en-US" sz="2000" b="1">
                <a:solidFill>
                  <a:srgbClr val="000090"/>
                </a:solidFill>
              </a:rPr>
              <a:t>	  </a:t>
            </a:r>
            <a:r>
              <a:rPr lang="en-US" sz="2000" b="1">
                <a:solidFill>
                  <a:srgbClr val="CC0000"/>
                </a:solidFill>
              </a:rPr>
              <a:t>IV q., 2017; </a:t>
            </a:r>
          </a:p>
          <a:p>
            <a:pPr>
              <a:lnSpc>
                <a:spcPct val="150000"/>
              </a:lnSpc>
            </a:pPr>
            <a:r>
              <a:rPr lang="en-US" sz="2000" i="1">
                <a:solidFill>
                  <a:srgbClr val="000090"/>
                </a:solidFill>
              </a:rPr>
              <a:t>physics run</a:t>
            </a:r>
            <a:r>
              <a:rPr lang="en-US" sz="2000">
                <a:solidFill>
                  <a:srgbClr val="000090"/>
                </a:solidFill>
              </a:rPr>
              <a:t> </a:t>
            </a:r>
            <a:r>
              <a:rPr lang="en-US" sz="2000" b="1">
                <a:solidFill>
                  <a:srgbClr val="000090"/>
                </a:solidFill>
              </a:rPr>
              <a:t>BM@N</a:t>
            </a:r>
            <a:r>
              <a:rPr lang="en-US" sz="2000">
                <a:solidFill>
                  <a:srgbClr val="000090"/>
                </a:solidFill>
              </a:rPr>
              <a:t> </a:t>
            </a:r>
            <a:r>
              <a:rPr lang="en-US" sz="2000" i="1">
                <a:solidFill>
                  <a:srgbClr val="000090"/>
                </a:solidFill>
              </a:rPr>
              <a:t>(II stage) with </a:t>
            </a:r>
            <a:r>
              <a:rPr lang="en-US" sz="2000" b="1" i="1">
                <a:solidFill>
                  <a:srgbClr val="000090"/>
                </a:solidFill>
              </a:rPr>
              <a:t>Au  </a:t>
            </a:r>
            <a:r>
              <a:rPr lang="en-US" sz="2000" i="1">
                <a:solidFill>
                  <a:srgbClr val="000090"/>
                </a:solidFill>
              </a:rPr>
              <a:t>int rate 50 kHz:</a:t>
            </a:r>
            <a:r>
              <a:rPr lang="en-US" sz="2000" b="1" i="1">
                <a:solidFill>
                  <a:srgbClr val="000090"/>
                </a:solidFill>
              </a:rPr>
              <a:t>  </a:t>
            </a:r>
            <a:r>
              <a:rPr lang="en-US" sz="2000" b="1" i="1">
                <a:solidFill>
                  <a:srgbClr val="CC0000"/>
                </a:solidFill>
              </a:rPr>
              <a:t>	            </a:t>
            </a:r>
            <a:r>
              <a:rPr lang="en-US" sz="2000" b="1">
                <a:solidFill>
                  <a:srgbClr val="CC0000"/>
                </a:solidFill>
              </a:rPr>
              <a:t>2019.</a:t>
            </a:r>
            <a:endParaRPr lang="ru-RU" sz="2000" b="1">
              <a:solidFill>
                <a:srgbClr val="CC0000"/>
              </a:solidFill>
            </a:endParaRPr>
          </a:p>
        </p:txBody>
      </p:sp>
      <p:sp>
        <p:nvSpPr>
          <p:cNvPr id="86026" name="Picture 31"/>
          <p:cNvSpPr>
            <a:spLocks noChangeAspect="1" noChangeArrowheads="1"/>
          </p:cNvSpPr>
          <p:nvPr/>
        </p:nvSpPr>
        <p:spPr bwMode="auto">
          <a:xfrm>
            <a:off x="8124825" y="0"/>
            <a:ext cx="1019175" cy="633413"/>
          </a:xfrm>
          <a:prstGeom prst="rect">
            <a:avLst/>
          </a:prstGeom>
          <a:noFill/>
          <a:ln w="9525">
            <a:noFill/>
            <a:miter lim="800000"/>
            <a:headEnd/>
            <a:tailEnd/>
          </a:ln>
        </p:spPr>
        <p:txBody>
          <a:bodyPr/>
          <a:lstStyle/>
          <a:p>
            <a:endParaRPr lang="en-US"/>
          </a:p>
        </p:txBody>
      </p:sp>
      <p:sp>
        <p:nvSpPr>
          <p:cNvPr id="86027" name="Rectangle 18"/>
          <p:cNvSpPr>
            <a:spLocks noChangeArrowheads="1"/>
          </p:cNvSpPr>
          <p:nvPr/>
        </p:nvSpPr>
        <p:spPr bwMode="auto">
          <a:xfrm>
            <a:off x="330200" y="2535238"/>
            <a:ext cx="8280400" cy="400050"/>
          </a:xfrm>
          <a:prstGeom prst="rect">
            <a:avLst/>
          </a:prstGeom>
          <a:noFill/>
          <a:ln w="9525">
            <a:noFill/>
            <a:miter lim="800000"/>
            <a:headEnd/>
            <a:tailEnd/>
          </a:ln>
        </p:spPr>
        <p:txBody>
          <a:bodyPr>
            <a:spAutoFit/>
          </a:bodyPr>
          <a:lstStyle/>
          <a:p>
            <a:r>
              <a:rPr lang="en-US" sz="2000" b="1">
                <a:solidFill>
                  <a:srgbClr val="000090"/>
                </a:solidFill>
              </a:rPr>
              <a:t>next technical run in 2016: </a:t>
            </a:r>
            <a:r>
              <a:rPr lang="en-US" sz="2000" i="1">
                <a:solidFill>
                  <a:schemeClr val="accent2"/>
                </a:solidFill>
              </a:rPr>
              <a:t>commissioning of GEM &amp; Si inside magnet </a:t>
            </a:r>
            <a:endParaRPr lang="ru-RU" sz="2000" i="1">
              <a:solidFill>
                <a:schemeClr val="accent2"/>
              </a:solidFill>
            </a:endParaRPr>
          </a:p>
        </p:txBody>
      </p:sp>
      <p:pic>
        <p:nvPicPr>
          <p:cNvPr id="86028" name="Picture 56" descr="Xi_bmn_best"/>
          <p:cNvPicPr>
            <a:picLocks noChangeAspect="1" noChangeArrowheads="1"/>
          </p:cNvPicPr>
          <p:nvPr/>
        </p:nvPicPr>
        <p:blipFill>
          <a:blip r:embed="rId3" cstate="print"/>
          <a:srcRect/>
          <a:stretch>
            <a:fillRect/>
          </a:stretch>
        </p:blipFill>
        <p:spPr bwMode="auto">
          <a:xfrm>
            <a:off x="287338" y="3889375"/>
            <a:ext cx="4132262" cy="2562225"/>
          </a:xfrm>
          <a:prstGeom prst="rect">
            <a:avLst/>
          </a:prstGeom>
          <a:noFill/>
          <a:ln w="9525">
            <a:noFill/>
            <a:miter lim="800000"/>
            <a:headEnd/>
            <a:tailEnd/>
          </a:ln>
        </p:spPr>
      </p:pic>
      <p:pic>
        <p:nvPicPr>
          <p:cNvPr id="86029" name="Picture 52" descr="3HL_2p(1)"/>
          <p:cNvPicPr>
            <a:picLocks noChangeAspect="1" noChangeArrowheads="1"/>
          </p:cNvPicPr>
          <p:nvPr/>
        </p:nvPicPr>
        <p:blipFill>
          <a:blip r:embed="rId4" cstate="print"/>
          <a:srcRect/>
          <a:stretch>
            <a:fillRect/>
          </a:stretch>
        </p:blipFill>
        <p:spPr bwMode="auto">
          <a:xfrm>
            <a:off x="4737100" y="3898900"/>
            <a:ext cx="4044950" cy="2508250"/>
          </a:xfrm>
          <a:prstGeom prst="rect">
            <a:avLst/>
          </a:prstGeom>
          <a:noFill/>
          <a:ln w="9525">
            <a:noFill/>
            <a:miter lim="800000"/>
            <a:headEnd/>
            <a:tailEnd/>
          </a:ln>
        </p:spPr>
      </p:pic>
      <p:sp>
        <p:nvSpPr>
          <p:cNvPr id="86030" name="Rectangle 54"/>
          <p:cNvSpPr>
            <a:spLocks noChangeArrowheads="1"/>
          </p:cNvSpPr>
          <p:nvPr/>
        </p:nvSpPr>
        <p:spPr bwMode="auto">
          <a:xfrm>
            <a:off x="6910388" y="4203700"/>
            <a:ext cx="1703387" cy="401638"/>
          </a:xfrm>
          <a:prstGeom prst="rect">
            <a:avLst/>
          </a:prstGeom>
          <a:solidFill>
            <a:srgbClr val="FFFFFF"/>
          </a:solidFill>
          <a:ln w="9525">
            <a:noFill/>
            <a:miter lim="800000"/>
            <a:headEnd/>
            <a:tailEnd/>
          </a:ln>
        </p:spPr>
        <p:txBody>
          <a:bodyPr wrap="none" lIns="90000" tIns="46800" rIns="90000" bIns="46800">
            <a:spAutoFit/>
          </a:bodyPr>
          <a:lstStyle/>
          <a:p>
            <a:pPr>
              <a:spcBef>
                <a:spcPct val="50000"/>
              </a:spcBef>
            </a:pPr>
            <a:r>
              <a:rPr lang="en-GB" sz="2000" baseline="30000">
                <a:cs typeface="Arial" pitchFamily="34" charset="0"/>
              </a:rPr>
              <a:t>3</a:t>
            </a:r>
            <a:r>
              <a:rPr lang="en-GB" sz="2000">
                <a:cs typeface="Arial" pitchFamily="34" charset="0"/>
              </a:rPr>
              <a:t>H</a:t>
            </a:r>
            <a:r>
              <a:rPr lang="el-GR" sz="2000" baseline="-25000">
                <a:cs typeface="Arial" pitchFamily="34" charset="0"/>
              </a:rPr>
              <a:t>Λ</a:t>
            </a:r>
            <a:r>
              <a:rPr lang="en-US" sz="2000">
                <a:solidFill>
                  <a:srgbClr val="FF0066"/>
                </a:solidFill>
                <a:cs typeface="Arial" pitchFamily="34" charset="0"/>
              </a:rPr>
              <a:t> </a:t>
            </a:r>
            <a:r>
              <a:rPr lang="el-GR" sz="2000">
                <a:cs typeface="Arial" pitchFamily="34" charset="0"/>
              </a:rPr>
              <a:t>→</a:t>
            </a:r>
            <a:r>
              <a:rPr lang="en-US" sz="2000">
                <a:cs typeface="Arial" pitchFamily="34" charset="0"/>
              </a:rPr>
              <a:t> </a:t>
            </a:r>
            <a:r>
              <a:rPr lang="en-US" sz="2000" baseline="30000">
                <a:cs typeface="Arial" pitchFamily="34" charset="0"/>
              </a:rPr>
              <a:t>3</a:t>
            </a:r>
            <a:r>
              <a:rPr lang="en-US" sz="2000">
                <a:cs typeface="Arial" pitchFamily="34" charset="0"/>
              </a:rPr>
              <a:t>He </a:t>
            </a:r>
            <a:r>
              <a:rPr lang="el-GR" sz="2000">
                <a:cs typeface="Arial" pitchFamily="34" charset="0"/>
              </a:rPr>
              <a:t>π</a:t>
            </a:r>
            <a:r>
              <a:rPr lang="en-US" sz="2000" baseline="30000">
                <a:cs typeface="Arial" pitchFamily="34" charset="0"/>
              </a:rPr>
              <a:t>-</a:t>
            </a:r>
            <a:endParaRPr lang="el-GR" sz="2000" baseline="30000">
              <a:cs typeface="Arial" pitchFamily="34" charset="0"/>
            </a:endParaRPr>
          </a:p>
        </p:txBody>
      </p:sp>
      <p:sp>
        <p:nvSpPr>
          <p:cNvPr id="24" name="Rectangle 58"/>
          <p:cNvSpPr>
            <a:spLocks noChangeArrowheads="1"/>
          </p:cNvSpPr>
          <p:nvPr/>
        </p:nvSpPr>
        <p:spPr bwMode="auto">
          <a:xfrm>
            <a:off x="3608388" y="4321175"/>
            <a:ext cx="403225" cy="401638"/>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r>
              <a:rPr lang="el-GR" sz="2000">
                <a:latin typeface="Times New Roman" pitchFamily="18" charset="0"/>
                <a:cs typeface="Arial" pitchFamily="34" charset="0"/>
              </a:rPr>
              <a:t>Ξ</a:t>
            </a:r>
            <a:r>
              <a:rPr lang="en-US" sz="2000" baseline="30000">
                <a:latin typeface="Times New Roman" pitchFamily="18" charset="0"/>
                <a:cs typeface="Arial" pitchFamily="34" charset="0"/>
              </a:rPr>
              <a:t>-</a:t>
            </a:r>
            <a:endParaRPr lang="ru-RU" sz="2000" baseline="30000">
              <a:latin typeface="Times New Roman" pitchFamily="18" charset="0"/>
              <a:cs typeface="Arial" pitchFamily="34" charset="0"/>
            </a:endParaRPr>
          </a:p>
        </p:txBody>
      </p:sp>
      <p:sp>
        <p:nvSpPr>
          <p:cNvPr id="86032" name="Text Box 9"/>
          <p:cNvSpPr txBox="1">
            <a:spLocks noChangeArrowheads="1"/>
          </p:cNvSpPr>
          <p:nvPr/>
        </p:nvSpPr>
        <p:spPr bwMode="auto">
          <a:xfrm>
            <a:off x="773113" y="3471863"/>
            <a:ext cx="7113587" cy="369887"/>
          </a:xfrm>
          <a:prstGeom prst="rect">
            <a:avLst/>
          </a:prstGeom>
          <a:solidFill>
            <a:srgbClr val="DAEDEF"/>
          </a:solidFill>
          <a:ln w="9525">
            <a:noFill/>
            <a:miter lim="800000"/>
            <a:headEnd/>
            <a:tailEnd/>
          </a:ln>
        </p:spPr>
        <p:txBody>
          <a:bodyPr>
            <a:spAutoFit/>
          </a:bodyPr>
          <a:lstStyle/>
          <a:p>
            <a:pPr algn="ctr" eaLnBrk="0" hangingPunct="0"/>
            <a:r>
              <a:rPr lang="fr-FR" i="1">
                <a:solidFill>
                  <a:srgbClr val="000090"/>
                </a:solidFill>
                <a:cs typeface="Arial" pitchFamily="34" charset="0"/>
              </a:rPr>
              <a:t>UrQMD &amp;</a:t>
            </a:r>
            <a:r>
              <a:rPr lang="fr-FR" b="1" i="1">
                <a:solidFill>
                  <a:srgbClr val="000090"/>
                </a:solidFill>
                <a:cs typeface="Arial" pitchFamily="34" charset="0"/>
              </a:rPr>
              <a:t> </a:t>
            </a:r>
            <a:r>
              <a:rPr lang="fr-FR" i="1">
                <a:solidFill>
                  <a:srgbClr val="000090"/>
                </a:solidFill>
                <a:cs typeface="Arial" pitchFamily="34" charset="0"/>
              </a:rPr>
              <a:t>DCM-QGSM, </a:t>
            </a:r>
            <a:r>
              <a:rPr lang="en-US" i="1">
                <a:solidFill>
                  <a:srgbClr val="000090"/>
                </a:solidFill>
                <a:cs typeface="Arial" pitchFamily="34" charset="0"/>
              </a:rPr>
              <a:t>Au+Au,     </a:t>
            </a:r>
            <a:r>
              <a:rPr lang="fr-FR" i="1">
                <a:solidFill>
                  <a:srgbClr val="000090"/>
                </a:solidFill>
                <a:cs typeface="Arial" pitchFamily="34" charset="0"/>
              </a:rPr>
              <a:t>E</a:t>
            </a:r>
            <a:r>
              <a:rPr lang="fr-FR" i="1" baseline="-25000">
                <a:solidFill>
                  <a:srgbClr val="000090"/>
                </a:solidFill>
                <a:cs typeface="Arial" pitchFamily="34" charset="0"/>
              </a:rPr>
              <a:t>kin</a:t>
            </a:r>
            <a:r>
              <a:rPr lang="fr-FR" i="1">
                <a:solidFill>
                  <a:srgbClr val="000090"/>
                </a:solidFill>
                <a:cs typeface="Arial" pitchFamily="34" charset="0"/>
              </a:rPr>
              <a:t>. = </a:t>
            </a:r>
            <a:r>
              <a:rPr lang="en-US" i="1">
                <a:solidFill>
                  <a:srgbClr val="000090"/>
                </a:solidFill>
                <a:cs typeface="Arial" pitchFamily="34" charset="0"/>
              </a:rPr>
              <a:t>4.5A GeV, 2×10</a:t>
            </a:r>
            <a:r>
              <a:rPr lang="en-US" i="1" baseline="30000">
                <a:solidFill>
                  <a:srgbClr val="000090"/>
                </a:solidFill>
                <a:cs typeface="Arial" pitchFamily="34" charset="0"/>
              </a:rPr>
              <a:t>6 </a:t>
            </a:r>
            <a:r>
              <a:rPr lang="en-US" i="1">
                <a:solidFill>
                  <a:srgbClr val="000090"/>
                </a:solidFill>
                <a:cs typeface="Arial" pitchFamily="34" charset="0"/>
              </a:rPr>
              <a:t>events;</a:t>
            </a:r>
            <a:endParaRPr lang="en-US" i="1" baseline="30000">
              <a:solidFill>
                <a:srgbClr val="000090"/>
              </a:solidFill>
              <a:cs typeface="Arial" pitchFamily="34" charset="0"/>
            </a:endParaRPr>
          </a:p>
        </p:txBody>
      </p:sp>
      <p:sp>
        <p:nvSpPr>
          <p:cNvPr id="26" name="Rectangle 60"/>
          <p:cNvSpPr>
            <a:spLocks noChangeArrowheads="1"/>
          </p:cNvSpPr>
          <p:nvPr/>
        </p:nvSpPr>
        <p:spPr bwMode="auto">
          <a:xfrm>
            <a:off x="5876925" y="3114675"/>
            <a:ext cx="2808288" cy="3079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pPr>
              <a:lnSpc>
                <a:spcPct val="84000"/>
              </a:lnSpc>
              <a:buClr>
                <a:srgbClr val="898989"/>
              </a:buClr>
              <a:buSzPct val="100000"/>
              <a:buFont typeface="Arial" charset="0"/>
              <a:buNone/>
              <a:defRPr/>
            </a:pPr>
            <a:r>
              <a:rPr lang="en-GB" sz="1600" i="1" dirty="0" err="1">
                <a:solidFill>
                  <a:srgbClr val="333399"/>
                </a:solidFill>
                <a:latin typeface="Arial" charset="0"/>
                <a:ea typeface="ＭＳ Ｐゴシック" charset="0"/>
                <a:cs typeface="Arial" charset="0"/>
              </a:rPr>
              <a:t>A.Zinchenko</a:t>
            </a:r>
            <a:r>
              <a:rPr lang="en-GB" sz="1600" i="1" dirty="0">
                <a:solidFill>
                  <a:srgbClr val="333399"/>
                </a:solidFill>
                <a:latin typeface="Arial" charset="0"/>
                <a:ea typeface="ＭＳ Ｐゴシック" charset="0"/>
                <a:cs typeface="Arial" charset="0"/>
              </a:rPr>
              <a:t>, </a:t>
            </a:r>
            <a:r>
              <a:rPr lang="en-GB" sz="1600" i="1" dirty="0" err="1">
                <a:solidFill>
                  <a:srgbClr val="333399"/>
                </a:solidFill>
                <a:latin typeface="Arial" charset="0"/>
                <a:ea typeface="ＭＳ Ｐゴシック" charset="0"/>
                <a:cs typeface="Arial" charset="0"/>
              </a:rPr>
              <a:t>V.Vasendina</a:t>
            </a:r>
            <a:endParaRPr lang="en-GB" sz="1600" i="1" dirty="0">
              <a:solidFill>
                <a:srgbClr val="333399"/>
              </a:solidFill>
              <a:latin typeface="Arial" charset="0"/>
              <a:ea typeface="ＭＳ Ｐゴシック" charset="0"/>
              <a:cs typeface="Arial" charset="0"/>
            </a:endParaRPr>
          </a:p>
        </p:txBody>
      </p:sp>
      <p:sp>
        <p:nvSpPr>
          <p:cNvPr id="86034" name="TextBox 1"/>
          <p:cNvSpPr txBox="1">
            <a:spLocks noChangeArrowheads="1"/>
          </p:cNvSpPr>
          <p:nvPr/>
        </p:nvSpPr>
        <p:spPr bwMode="auto">
          <a:xfrm>
            <a:off x="825500" y="2984500"/>
            <a:ext cx="1495425" cy="400050"/>
          </a:xfrm>
          <a:prstGeom prst="rect">
            <a:avLst/>
          </a:prstGeom>
          <a:solidFill>
            <a:schemeClr val="accent1"/>
          </a:solidFill>
          <a:ln w="9525">
            <a:noFill/>
            <a:miter lim="800000"/>
            <a:headEnd/>
            <a:tailEnd/>
          </a:ln>
        </p:spPr>
        <p:txBody>
          <a:bodyPr wrap="none">
            <a:spAutoFit/>
          </a:bodyPr>
          <a:lstStyle/>
          <a:p>
            <a:r>
              <a:rPr lang="en-US" sz="2000" b="1">
                <a:solidFill>
                  <a:srgbClr val="000090"/>
                </a:solidFill>
              </a:rPr>
              <a:t>Simulation</a:t>
            </a:r>
          </a:p>
        </p:txBody>
      </p:sp>
      <p:sp>
        <p:nvSpPr>
          <p:cNvPr id="86037" name="Slide Number Placeholder 3"/>
          <p:cNvSpPr>
            <a:spLocks noGrp="1"/>
          </p:cNvSpPr>
          <p:nvPr>
            <p:ph type="sldNum" sz="quarter" idx="12"/>
          </p:nvPr>
        </p:nvSpPr>
        <p:spPr>
          <a:xfrm>
            <a:off x="6553200" y="6321425"/>
            <a:ext cx="2133600" cy="476250"/>
          </a:xfrm>
          <a:noFill/>
        </p:spPr>
        <p:txBody>
          <a:bodyPr anchor="b"/>
          <a:lstStyle/>
          <a:p>
            <a:fld id="{ABDBB6A8-02C0-4AEA-9CDA-D2FAD90A2C21}" type="slidenum">
              <a:rPr lang="ru-RU"/>
              <a:pPr/>
              <a:t>22</a:t>
            </a:fld>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6" descr="PDF.pdf"/>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91880" y="2060848"/>
            <a:ext cx="3301996" cy="4322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0" name="Прямоугольник 5"/>
          <p:cNvSpPr>
            <a:spLocks noChangeArrowheads="1"/>
          </p:cNvSpPr>
          <p:nvPr/>
        </p:nvSpPr>
        <p:spPr bwMode="auto">
          <a:xfrm>
            <a:off x="6804248" y="829161"/>
            <a:ext cx="2269066" cy="101566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000" b="1" dirty="0">
                <a:solidFill>
                  <a:srgbClr val="FFFF00"/>
                </a:solidFill>
                <a:cs typeface="Times New Roman" charset="0"/>
              </a:rPr>
              <a:t>111</a:t>
            </a:r>
            <a:r>
              <a:rPr lang="en-US" sz="2000" b="1" dirty="0">
                <a:solidFill>
                  <a:srgbClr val="0C1167"/>
                </a:solidFill>
                <a:cs typeface="Times New Roman" charset="0"/>
              </a:rPr>
              <a:t> </a:t>
            </a:r>
            <a:r>
              <a:rPr lang="en-US" sz="2000" i="1" dirty="0">
                <a:solidFill>
                  <a:schemeClr val="bg1"/>
                </a:solidFill>
                <a:cs typeface="Times New Roman" charset="0"/>
              </a:rPr>
              <a:t>contributions</a:t>
            </a:r>
            <a:r>
              <a:rPr lang="en-US" sz="2000" i="1" dirty="0" smtClean="0">
                <a:solidFill>
                  <a:schemeClr val="bg1"/>
                </a:solidFill>
                <a:cs typeface="Times New Roman" charset="0"/>
              </a:rPr>
              <a:t>,</a:t>
            </a:r>
            <a:r>
              <a:rPr lang="en-US" sz="2000" b="1" dirty="0">
                <a:solidFill>
                  <a:srgbClr val="0C1167"/>
                </a:solidFill>
                <a:cs typeface="Times New Roman" charset="0"/>
              </a:rPr>
              <a:t> </a:t>
            </a:r>
            <a:endParaRPr lang="en-US" sz="2000" b="1" dirty="0" smtClean="0">
              <a:solidFill>
                <a:srgbClr val="0C1167"/>
              </a:solidFill>
              <a:cs typeface="Times New Roman" charset="0"/>
            </a:endParaRPr>
          </a:p>
          <a:p>
            <a:r>
              <a:rPr lang="en-US" sz="2000" b="1" dirty="0" smtClean="0">
                <a:solidFill>
                  <a:srgbClr val="FFFF00"/>
                </a:solidFill>
              </a:rPr>
              <a:t>188</a:t>
            </a:r>
            <a:r>
              <a:rPr lang="en-US" sz="2000" b="1" dirty="0" smtClean="0">
                <a:solidFill>
                  <a:srgbClr val="0C1167"/>
                </a:solidFill>
              </a:rPr>
              <a:t> </a:t>
            </a:r>
            <a:r>
              <a:rPr lang="en-US" sz="2000" i="1" dirty="0" smtClean="0">
                <a:solidFill>
                  <a:srgbClr val="FFFFFF"/>
                </a:solidFill>
              </a:rPr>
              <a:t>authors</a:t>
            </a:r>
          </a:p>
          <a:p>
            <a:r>
              <a:rPr lang="en-US" sz="2000" i="1" dirty="0" smtClean="0">
                <a:solidFill>
                  <a:srgbClr val="FFFFFF"/>
                </a:solidFill>
              </a:rPr>
              <a:t> from</a:t>
            </a:r>
            <a:r>
              <a:rPr lang="en-US" sz="2000" b="1" dirty="0" smtClean="0">
                <a:solidFill>
                  <a:srgbClr val="FFFFFF"/>
                </a:solidFill>
              </a:rPr>
              <a:t> </a:t>
            </a:r>
            <a:r>
              <a:rPr lang="en-US" sz="2000" b="1" dirty="0" smtClean="0">
                <a:solidFill>
                  <a:srgbClr val="FFFF00"/>
                </a:solidFill>
              </a:rPr>
              <a:t>24</a:t>
            </a:r>
            <a:r>
              <a:rPr lang="en-US" sz="2000" b="1" dirty="0" smtClean="0">
                <a:solidFill>
                  <a:srgbClr val="0C1167"/>
                </a:solidFill>
              </a:rPr>
              <a:t> </a:t>
            </a:r>
            <a:r>
              <a:rPr lang="en-US" sz="2000" i="1" dirty="0">
                <a:solidFill>
                  <a:srgbClr val="FFFFFF"/>
                </a:solidFill>
              </a:rPr>
              <a:t>countries</a:t>
            </a:r>
          </a:p>
        </p:txBody>
      </p:sp>
      <p:sp>
        <p:nvSpPr>
          <p:cNvPr id="31751" name="Content Placeholder 2"/>
          <p:cNvSpPr txBox="1">
            <a:spLocks/>
          </p:cNvSpPr>
          <p:nvPr/>
        </p:nvSpPr>
        <p:spPr bwMode="auto">
          <a:xfrm>
            <a:off x="3275856" y="116632"/>
            <a:ext cx="5760640" cy="504056"/>
          </a:xfrm>
          <a:prstGeom prst="rect">
            <a:avLst/>
          </a:prstGeom>
          <a:solidFill>
            <a:srgbClr val="FFFF00"/>
          </a:solidFill>
          <a:ln>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GB" b="1" dirty="0" smtClean="0">
                <a:solidFill>
                  <a:srgbClr val="FF0000"/>
                </a:solidFill>
                <a:effectLst>
                  <a:outerShdw blurRad="38100" dist="38100" dir="2700000" algn="tl">
                    <a:srgbClr val="000000">
                      <a:alpha val="43137"/>
                    </a:srgbClr>
                  </a:outerShdw>
                </a:effectLst>
                <a:cs typeface="Arial" charset="0"/>
              </a:rPr>
              <a:t>NICA </a:t>
            </a:r>
            <a:r>
              <a:rPr lang="en-GB" b="1" dirty="0">
                <a:solidFill>
                  <a:srgbClr val="FF0000"/>
                </a:solidFill>
                <a:effectLst>
                  <a:outerShdw blurRad="38100" dist="38100" dir="2700000" algn="tl">
                    <a:srgbClr val="000000">
                      <a:alpha val="43137"/>
                    </a:srgbClr>
                  </a:outerShdw>
                </a:effectLst>
                <a:cs typeface="Arial" charset="0"/>
              </a:rPr>
              <a:t>White </a:t>
            </a:r>
            <a:r>
              <a:rPr lang="en-GB" b="1" dirty="0" smtClean="0">
                <a:solidFill>
                  <a:srgbClr val="FF0000"/>
                </a:solidFill>
                <a:effectLst>
                  <a:outerShdw blurRad="38100" dist="38100" dir="2700000" algn="tl">
                    <a:srgbClr val="000000">
                      <a:alpha val="43137"/>
                    </a:srgbClr>
                  </a:outerShdw>
                </a:effectLst>
                <a:cs typeface="Arial" charset="0"/>
              </a:rPr>
              <a:t>Paper</a:t>
            </a:r>
            <a:endParaRPr lang="en-GB" b="1" dirty="0">
              <a:solidFill>
                <a:srgbClr val="FF0000"/>
              </a:solidFill>
              <a:effectLst>
                <a:outerShdw blurRad="38100" dist="38100" dir="2700000" algn="tl">
                  <a:srgbClr val="000000">
                    <a:alpha val="43137"/>
                  </a:srgbClr>
                </a:outerShdw>
              </a:effectLst>
              <a:cs typeface="Arial" charset="0"/>
            </a:endParaRPr>
          </a:p>
        </p:txBody>
      </p:sp>
      <p:pic>
        <p:nvPicPr>
          <p:cNvPr id="12"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2" y="2333719"/>
            <a:ext cx="2930911" cy="433564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 name="Прямоугольник 10"/>
          <p:cNvSpPr/>
          <p:nvPr/>
        </p:nvSpPr>
        <p:spPr>
          <a:xfrm>
            <a:off x="3618656" y="6444044"/>
            <a:ext cx="6858000" cy="369332"/>
          </a:xfrm>
          <a:prstGeom prst="rect">
            <a:avLst/>
          </a:prstGeom>
        </p:spPr>
        <p:txBody>
          <a:bodyPr wrap="square">
            <a:spAutoFit/>
          </a:bodyPr>
          <a:lstStyle/>
          <a:p>
            <a:r>
              <a:rPr lang="en-US" b="1" dirty="0" smtClean="0">
                <a:solidFill>
                  <a:srgbClr val="FF0000"/>
                </a:solidFill>
                <a:effectLst>
                  <a:outerShdw blurRad="38100" dist="38100" dir="2700000" algn="tl">
                    <a:srgbClr val="000000">
                      <a:alpha val="43137"/>
                    </a:srgbClr>
                  </a:outerShdw>
                </a:effectLst>
              </a:rPr>
              <a:t>http://theor0.jinr.ru/twiki-cgi/view/NICA/WebHome</a:t>
            </a:r>
            <a:endParaRPr lang="ru-RU" b="1" dirty="0">
              <a:solidFill>
                <a:srgbClr val="FF0000"/>
              </a:solidFill>
              <a:effectLst>
                <a:outerShdw blurRad="38100" dist="38100" dir="2700000" algn="tl">
                  <a:srgbClr val="000000">
                    <a:alpha val="43137"/>
                  </a:srgbClr>
                </a:outerShdw>
              </a:effectLst>
            </a:endParaRPr>
          </a:p>
        </p:txBody>
      </p:sp>
      <p:pic>
        <p:nvPicPr>
          <p:cNvPr id="15" name="Picture 1"/>
          <p:cNvPicPr>
            <a:picLocks noChangeAspect="1" noChangeArrowheads="1"/>
          </p:cNvPicPr>
          <p:nvPr/>
        </p:nvPicPr>
        <p:blipFill>
          <a:blip r:embed="rId4" cstate="print"/>
          <a:srcRect/>
          <a:stretch>
            <a:fillRect/>
          </a:stretch>
        </p:blipFill>
        <p:spPr bwMode="auto">
          <a:xfrm>
            <a:off x="3347864" y="692696"/>
            <a:ext cx="3486771" cy="1355972"/>
          </a:xfrm>
          <a:prstGeom prst="rect">
            <a:avLst/>
          </a:prstGeom>
          <a:solidFill>
            <a:srgbClr val="CCFFCC"/>
          </a:solidFill>
          <a:ln w="9525">
            <a:noFill/>
            <a:miter lim="800000"/>
            <a:headEnd/>
            <a:tailEnd/>
          </a:ln>
        </p:spPr>
      </p:pic>
      <p:sp>
        <p:nvSpPr>
          <p:cNvPr id="16" name="Прямоугольник 15"/>
          <p:cNvSpPr/>
          <p:nvPr/>
        </p:nvSpPr>
        <p:spPr>
          <a:xfrm>
            <a:off x="107504" y="159023"/>
            <a:ext cx="2970685" cy="461665"/>
          </a:xfrm>
          <a:prstGeom prst="rect">
            <a:avLst/>
          </a:prstGeom>
          <a:solidFill>
            <a:srgbClr val="FFFF00"/>
          </a:solidFill>
          <a:ln>
            <a:solidFill>
              <a:srgbClr val="FF0000"/>
            </a:solidFill>
          </a:ln>
        </p:spPr>
        <p:txBody>
          <a:bodyPr wrap="square">
            <a:spAutoFit/>
          </a:bodyPr>
          <a:lstStyle/>
          <a:p>
            <a:r>
              <a:rPr lang="en-GB" sz="2400" b="1" dirty="0" smtClean="0">
                <a:solidFill>
                  <a:srgbClr val="FF0000"/>
                </a:solidFill>
                <a:effectLst>
                  <a:outerShdw blurRad="38100" dist="38100" dir="2700000" algn="tl">
                    <a:srgbClr val="000000">
                      <a:alpha val="43137"/>
                    </a:srgbClr>
                  </a:outerShdw>
                </a:effectLst>
              </a:rPr>
              <a:t>SQM2015 in </a:t>
            </a:r>
            <a:r>
              <a:rPr lang="en-GB" sz="2400" b="1" dirty="0" err="1" smtClean="0">
                <a:solidFill>
                  <a:srgbClr val="FF0000"/>
                </a:solidFill>
                <a:effectLst>
                  <a:outerShdw blurRad="38100" dist="38100" dir="2700000" algn="tl">
                    <a:srgbClr val="000000">
                      <a:alpha val="43137"/>
                    </a:srgbClr>
                  </a:outerShdw>
                </a:effectLst>
              </a:rPr>
              <a:t>Dubna</a:t>
            </a:r>
            <a:endParaRPr lang="ru-RU" sz="2400" dirty="0">
              <a:effectLst>
                <a:outerShdw blurRad="38100" dist="38100" dir="2700000" algn="tl">
                  <a:srgbClr val="000000">
                    <a:alpha val="43137"/>
                  </a:srgbClr>
                </a:outerShdw>
              </a:effectLst>
            </a:endParaRPr>
          </a:p>
        </p:txBody>
      </p:sp>
      <p:sp>
        <p:nvSpPr>
          <p:cNvPr id="17" name="Прямоугольник 16"/>
          <p:cNvSpPr/>
          <p:nvPr/>
        </p:nvSpPr>
        <p:spPr>
          <a:xfrm>
            <a:off x="6840760" y="4422011"/>
            <a:ext cx="2555776" cy="2031325"/>
          </a:xfrm>
          <a:prstGeom prst="rect">
            <a:avLst/>
          </a:prstGeom>
        </p:spPr>
        <p:txBody>
          <a:bodyPr wrap="square">
            <a:spAutoFit/>
          </a:bodyPr>
          <a:lstStyle/>
          <a:p>
            <a:pPr algn="just"/>
            <a:r>
              <a:rPr lang="en-US" b="1" dirty="0" smtClean="0">
                <a:solidFill>
                  <a:srgbClr val="000090"/>
                </a:solidFill>
                <a:latin typeface="Arial"/>
                <a:cs typeface="Arial"/>
              </a:rPr>
              <a:t>T. D. Lee: </a:t>
            </a:r>
          </a:p>
          <a:p>
            <a:pPr algn="just"/>
            <a:r>
              <a:rPr lang="en-US" b="1" dirty="0" smtClean="0">
                <a:solidFill>
                  <a:srgbClr val="000090"/>
                </a:solidFill>
                <a:latin typeface="Arial"/>
                <a:cs typeface="Arial"/>
              </a:rPr>
              <a:t>“</a:t>
            </a:r>
            <a:r>
              <a:rPr lang="ru-RU" i="1" dirty="0" err="1" smtClean="0">
                <a:solidFill>
                  <a:srgbClr val="000090"/>
                </a:solidFill>
                <a:latin typeface="Arial"/>
                <a:cs typeface="Arial"/>
              </a:rPr>
              <a:t>The</a:t>
            </a:r>
            <a:r>
              <a:rPr lang="en-US" i="1" dirty="0" smtClean="0">
                <a:solidFill>
                  <a:srgbClr val="000090"/>
                </a:solidFill>
                <a:latin typeface="Arial"/>
                <a:cs typeface="Arial"/>
              </a:rPr>
              <a:t> </a:t>
            </a:r>
            <a:r>
              <a:rPr lang="ru-RU" i="1" dirty="0" smtClean="0">
                <a:solidFill>
                  <a:srgbClr val="000090"/>
                </a:solidFill>
                <a:latin typeface="Arial"/>
                <a:cs typeface="Arial"/>
              </a:rPr>
              <a:t>NICA </a:t>
            </a:r>
            <a:r>
              <a:rPr lang="ru-RU" i="1" dirty="0" err="1" smtClean="0">
                <a:solidFill>
                  <a:srgbClr val="000090"/>
                </a:solidFill>
                <a:latin typeface="Arial"/>
                <a:cs typeface="Arial"/>
              </a:rPr>
              <a:t>heavy</a:t>
            </a:r>
            <a:r>
              <a:rPr lang="ru-RU" i="1" dirty="0" smtClean="0">
                <a:solidFill>
                  <a:srgbClr val="000090"/>
                </a:solidFill>
                <a:latin typeface="Arial"/>
                <a:cs typeface="Arial"/>
              </a:rPr>
              <a:t> </a:t>
            </a:r>
            <a:endParaRPr lang="en-US" i="1" dirty="0" smtClean="0">
              <a:solidFill>
                <a:srgbClr val="000090"/>
              </a:solidFill>
              <a:latin typeface="Arial"/>
              <a:cs typeface="Arial"/>
            </a:endParaRPr>
          </a:p>
          <a:p>
            <a:pPr algn="just"/>
            <a:r>
              <a:rPr lang="ru-RU" i="1" dirty="0" err="1" smtClean="0">
                <a:solidFill>
                  <a:srgbClr val="000090"/>
                </a:solidFill>
                <a:latin typeface="Arial"/>
                <a:cs typeface="Arial"/>
              </a:rPr>
              <a:t>ion</a:t>
            </a:r>
            <a:r>
              <a:rPr lang="ru-RU" i="1" dirty="0" smtClean="0">
                <a:solidFill>
                  <a:srgbClr val="000090"/>
                </a:solidFill>
                <a:latin typeface="Arial"/>
                <a:cs typeface="Arial"/>
              </a:rPr>
              <a:t> </a:t>
            </a:r>
            <a:r>
              <a:rPr lang="ru-RU" i="1" dirty="0" err="1" smtClean="0">
                <a:solidFill>
                  <a:srgbClr val="000090"/>
                </a:solidFill>
                <a:latin typeface="Arial"/>
                <a:cs typeface="Arial"/>
              </a:rPr>
              <a:t>collider</a:t>
            </a:r>
            <a:r>
              <a:rPr lang="en-US" i="1" dirty="0" smtClean="0">
                <a:solidFill>
                  <a:srgbClr val="000090"/>
                </a:solidFill>
                <a:latin typeface="Arial"/>
                <a:cs typeface="Arial"/>
              </a:rPr>
              <a:t> </a:t>
            </a:r>
            <a:r>
              <a:rPr lang="ru-RU" i="1" dirty="0" err="1" smtClean="0">
                <a:solidFill>
                  <a:srgbClr val="000090"/>
                </a:solidFill>
                <a:latin typeface="Arial"/>
                <a:cs typeface="Arial"/>
              </a:rPr>
              <a:t>will</a:t>
            </a:r>
            <a:r>
              <a:rPr lang="ru-RU" i="1" dirty="0" smtClean="0">
                <a:solidFill>
                  <a:srgbClr val="000090"/>
                </a:solidFill>
                <a:latin typeface="Arial"/>
                <a:cs typeface="Arial"/>
              </a:rPr>
              <a:t> </a:t>
            </a:r>
            <a:r>
              <a:rPr lang="ru-RU" i="1" dirty="0" err="1" smtClean="0">
                <a:solidFill>
                  <a:srgbClr val="000090"/>
                </a:solidFill>
                <a:latin typeface="Arial"/>
                <a:cs typeface="Arial"/>
              </a:rPr>
              <a:t>be</a:t>
            </a:r>
            <a:r>
              <a:rPr lang="ru-RU" i="1" dirty="0" smtClean="0">
                <a:solidFill>
                  <a:srgbClr val="000090"/>
                </a:solidFill>
                <a:latin typeface="Arial"/>
                <a:cs typeface="Arial"/>
              </a:rPr>
              <a:t> </a:t>
            </a:r>
            <a:endParaRPr lang="en-US" i="1" dirty="0" smtClean="0">
              <a:solidFill>
                <a:srgbClr val="000090"/>
              </a:solidFill>
              <a:latin typeface="Arial"/>
              <a:cs typeface="Arial"/>
            </a:endParaRPr>
          </a:p>
          <a:p>
            <a:pPr algn="just"/>
            <a:r>
              <a:rPr lang="en-US" i="1" dirty="0" smtClean="0">
                <a:solidFill>
                  <a:srgbClr val="000090"/>
                </a:solidFill>
                <a:latin typeface="Arial"/>
                <a:cs typeface="Arial"/>
              </a:rPr>
              <a:t>a</a:t>
            </a:r>
            <a:r>
              <a:rPr lang="ru-RU" i="1" dirty="0" smtClean="0">
                <a:solidFill>
                  <a:srgbClr val="000090"/>
                </a:solidFill>
                <a:latin typeface="Arial"/>
                <a:cs typeface="Arial"/>
              </a:rPr>
              <a:t> </a:t>
            </a:r>
            <a:r>
              <a:rPr lang="ru-RU" i="1" dirty="0" err="1" smtClean="0">
                <a:solidFill>
                  <a:srgbClr val="000090"/>
                </a:solidFill>
                <a:latin typeface="Arial"/>
                <a:cs typeface="Arial"/>
              </a:rPr>
              <a:t>very</a:t>
            </a:r>
            <a:r>
              <a:rPr lang="ru-RU" i="1" dirty="0" smtClean="0">
                <a:solidFill>
                  <a:srgbClr val="000090"/>
                </a:solidFill>
                <a:latin typeface="Arial"/>
                <a:cs typeface="Arial"/>
              </a:rPr>
              <a:t> </a:t>
            </a:r>
            <a:r>
              <a:rPr lang="ru-RU" i="1" dirty="0" err="1" smtClean="0">
                <a:solidFill>
                  <a:srgbClr val="000090"/>
                </a:solidFill>
                <a:latin typeface="Arial"/>
                <a:cs typeface="Arial"/>
              </a:rPr>
              <a:t>major</a:t>
            </a:r>
            <a:r>
              <a:rPr lang="en-US" i="1" dirty="0" smtClean="0">
                <a:solidFill>
                  <a:srgbClr val="000090"/>
                </a:solidFill>
                <a:latin typeface="Arial"/>
                <a:cs typeface="Arial"/>
              </a:rPr>
              <a:t> </a:t>
            </a:r>
            <a:r>
              <a:rPr lang="ru-RU" i="1" dirty="0" err="1" smtClean="0">
                <a:solidFill>
                  <a:srgbClr val="000090"/>
                </a:solidFill>
                <a:latin typeface="Arial"/>
                <a:cs typeface="Arial"/>
              </a:rPr>
              <a:t>step</a:t>
            </a:r>
            <a:r>
              <a:rPr lang="en-US" i="1" dirty="0" smtClean="0">
                <a:solidFill>
                  <a:srgbClr val="000090"/>
                </a:solidFill>
                <a:latin typeface="Arial"/>
                <a:cs typeface="Arial"/>
              </a:rPr>
              <a:t> </a:t>
            </a:r>
          </a:p>
          <a:p>
            <a:pPr algn="just"/>
            <a:r>
              <a:rPr lang="ru-RU" i="1" dirty="0" err="1" smtClean="0">
                <a:solidFill>
                  <a:srgbClr val="000090"/>
                </a:solidFill>
                <a:latin typeface="Arial"/>
                <a:cs typeface="Arial"/>
              </a:rPr>
              <a:t>towards</a:t>
            </a:r>
            <a:r>
              <a:rPr lang="en-US" i="1" dirty="0" smtClean="0">
                <a:solidFill>
                  <a:srgbClr val="000090"/>
                </a:solidFill>
                <a:latin typeface="Arial"/>
                <a:cs typeface="Arial"/>
              </a:rPr>
              <a:t> t</a:t>
            </a:r>
            <a:r>
              <a:rPr lang="ru-RU" i="1" dirty="0" err="1" smtClean="0">
                <a:solidFill>
                  <a:srgbClr val="000090"/>
                </a:solidFill>
                <a:latin typeface="Arial"/>
                <a:cs typeface="Arial"/>
              </a:rPr>
              <a:t>he</a:t>
            </a:r>
            <a:r>
              <a:rPr lang="en-US" i="1" dirty="0" smtClean="0">
                <a:solidFill>
                  <a:srgbClr val="000090"/>
                </a:solidFill>
                <a:latin typeface="Arial"/>
                <a:cs typeface="Arial"/>
              </a:rPr>
              <a:t> </a:t>
            </a:r>
            <a:r>
              <a:rPr lang="ru-RU" i="1" dirty="0" err="1" smtClean="0">
                <a:solidFill>
                  <a:srgbClr val="000090"/>
                </a:solidFill>
                <a:latin typeface="Arial"/>
                <a:cs typeface="Arial"/>
              </a:rPr>
              <a:t>formation</a:t>
            </a:r>
            <a:r>
              <a:rPr lang="ru-RU" i="1" dirty="0" smtClean="0">
                <a:solidFill>
                  <a:srgbClr val="000090"/>
                </a:solidFill>
                <a:latin typeface="Arial"/>
                <a:cs typeface="Arial"/>
              </a:rPr>
              <a:t> </a:t>
            </a:r>
            <a:endParaRPr lang="en-US" i="1" dirty="0" smtClean="0">
              <a:solidFill>
                <a:srgbClr val="000090"/>
              </a:solidFill>
              <a:latin typeface="Arial"/>
              <a:cs typeface="Arial"/>
            </a:endParaRPr>
          </a:p>
          <a:p>
            <a:pPr algn="just"/>
            <a:r>
              <a:rPr lang="en-US" i="1" dirty="0" smtClean="0">
                <a:solidFill>
                  <a:srgbClr val="000090"/>
                </a:solidFill>
                <a:latin typeface="Arial"/>
                <a:cs typeface="Arial"/>
              </a:rPr>
              <a:t>o</a:t>
            </a:r>
            <a:r>
              <a:rPr lang="ru-RU" i="1" dirty="0" err="1" smtClean="0">
                <a:solidFill>
                  <a:srgbClr val="000090"/>
                </a:solidFill>
                <a:latin typeface="Arial"/>
                <a:cs typeface="Arial"/>
              </a:rPr>
              <a:t>f</a:t>
            </a:r>
            <a:r>
              <a:rPr lang="ru-RU" i="1" dirty="0" smtClean="0">
                <a:solidFill>
                  <a:srgbClr val="000090"/>
                </a:solidFill>
                <a:latin typeface="Arial"/>
                <a:cs typeface="Arial"/>
              </a:rPr>
              <a:t> </a:t>
            </a:r>
            <a:r>
              <a:rPr lang="ru-RU" i="1" dirty="0" err="1" smtClean="0">
                <a:solidFill>
                  <a:srgbClr val="000090"/>
                </a:solidFill>
                <a:latin typeface="Arial"/>
                <a:cs typeface="Arial"/>
              </a:rPr>
              <a:t>a</a:t>
            </a:r>
            <a:r>
              <a:rPr lang="en-US" i="1" dirty="0" smtClean="0">
                <a:solidFill>
                  <a:srgbClr val="000090"/>
                </a:solidFill>
                <a:latin typeface="Arial"/>
                <a:cs typeface="Arial"/>
              </a:rPr>
              <a:t> </a:t>
            </a:r>
            <a:r>
              <a:rPr lang="ru-RU" i="1" dirty="0" err="1" smtClean="0">
                <a:solidFill>
                  <a:srgbClr val="000090"/>
                </a:solidFill>
                <a:latin typeface="Arial"/>
                <a:cs typeface="Arial"/>
              </a:rPr>
              <a:t>new</a:t>
            </a:r>
            <a:r>
              <a:rPr lang="ru-RU" i="1" dirty="0" smtClean="0">
                <a:solidFill>
                  <a:srgbClr val="000090"/>
                </a:solidFill>
                <a:latin typeface="Arial"/>
                <a:cs typeface="Arial"/>
              </a:rPr>
              <a:t> </a:t>
            </a:r>
            <a:r>
              <a:rPr lang="ru-RU" i="1" dirty="0" err="1" smtClean="0">
                <a:solidFill>
                  <a:srgbClr val="000090"/>
                </a:solidFill>
                <a:latin typeface="Arial"/>
                <a:cs typeface="Arial"/>
              </a:rPr>
              <a:t>phase</a:t>
            </a:r>
            <a:r>
              <a:rPr lang="ru-RU" i="1" dirty="0" smtClean="0">
                <a:solidFill>
                  <a:srgbClr val="000090"/>
                </a:solidFill>
                <a:latin typeface="Arial"/>
                <a:cs typeface="Arial"/>
              </a:rPr>
              <a:t> </a:t>
            </a:r>
            <a:r>
              <a:rPr lang="ru-RU" i="1" dirty="0" err="1" smtClean="0">
                <a:solidFill>
                  <a:srgbClr val="000090"/>
                </a:solidFill>
                <a:latin typeface="Arial"/>
                <a:cs typeface="Arial"/>
              </a:rPr>
              <a:t>of</a:t>
            </a:r>
            <a:r>
              <a:rPr lang="ru-RU" i="1" dirty="0" smtClean="0">
                <a:solidFill>
                  <a:srgbClr val="000090"/>
                </a:solidFill>
                <a:latin typeface="Arial"/>
                <a:cs typeface="Arial"/>
              </a:rPr>
              <a:t> </a:t>
            </a:r>
            <a:endParaRPr lang="en-US" i="1" dirty="0" smtClean="0">
              <a:solidFill>
                <a:srgbClr val="000090"/>
              </a:solidFill>
              <a:latin typeface="Arial"/>
              <a:cs typeface="Arial"/>
            </a:endParaRPr>
          </a:p>
          <a:p>
            <a:pPr algn="just"/>
            <a:r>
              <a:rPr lang="en-US" i="1" dirty="0" smtClean="0">
                <a:solidFill>
                  <a:srgbClr val="000090"/>
                </a:solidFill>
                <a:latin typeface="Arial"/>
                <a:cs typeface="Arial"/>
              </a:rPr>
              <a:t>q</a:t>
            </a:r>
            <a:r>
              <a:rPr lang="ru-RU" i="1" dirty="0" err="1" smtClean="0">
                <a:solidFill>
                  <a:srgbClr val="000090"/>
                </a:solidFill>
                <a:latin typeface="Arial"/>
                <a:cs typeface="Arial"/>
              </a:rPr>
              <a:t>uark</a:t>
            </a:r>
            <a:r>
              <a:rPr lang="en-US" i="1" dirty="0" smtClean="0">
                <a:solidFill>
                  <a:srgbClr val="000090"/>
                </a:solidFill>
                <a:latin typeface="Arial"/>
                <a:cs typeface="Arial"/>
              </a:rPr>
              <a:t>-</a:t>
            </a:r>
            <a:r>
              <a:rPr lang="ru-RU" i="1" dirty="0" err="1" smtClean="0">
                <a:solidFill>
                  <a:srgbClr val="000090"/>
                </a:solidFill>
                <a:latin typeface="Arial"/>
                <a:cs typeface="Arial"/>
              </a:rPr>
              <a:t>gluon</a:t>
            </a:r>
            <a:r>
              <a:rPr lang="ru-RU" i="1" dirty="0" smtClean="0">
                <a:solidFill>
                  <a:srgbClr val="000090"/>
                </a:solidFill>
                <a:latin typeface="Arial"/>
                <a:cs typeface="Arial"/>
              </a:rPr>
              <a:t> </a:t>
            </a:r>
            <a:r>
              <a:rPr lang="ru-RU" i="1" dirty="0" err="1" smtClean="0">
                <a:solidFill>
                  <a:srgbClr val="000090"/>
                </a:solidFill>
                <a:latin typeface="Arial"/>
                <a:cs typeface="Arial"/>
              </a:rPr>
              <a:t>matter</a:t>
            </a:r>
            <a:r>
              <a:rPr lang="ru-RU" i="1" dirty="0" smtClean="0">
                <a:solidFill>
                  <a:srgbClr val="000090"/>
                </a:solidFill>
                <a:latin typeface="Arial"/>
                <a:cs typeface="Arial"/>
              </a:rPr>
              <a:t>.</a:t>
            </a:r>
            <a:r>
              <a:rPr lang="en-US" i="1" dirty="0" smtClean="0">
                <a:solidFill>
                  <a:srgbClr val="000090"/>
                </a:solidFill>
                <a:latin typeface="Arial"/>
                <a:cs typeface="Arial"/>
              </a:rPr>
              <a:t>”</a:t>
            </a:r>
            <a:r>
              <a:rPr lang="ru-RU" i="1" dirty="0" smtClean="0">
                <a:solidFill>
                  <a:srgbClr val="000090"/>
                </a:solidFill>
                <a:latin typeface="Arial"/>
                <a:cs typeface="Arial"/>
              </a:rPr>
              <a:t> </a:t>
            </a:r>
            <a:endParaRPr lang="en-US" i="1" dirty="0">
              <a:solidFill>
                <a:srgbClr val="000090"/>
              </a:solidFill>
              <a:latin typeface="Arial"/>
              <a:cs typeface="Arial"/>
            </a:endParaRPr>
          </a:p>
        </p:txBody>
      </p:sp>
      <p:pic>
        <p:nvPicPr>
          <p:cNvPr id="18" name="Picture 3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48264" y="2276872"/>
            <a:ext cx="1944216" cy="2080308"/>
          </a:xfrm>
          <a:prstGeom prst="rect">
            <a:avLst/>
          </a:prstGeom>
          <a:noFill/>
          <a:ln w="1905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19" name="Picture 1" descr="Photo2.tiff"/>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7504" y="764704"/>
            <a:ext cx="3056170" cy="1512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27981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1318915" y="279400"/>
            <a:ext cx="6421437" cy="547688"/>
          </a:xfrm>
          <a:prstGeom prst="rect">
            <a:avLst/>
          </a:prstGeom>
          <a:noFill/>
          <a:ln w="91440">
            <a:noFill/>
            <a:round/>
            <a:headEnd/>
            <a:tailEnd/>
          </a:ln>
          <a:effectLst/>
        </p:spPr>
        <p:txBody>
          <a:bodyPr wrap="none" lIns="135720" tIns="90720" rIns="135720" bIns="9072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E6FF00"/>
                </a:solidFill>
              </a:rPr>
              <a:t>Fixed Target Experiments at the </a:t>
            </a:r>
            <a:r>
              <a:rPr lang="en-US" sz="2400" b="1" dirty="0" err="1">
                <a:solidFill>
                  <a:srgbClr val="E6FF00"/>
                </a:solidFill>
              </a:rPr>
              <a:t>Nuclotron</a:t>
            </a:r>
            <a:endParaRPr lang="en-US" sz="2400" b="1" dirty="0">
              <a:solidFill>
                <a:srgbClr val="E6FF00"/>
              </a:solidFill>
            </a:endParaRPr>
          </a:p>
        </p:txBody>
      </p:sp>
      <p:sp>
        <p:nvSpPr>
          <p:cNvPr id="24578" name="Rectangle 2"/>
          <p:cNvSpPr>
            <a:spLocks noChangeArrowheads="1"/>
          </p:cNvSpPr>
          <p:nvPr/>
        </p:nvSpPr>
        <p:spPr bwMode="auto">
          <a:xfrm>
            <a:off x="182563" y="182563"/>
            <a:ext cx="8778875" cy="752475"/>
          </a:xfrm>
          <a:prstGeom prst="rect">
            <a:avLst/>
          </a:prstGeom>
          <a:noFill/>
          <a:ln w="54720">
            <a:solidFill>
              <a:srgbClr val="E6FF00"/>
            </a:solidFill>
            <a:round/>
            <a:headEnd/>
            <a:tailEnd/>
          </a:ln>
          <a:effectLst/>
        </p:spPr>
        <p:txBody>
          <a:bodyPr wrap="none" anchor="ctr"/>
          <a:lstStyle/>
          <a:p>
            <a:endParaRPr lang="ru-RU"/>
          </a:p>
        </p:txBody>
      </p:sp>
      <p:sp>
        <p:nvSpPr>
          <p:cNvPr id="24579" name="Text Box 3"/>
          <p:cNvSpPr txBox="1">
            <a:spLocks noChangeArrowheads="1"/>
          </p:cNvSpPr>
          <p:nvPr/>
        </p:nvSpPr>
        <p:spPr bwMode="auto">
          <a:xfrm>
            <a:off x="155575" y="1192213"/>
            <a:ext cx="8896350" cy="912812"/>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rPr>
              <a:t>→ </a:t>
            </a:r>
            <a:r>
              <a:rPr lang="en-US" b="1" dirty="0">
                <a:solidFill>
                  <a:srgbClr val="E6FF00"/>
                </a:solidFill>
                <a:latin typeface="Arial" pitchFamily="34" charset="0"/>
                <a:cs typeface="Arial" pitchFamily="34" charset="0"/>
              </a:rPr>
              <a:t>Ideally suited for exploration of reaction mechanisms &amp; in-medium properties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Energy range formerly not accessible or of limited experimental information</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Expectation of a rich structure of the QCD phase diagram @ high densities</a:t>
            </a:r>
          </a:p>
        </p:txBody>
      </p:sp>
      <p:sp>
        <p:nvSpPr>
          <p:cNvPr id="24580" name="Text Box 4"/>
          <p:cNvSpPr txBox="1">
            <a:spLocks noChangeArrowheads="1"/>
          </p:cNvSpPr>
          <p:nvPr/>
        </p:nvSpPr>
        <p:spPr bwMode="auto">
          <a:xfrm>
            <a:off x="274638" y="2292350"/>
            <a:ext cx="8713787" cy="1370013"/>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u="sng" dirty="0">
                <a:solidFill>
                  <a:srgbClr val="E6FF00"/>
                </a:solidFill>
                <a:latin typeface="Arial" pitchFamily="34" charset="0"/>
                <a:cs typeface="Arial" pitchFamily="34" charset="0"/>
              </a:rPr>
              <a:t>TOOL:</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a:t>
            </a:r>
            <a:r>
              <a:rPr lang="en-US" b="1" dirty="0" err="1">
                <a:solidFill>
                  <a:srgbClr val="E6FF00"/>
                </a:solidFill>
                <a:latin typeface="Arial" pitchFamily="34" charset="0"/>
                <a:cs typeface="Arial" pitchFamily="34" charset="0"/>
              </a:rPr>
              <a:t>Subthreshold</a:t>
            </a:r>
            <a:r>
              <a:rPr lang="en-US" b="1" dirty="0">
                <a:solidFill>
                  <a:srgbClr val="E6FF00"/>
                </a:solidFill>
                <a:latin typeface="Arial" pitchFamily="34" charset="0"/>
                <a:cs typeface="Arial" pitchFamily="34" charset="0"/>
              </a:rPr>
              <a:t> production of  (multi-)strange hadrons: Φ, K*, K*, Λ, Σ, Ξ, Ω</a:t>
            </a:r>
            <a:r>
              <a:rPr lang="en-US" b="1" baseline="40000" dirty="0">
                <a:solidFill>
                  <a:srgbClr val="E6FF00"/>
                </a:solidFill>
                <a:latin typeface="Arial" pitchFamily="34" charset="0"/>
                <a:cs typeface="Arial" pitchFamily="34" charset="0"/>
              </a:rPr>
              <a: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Extend studies at SIS18, observe  Ω</a:t>
            </a:r>
            <a:r>
              <a:rPr lang="en-US" b="1" baseline="40000" dirty="0">
                <a:solidFill>
                  <a:srgbClr val="E6FF00"/>
                </a:solidFill>
                <a:latin typeface="Arial" pitchFamily="34" charset="0"/>
                <a:cs typeface="Arial" pitchFamily="34" charset="0"/>
              </a:rPr>
              <a:t>-</a:t>
            </a:r>
            <a:r>
              <a:rPr lang="en-US" b="1" dirty="0">
                <a:solidFill>
                  <a:srgbClr val="E6FF00"/>
                </a:solidFill>
                <a:latin typeface="Arial" pitchFamily="34" charset="0"/>
                <a:cs typeface="Arial" pitchFamily="34" charset="0"/>
              </a:rPr>
              <a:t> as result of multi-step production here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Extract information about densities reached in the collision → </a:t>
            </a:r>
            <a:r>
              <a:rPr lang="en-US" b="1" dirty="0" err="1">
                <a:solidFill>
                  <a:srgbClr val="E6FF00"/>
                </a:solidFill>
                <a:latin typeface="Arial" pitchFamily="34" charset="0"/>
                <a:cs typeface="Arial" pitchFamily="34" charset="0"/>
              </a:rPr>
              <a:t>EoS</a:t>
            </a:r>
            <a:endParaRPr lang="en-US" b="1" dirty="0">
              <a:solidFill>
                <a:srgbClr val="E6FF00"/>
              </a:solidFill>
              <a:latin typeface="Arial" pitchFamily="34" charset="0"/>
              <a:cs typeface="Arial" pitchFamily="34" charset="0"/>
            </a:endParaRPr>
          </a:p>
        </p:txBody>
      </p:sp>
      <p:sp>
        <p:nvSpPr>
          <p:cNvPr id="24581" name="Text Box 5"/>
          <p:cNvSpPr txBox="1">
            <a:spLocks noChangeArrowheads="1"/>
          </p:cNvSpPr>
          <p:nvPr/>
        </p:nvSpPr>
        <p:spPr bwMode="auto">
          <a:xfrm>
            <a:off x="257175" y="3827463"/>
            <a:ext cx="8594725" cy="1257721"/>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u="sng" dirty="0">
                <a:solidFill>
                  <a:srgbClr val="E6FF00"/>
                </a:solidFill>
                <a:latin typeface="Arial" pitchFamily="34" charset="0"/>
                <a:cs typeface="Arial" pitchFamily="34" charset="0"/>
              </a:rPr>
              <a:t>Important: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Systematic study of production mechanisms by measurement of excitation </a:t>
            </a:r>
            <a:r>
              <a:rPr lang="en-US" b="1" dirty="0" smtClean="0">
                <a:solidFill>
                  <a:srgbClr val="E6FF00"/>
                </a:solidFill>
                <a:latin typeface="Arial" pitchFamily="34" charset="0"/>
                <a:cs typeface="Arial" pitchFamily="34" charset="0"/>
              </a:rPr>
              <a:t>functions </a:t>
            </a:r>
            <a:r>
              <a:rPr lang="en-US" b="1" dirty="0">
                <a:solidFill>
                  <a:srgbClr val="E6FF00"/>
                </a:solidFill>
                <a:latin typeface="Arial" pitchFamily="34" charset="0"/>
                <a:cs typeface="Arial" pitchFamily="34" charset="0"/>
              </a:rPr>
              <a:t>for </a:t>
            </a:r>
            <a:r>
              <a:rPr lang="en-US" b="1" dirty="0" err="1">
                <a:solidFill>
                  <a:srgbClr val="E6FF00"/>
                </a:solidFill>
                <a:latin typeface="Arial" pitchFamily="34" charset="0"/>
                <a:cs typeface="Arial" pitchFamily="34" charset="0"/>
              </a:rPr>
              <a:t>hadron</a:t>
            </a:r>
            <a:r>
              <a:rPr lang="en-US" b="1" dirty="0">
                <a:solidFill>
                  <a:srgbClr val="E6FF00"/>
                </a:solidFill>
                <a:latin typeface="Arial" pitchFamily="34" charset="0"/>
                <a:cs typeface="Arial" pitchFamily="34" charset="0"/>
              </a:rPr>
              <a:t> production in </a:t>
            </a:r>
            <a:r>
              <a:rPr lang="en-US" b="1" dirty="0" err="1">
                <a:solidFill>
                  <a:srgbClr val="E6FF00"/>
                </a:solidFill>
                <a:latin typeface="Arial" pitchFamily="34" charset="0"/>
                <a:cs typeface="Arial" pitchFamily="34" charset="0"/>
              </a:rPr>
              <a:t>p+p</a:t>
            </a:r>
            <a:r>
              <a:rPr lang="en-US" b="1" dirty="0">
                <a:solidFill>
                  <a:srgbClr val="E6FF00"/>
                </a:solidFill>
                <a:latin typeface="Arial" pitchFamily="34" charset="0"/>
                <a:cs typeface="Arial" pitchFamily="34" charset="0"/>
              </a:rPr>
              <a:t>, </a:t>
            </a:r>
            <a:r>
              <a:rPr lang="en-US" b="1" dirty="0" err="1">
                <a:solidFill>
                  <a:srgbClr val="E6FF00"/>
                </a:solidFill>
                <a:latin typeface="Arial" pitchFamily="34" charset="0"/>
                <a:cs typeface="Arial" pitchFamily="34" charset="0"/>
              </a:rPr>
              <a:t>d+p</a:t>
            </a:r>
            <a:endParaRPr lang="en-US" b="1" dirty="0">
              <a:solidFill>
                <a:srgbClr val="E6FF00"/>
              </a:solidFill>
              <a:latin typeface="Arial" pitchFamily="34" charset="0"/>
              <a:cs typeface="Arial"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High enough statistics for multi-dimensional analysis (centrality, y, </a:t>
            </a:r>
            <a:r>
              <a:rPr lang="en-US" b="1" dirty="0" err="1">
                <a:solidFill>
                  <a:srgbClr val="E6FF00"/>
                </a:solidFill>
                <a:latin typeface="Arial" pitchFamily="34" charset="0"/>
                <a:cs typeface="Arial" pitchFamily="34" charset="0"/>
              </a:rPr>
              <a:t>p</a:t>
            </a:r>
            <a:r>
              <a:rPr lang="en-US" b="1" baseline="-33000" dirty="0" err="1">
                <a:solidFill>
                  <a:srgbClr val="E6FF00"/>
                </a:solidFill>
                <a:latin typeface="Arial" pitchFamily="34" charset="0"/>
                <a:cs typeface="Arial" pitchFamily="34" charset="0"/>
              </a:rPr>
              <a:t>T</a:t>
            </a:r>
            <a:r>
              <a:rPr lang="en-US" b="1" dirty="0">
                <a:solidFill>
                  <a:srgbClr val="E6FF00"/>
                </a:solidFill>
                <a:latin typeface="Arial" pitchFamily="34" charset="0"/>
                <a:cs typeface="Arial" pitchFamily="34" charset="0"/>
              </a:rPr>
              <a:t>)</a:t>
            </a:r>
          </a:p>
        </p:txBody>
      </p:sp>
      <p:sp>
        <p:nvSpPr>
          <p:cNvPr id="24582" name="Text Box 6"/>
          <p:cNvSpPr txBox="1">
            <a:spLocks noChangeArrowheads="1"/>
          </p:cNvSpPr>
          <p:nvPr/>
        </p:nvSpPr>
        <p:spPr bwMode="auto">
          <a:xfrm>
            <a:off x="315913" y="5243513"/>
            <a:ext cx="8129587" cy="1339850"/>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u="sng" dirty="0">
                <a:solidFill>
                  <a:srgbClr val="E6FF00"/>
                </a:solidFill>
                <a:latin typeface="Arial" pitchFamily="34" charset="0"/>
                <a:cs typeface="Arial" pitchFamily="34" charset="0"/>
              </a:rPr>
              <a:t>Production of </a:t>
            </a:r>
            <a:r>
              <a:rPr lang="en-US" b="1" u="sng" dirty="0" err="1">
                <a:solidFill>
                  <a:srgbClr val="E6FF00"/>
                </a:solidFill>
                <a:latin typeface="Arial" pitchFamily="34" charset="0"/>
                <a:cs typeface="Arial" pitchFamily="34" charset="0"/>
              </a:rPr>
              <a:t>hypernuclei</a:t>
            </a:r>
            <a:r>
              <a:rPr lang="en-US" b="1" u="sng" dirty="0">
                <a:solidFill>
                  <a:srgbClr val="E6FF00"/>
                </a:solidFill>
                <a:latin typeface="Arial" pitchFamily="34" charset="0"/>
                <a:cs typeface="Arial" pitchFamily="34" charset="0"/>
              </a:rPr>
              <a:t>:</a:t>
            </a:r>
            <a:r>
              <a:rPr lang="en-US" b="1" dirty="0">
                <a:solidFill>
                  <a:srgbClr val="E6FF00"/>
                </a:solidFill>
                <a:latin typeface="Arial" pitchFamily="34" charset="0"/>
                <a:cs typeface="Arial" pitchFamily="34" charset="0"/>
              </a:rPr>
              <a:t>   → study recommended!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000" b="1" dirty="0">
              <a:solidFill>
                <a:srgbClr val="E6FF00"/>
              </a:solidFill>
              <a:latin typeface="Arial" pitchFamily="34" charset="0"/>
              <a:cs typeface="Arial"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Two mechanisms: (1) Absorption of produce Λ by spectator nuclei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(2) Coalescence of Λ nucleons at </a:t>
            </a:r>
            <a:r>
              <a:rPr lang="en-US" b="1" dirty="0" err="1">
                <a:solidFill>
                  <a:srgbClr val="E6FF00"/>
                </a:solidFill>
                <a:latin typeface="Arial" pitchFamily="34" charset="0"/>
                <a:cs typeface="Arial" pitchFamily="34" charset="0"/>
              </a:rPr>
              <a:t>midrapidity</a:t>
            </a:r>
            <a:endParaRPr lang="en-US" b="1" dirty="0">
              <a:solidFill>
                <a:srgbClr val="E6FF00"/>
              </a:solidFill>
              <a:latin typeface="Arial" pitchFamily="34" charset="0"/>
              <a:cs typeface="Arial"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Important for </a:t>
            </a:r>
            <a:r>
              <a:rPr lang="en-US" b="1" dirty="0" err="1">
                <a:solidFill>
                  <a:srgbClr val="E6FF00"/>
                </a:solidFill>
                <a:latin typeface="Arial" pitchFamily="34" charset="0"/>
                <a:cs typeface="Arial" pitchFamily="34" charset="0"/>
              </a:rPr>
              <a:t>hypernuclei</a:t>
            </a:r>
            <a:r>
              <a:rPr lang="en-US" b="1" dirty="0">
                <a:solidFill>
                  <a:srgbClr val="E6FF00"/>
                </a:solidFill>
                <a:latin typeface="Arial" pitchFamily="34" charset="0"/>
                <a:cs typeface="Arial" pitchFamily="34" charset="0"/>
              </a:rPr>
              <a:t> spectroscopy: extract Y-N, Y-Y interactions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1846610" y="279400"/>
            <a:ext cx="5173662" cy="547688"/>
          </a:xfrm>
          <a:prstGeom prst="rect">
            <a:avLst/>
          </a:prstGeom>
          <a:noFill/>
          <a:ln w="91440">
            <a:noFill/>
            <a:round/>
            <a:headEnd/>
            <a:tailEnd/>
          </a:ln>
          <a:effectLst/>
        </p:spPr>
        <p:txBody>
          <a:bodyPr wrap="none" lIns="135720" tIns="90720" rIns="135720" bIns="9072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E6FF00"/>
                </a:solidFill>
                <a:latin typeface="Arial" pitchFamily="34" charset="0"/>
                <a:cs typeface="Arial" pitchFamily="34" charset="0"/>
              </a:rPr>
              <a:t>Collider Experiments at </a:t>
            </a:r>
            <a:r>
              <a:rPr lang="en-US" sz="2400" b="1" dirty="0" smtClean="0">
                <a:solidFill>
                  <a:srgbClr val="E6FF00"/>
                </a:solidFill>
                <a:latin typeface="Arial" pitchFamily="34" charset="0"/>
                <a:cs typeface="Arial" pitchFamily="34" charset="0"/>
              </a:rPr>
              <a:t>MPD</a:t>
            </a:r>
            <a:endParaRPr lang="en-US" sz="2400" b="1" dirty="0">
              <a:solidFill>
                <a:srgbClr val="E6FF00"/>
              </a:solidFill>
              <a:latin typeface="Arial" pitchFamily="34" charset="0"/>
              <a:cs typeface="Arial" pitchFamily="34" charset="0"/>
            </a:endParaRPr>
          </a:p>
        </p:txBody>
      </p:sp>
      <p:sp>
        <p:nvSpPr>
          <p:cNvPr id="27650" name="Rectangle 2"/>
          <p:cNvSpPr>
            <a:spLocks noChangeArrowheads="1"/>
          </p:cNvSpPr>
          <p:nvPr/>
        </p:nvSpPr>
        <p:spPr bwMode="auto">
          <a:xfrm>
            <a:off x="182563" y="182563"/>
            <a:ext cx="8778875" cy="752475"/>
          </a:xfrm>
          <a:prstGeom prst="rect">
            <a:avLst/>
          </a:prstGeom>
          <a:noFill/>
          <a:ln w="54720">
            <a:solidFill>
              <a:srgbClr val="E6FF00"/>
            </a:solidFill>
            <a:round/>
            <a:headEnd/>
            <a:tailEnd/>
          </a:ln>
          <a:effectLst/>
        </p:spPr>
        <p:txBody>
          <a:bodyPr wrap="none" anchor="ctr"/>
          <a:lstStyle/>
          <a:p>
            <a:endParaRPr lang="ru-RU"/>
          </a:p>
        </p:txBody>
      </p:sp>
      <p:sp>
        <p:nvSpPr>
          <p:cNvPr id="27651" name="Text Box 3"/>
          <p:cNvSpPr txBox="1">
            <a:spLocks noChangeArrowheads="1"/>
          </p:cNvSpPr>
          <p:nvPr/>
        </p:nvSpPr>
        <p:spPr bwMode="auto">
          <a:xfrm>
            <a:off x="212725" y="1154113"/>
            <a:ext cx="8677275" cy="1614487"/>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E6FF00"/>
                </a:solidFill>
                <a:latin typeface="Arial" pitchFamily="34" charset="0"/>
                <a:cs typeface="Arial" pitchFamily="34" charset="0"/>
              </a:rPr>
              <a:t>First round of MPD/NICA experiments: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000" b="1" dirty="0" smtClean="0">
              <a:solidFill>
                <a:srgbClr val="E6FF00"/>
              </a:solidFill>
              <a:latin typeface="Arial" pitchFamily="34" charset="0"/>
              <a:cs typeface="Arial"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E6FF00"/>
                </a:solidFill>
                <a:latin typeface="Arial" pitchFamily="34" charset="0"/>
                <a:cs typeface="Arial" pitchFamily="34" charset="0"/>
              </a:rPr>
              <a:t>→ </a:t>
            </a:r>
            <a:r>
              <a:rPr lang="en-US" b="1" dirty="0">
                <a:solidFill>
                  <a:srgbClr val="E6FF00"/>
                </a:solidFill>
                <a:latin typeface="Arial" pitchFamily="34" charset="0"/>
                <a:cs typeface="Arial" pitchFamily="34" charset="0"/>
              </a:rPr>
              <a:t>diagnostic observables of beam energy scan programs at SPS, RHIC</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MPD detector to be optimized to study fluctuations an correlations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excitation functions of </a:t>
            </a:r>
            <a:r>
              <a:rPr lang="en-US" b="1" dirty="0" err="1">
                <a:solidFill>
                  <a:srgbClr val="E6FF00"/>
                </a:solidFill>
                <a:latin typeface="Arial" pitchFamily="34" charset="0"/>
                <a:cs typeface="Arial" pitchFamily="34" charset="0"/>
              </a:rPr>
              <a:t>fluct</a:t>
            </a:r>
            <a:r>
              <a:rPr lang="en-US" b="1" dirty="0">
                <a:solidFill>
                  <a:srgbClr val="E6FF00"/>
                </a:solidFill>
                <a:latin typeface="Arial" pitchFamily="34" charset="0"/>
                <a:cs typeface="Arial" pitchFamily="34" charset="0"/>
              </a:rPr>
              <a:t>./corr., dependence on centrality &amp; system size   </a:t>
            </a:r>
          </a:p>
        </p:txBody>
      </p:sp>
      <p:sp>
        <p:nvSpPr>
          <p:cNvPr id="27652" name="Text Box 4"/>
          <p:cNvSpPr txBox="1">
            <a:spLocks noChangeArrowheads="1"/>
          </p:cNvSpPr>
          <p:nvPr/>
        </p:nvSpPr>
        <p:spPr bwMode="auto">
          <a:xfrm>
            <a:off x="201613" y="2757488"/>
            <a:ext cx="8794750" cy="3643312"/>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Observables: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000" b="1" dirty="0">
              <a:solidFill>
                <a:srgbClr val="E6FF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EBE fluctuations of </a:t>
            </a:r>
            <a:r>
              <a:rPr lang="en-US" b="1" dirty="0" err="1">
                <a:solidFill>
                  <a:srgbClr val="E6FF00"/>
                </a:solidFill>
                <a:latin typeface="Arial" pitchFamily="34" charset="0"/>
                <a:cs typeface="Arial" pitchFamily="34" charset="0"/>
              </a:rPr>
              <a:t>multiplicty</a:t>
            </a:r>
            <a:r>
              <a:rPr lang="en-US" b="1" dirty="0">
                <a:solidFill>
                  <a:srgbClr val="E6FF00"/>
                </a:solidFill>
                <a:latin typeface="Arial" pitchFamily="34" charset="0"/>
                <a:cs typeface="Arial" pitchFamily="34" charset="0"/>
              </a:rPr>
              <a:t> and </a:t>
            </a:r>
            <a:r>
              <a:rPr lang="en-US" b="1" dirty="0" err="1">
                <a:solidFill>
                  <a:srgbClr val="E6FF00"/>
                </a:solidFill>
                <a:latin typeface="Arial" pitchFamily="34" charset="0"/>
                <a:cs typeface="Arial" pitchFamily="34" charset="0"/>
              </a:rPr>
              <a:t>p</a:t>
            </a:r>
            <a:r>
              <a:rPr lang="en-US" b="1" baseline="-33000" dirty="0" err="1">
                <a:solidFill>
                  <a:srgbClr val="E6FF00"/>
                </a:solidFill>
                <a:latin typeface="Arial" pitchFamily="34" charset="0"/>
                <a:cs typeface="Arial" pitchFamily="34" charset="0"/>
              </a:rPr>
              <a:t>T</a:t>
            </a:r>
            <a:r>
              <a:rPr lang="en-US" b="1" dirty="0">
                <a:solidFill>
                  <a:srgbClr val="E6FF00"/>
                </a:solidFill>
                <a:latin typeface="Arial" pitchFamily="34" charset="0"/>
                <a:cs typeface="Arial" pitchFamily="34" charset="0"/>
              </a:rPr>
              <a:t> of charged and identified part. (</a:t>
            </a:r>
            <a:r>
              <a:rPr lang="en-US" b="1" dirty="0" err="1">
                <a:solidFill>
                  <a:srgbClr val="E6FF00"/>
                </a:solidFill>
                <a:latin typeface="Arial" pitchFamily="34" charset="0"/>
                <a:cs typeface="Arial" pitchFamily="34" charset="0"/>
              </a:rPr>
              <a:t>p,K,π</a:t>
            </a:r>
            <a:r>
              <a:rPr lang="en-US" b="1" dirty="0">
                <a:solidFill>
                  <a:srgbClr val="E6FF00"/>
                </a:solidFill>
                <a:latin typeface="Arial" pitchFamily="34" charset="0"/>
                <a:cs typeface="Arial" pitchFamily="34" charset="0"/>
              </a:rPr>
              <a: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long-range angular correlations like v</a:t>
            </a:r>
            <a:r>
              <a:rPr lang="en-US" b="1" baseline="-33000" dirty="0">
                <a:solidFill>
                  <a:srgbClr val="E6FF00"/>
                </a:solidFill>
                <a:latin typeface="Arial" pitchFamily="34" charset="0"/>
                <a:cs typeface="Arial" pitchFamily="34" charset="0"/>
              </a:rPr>
              <a:t>1</a:t>
            </a:r>
            <a:r>
              <a:rPr lang="en-US" b="1" dirty="0">
                <a:solidFill>
                  <a:srgbClr val="E6FF00"/>
                </a:solidFill>
                <a:latin typeface="Arial" pitchFamily="34" charset="0"/>
                <a:cs typeface="Arial" pitchFamily="34" charset="0"/>
              </a:rPr>
              <a:t>, v</a:t>
            </a:r>
            <a:r>
              <a:rPr lang="en-US" b="1" baseline="-33000" dirty="0">
                <a:solidFill>
                  <a:srgbClr val="E6FF00"/>
                </a:solidFill>
                <a:latin typeface="Arial" pitchFamily="34" charset="0"/>
                <a:cs typeface="Arial" pitchFamily="34" charset="0"/>
              </a:rPr>
              <a:t>2</a:t>
            </a:r>
            <a:r>
              <a:rPr lang="en-US" b="1" dirty="0">
                <a:solidFill>
                  <a:srgbClr val="E6FF00"/>
                </a:solidFill>
                <a:latin typeface="Arial" pitchFamily="34" charset="0"/>
                <a:cs typeface="Arial" pitchFamily="34" charset="0"/>
              </a:rPr>
              <a:t> of (</a:t>
            </a:r>
            <a:r>
              <a:rPr lang="en-US" b="1" dirty="0" err="1">
                <a:solidFill>
                  <a:srgbClr val="E6FF00"/>
                </a:solidFill>
                <a:latin typeface="Arial" pitchFamily="34" charset="0"/>
                <a:cs typeface="Arial" pitchFamily="34" charset="0"/>
              </a:rPr>
              <a:t>p,K,π,Λ</a:t>
            </a:r>
            <a:r>
              <a:rPr lang="en-US" b="1" dirty="0">
                <a:solidFill>
                  <a:srgbClr val="E6FF00"/>
                </a:solidFill>
                <a:latin typeface="Arial" pitchFamily="34" charset="0"/>
                <a:cs typeface="Arial" pitchFamily="34" charset="0"/>
              </a:rPr>
              <a:t>) and light clusters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three-body correlations (for </a:t>
            </a:r>
            <a:r>
              <a:rPr lang="en-US" b="1" dirty="0" smtClean="0">
                <a:solidFill>
                  <a:srgbClr val="E6FF00"/>
                </a:solidFill>
                <a:latin typeface="Arial" pitchFamily="34" charset="0"/>
                <a:cs typeface="Arial" pitchFamily="34" charset="0"/>
              </a:rPr>
              <a:t>CME) and short-range two-particle corr. (size)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E6FF00"/>
                </a:solidFill>
                <a:latin typeface="Arial" pitchFamily="34" charset="0"/>
                <a:cs typeface="Arial" pitchFamily="34" charset="0"/>
              </a:rPr>
              <a:t>→ coverage in rapidity and </a:t>
            </a:r>
            <a:r>
              <a:rPr lang="en-US" b="1" dirty="0" err="1" smtClean="0">
                <a:solidFill>
                  <a:srgbClr val="E6FF00"/>
                </a:solidFill>
                <a:latin typeface="Arial" pitchFamily="34" charset="0"/>
                <a:cs typeface="Arial" pitchFamily="34" charset="0"/>
              </a:rPr>
              <a:t>p</a:t>
            </a:r>
            <a:r>
              <a:rPr lang="en-US" b="1" baseline="-33000" dirty="0" err="1" smtClean="0">
                <a:solidFill>
                  <a:srgbClr val="E6FF00"/>
                </a:solidFill>
                <a:latin typeface="Arial" pitchFamily="34" charset="0"/>
                <a:cs typeface="Arial" pitchFamily="34" charset="0"/>
              </a:rPr>
              <a:t>T</a:t>
            </a:r>
            <a:r>
              <a:rPr lang="en-US" b="1" dirty="0" smtClean="0">
                <a:solidFill>
                  <a:srgbClr val="E6FF00"/>
                </a:solidFill>
                <a:latin typeface="Arial" pitchFamily="34" charset="0"/>
                <a:cs typeface="Arial" pitchFamily="34" charset="0"/>
              </a:rPr>
              <a:t> shall be large, low </a:t>
            </a:r>
            <a:r>
              <a:rPr lang="en-US" b="1" dirty="0" err="1" smtClean="0">
                <a:solidFill>
                  <a:srgbClr val="E6FF00"/>
                </a:solidFill>
                <a:latin typeface="Arial" pitchFamily="34" charset="0"/>
                <a:cs typeface="Arial" pitchFamily="34" charset="0"/>
              </a:rPr>
              <a:t>p</a:t>
            </a:r>
            <a:r>
              <a:rPr lang="en-US" b="1" baseline="-33000" dirty="0" err="1" smtClean="0">
                <a:solidFill>
                  <a:srgbClr val="E6FF00"/>
                </a:solidFill>
                <a:latin typeface="Arial" pitchFamily="34" charset="0"/>
                <a:cs typeface="Arial" pitchFamily="34" charset="0"/>
              </a:rPr>
              <a:t>T</a:t>
            </a:r>
            <a:r>
              <a:rPr lang="en-US" b="1" dirty="0" smtClean="0">
                <a:solidFill>
                  <a:srgbClr val="E6FF00"/>
                </a:solidFill>
                <a:latin typeface="Arial" pitchFamily="34" charset="0"/>
                <a:cs typeface="Arial" pitchFamily="34" charset="0"/>
              </a:rPr>
              <a:t> extremely important!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E6FF00"/>
                </a:solidFill>
                <a:latin typeface="Arial" pitchFamily="34" charset="0"/>
                <a:cs typeface="Arial" pitchFamily="34" charset="0"/>
              </a:rPr>
              <a:t>→ </a:t>
            </a:r>
            <a:r>
              <a:rPr lang="en-US" b="1" dirty="0">
                <a:solidFill>
                  <a:srgbClr val="E6FF00"/>
                </a:solidFill>
                <a:latin typeface="Arial" pitchFamily="34" charset="0"/>
                <a:cs typeface="Arial" pitchFamily="34" charset="0"/>
              </a:rPr>
              <a:t>measurements as function of </a:t>
            </a:r>
            <a:r>
              <a:rPr lang="en-US" b="1" dirty="0" err="1">
                <a:solidFill>
                  <a:srgbClr val="E6FF00"/>
                </a:solidFill>
                <a:latin typeface="Arial" pitchFamily="34" charset="0"/>
                <a:cs typeface="Arial" pitchFamily="34" charset="0"/>
              </a:rPr>
              <a:t>collison</a:t>
            </a:r>
            <a:r>
              <a:rPr lang="en-US" b="1" dirty="0">
                <a:solidFill>
                  <a:srgbClr val="E6FF00"/>
                </a:solidFill>
                <a:latin typeface="Arial" pitchFamily="34" charset="0"/>
                <a:cs typeface="Arial" pitchFamily="34" charset="0"/>
              </a:rPr>
              <a:t> energy for following systems: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 </a:t>
            </a:r>
            <a:r>
              <a:rPr lang="en-US" b="1" dirty="0" err="1">
                <a:solidFill>
                  <a:srgbClr val="E6FF00"/>
                </a:solidFill>
                <a:latin typeface="Arial" pitchFamily="34" charset="0"/>
                <a:cs typeface="Arial" pitchFamily="34" charset="0"/>
              </a:rPr>
              <a:t>p+p</a:t>
            </a:r>
            <a:r>
              <a:rPr lang="en-US" b="1" dirty="0">
                <a:solidFill>
                  <a:srgbClr val="E6FF00"/>
                </a:solidFill>
                <a:latin typeface="Arial" pitchFamily="34" charset="0"/>
                <a:cs typeface="Arial" pitchFamily="34" charset="0"/>
              </a:rPr>
              <a:t> collisions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 </a:t>
            </a:r>
            <a:r>
              <a:rPr lang="en-US" b="1" dirty="0" err="1">
                <a:solidFill>
                  <a:srgbClr val="E6FF00"/>
                </a:solidFill>
                <a:latin typeface="Arial" pitchFamily="34" charset="0"/>
                <a:cs typeface="Arial" pitchFamily="34" charset="0"/>
              </a:rPr>
              <a:t>d+d</a:t>
            </a:r>
            <a:r>
              <a:rPr lang="en-US" b="1" dirty="0">
                <a:solidFill>
                  <a:srgbClr val="E6FF00"/>
                </a:solidFill>
                <a:latin typeface="Arial" pitchFamily="34" charset="0"/>
                <a:cs typeface="Arial" pitchFamily="34" charset="0"/>
              </a:rPr>
              <a:t> collisions with possibility of off-line event selection of reactions with</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a:t>
            </a:r>
            <a:r>
              <a:rPr lang="en-US" b="1" dirty="0" err="1">
                <a:solidFill>
                  <a:srgbClr val="E6FF00"/>
                </a:solidFill>
                <a:latin typeface="Arial" pitchFamily="34" charset="0"/>
                <a:cs typeface="Arial" pitchFamily="34" charset="0"/>
              </a:rPr>
              <a:t>p,p</a:t>
            </a:r>
            <a:r>
              <a:rPr lang="en-US" b="1" dirty="0">
                <a:solidFill>
                  <a:srgbClr val="E6FF00"/>
                </a:solidFill>
                <a:latin typeface="Arial" pitchFamily="34" charset="0"/>
                <a:cs typeface="Arial" pitchFamily="34" charset="0"/>
              </a:rPr>
              <a:t>), (</a:t>
            </a:r>
            <a:r>
              <a:rPr lang="en-US" b="1" dirty="0" err="1">
                <a:solidFill>
                  <a:srgbClr val="E6FF00"/>
                </a:solidFill>
                <a:latin typeface="Arial" pitchFamily="34" charset="0"/>
                <a:cs typeface="Arial" pitchFamily="34" charset="0"/>
              </a:rPr>
              <a:t>p,n</a:t>
            </a:r>
            <a:r>
              <a:rPr lang="en-US" b="1" dirty="0">
                <a:solidFill>
                  <a:srgbClr val="E6FF00"/>
                </a:solidFill>
                <a:latin typeface="Arial" pitchFamily="34" charset="0"/>
                <a:cs typeface="Arial" pitchFamily="34" charset="0"/>
              </a:rPr>
              <a:t>), (</a:t>
            </a:r>
            <a:r>
              <a:rPr lang="en-US" b="1" dirty="0" err="1">
                <a:solidFill>
                  <a:srgbClr val="E6FF00"/>
                </a:solidFill>
                <a:latin typeface="Arial" pitchFamily="34" charset="0"/>
                <a:cs typeface="Arial" pitchFamily="34" charset="0"/>
              </a:rPr>
              <a:t>n,n</a:t>
            </a:r>
            <a:r>
              <a:rPr lang="en-US" b="1" dirty="0">
                <a:solidFill>
                  <a:srgbClr val="E6FF00"/>
                </a:solidFill>
                <a:latin typeface="Arial" pitchFamily="34" charset="0"/>
                <a:cs typeface="Arial" pitchFamily="34" charset="0"/>
              </a:rPr>
              <a:t>) spectators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 </a:t>
            </a:r>
            <a:r>
              <a:rPr lang="en-US" b="1" dirty="0" err="1">
                <a:solidFill>
                  <a:srgbClr val="E6FF00"/>
                </a:solidFill>
                <a:latin typeface="Arial" pitchFamily="34" charset="0"/>
                <a:cs typeface="Arial" pitchFamily="34" charset="0"/>
              </a:rPr>
              <a:t>d+Pb</a:t>
            </a:r>
            <a:r>
              <a:rPr lang="en-US" b="1" dirty="0">
                <a:solidFill>
                  <a:srgbClr val="E6FF00"/>
                </a:solidFill>
                <a:latin typeface="Arial" pitchFamily="34" charset="0"/>
                <a:cs typeface="Arial" pitchFamily="34" charset="0"/>
              </a:rPr>
              <a:t> collisions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 collisions of identical heavy nuclei, such as </a:t>
            </a:r>
            <a:r>
              <a:rPr lang="en-US" b="1" dirty="0" err="1">
                <a:solidFill>
                  <a:srgbClr val="E6FF00"/>
                </a:solidFill>
                <a:latin typeface="Arial" pitchFamily="34" charset="0"/>
                <a:cs typeface="Arial" pitchFamily="34" charset="0"/>
              </a:rPr>
              <a:t>Pb+Pb</a:t>
            </a:r>
            <a:r>
              <a:rPr lang="en-US" b="1" dirty="0">
                <a:solidFill>
                  <a:srgbClr val="E6FF00"/>
                </a:solidFill>
                <a:latin typeface="Arial" pitchFamily="34" charset="0"/>
                <a:cs typeface="Arial" pitchFamily="34" charset="0"/>
              </a:rPr>
              <a:t> (later also smaller A)</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E6FF00"/>
                </a:solidFill>
                <a:latin typeface="Arial" pitchFamily="34" charset="0"/>
                <a:cs typeface="Arial" pitchFamily="34" charset="0"/>
              </a:rPr>
              <a:t>→ second stage: open-charm hadrons, </a:t>
            </a:r>
            <a:r>
              <a:rPr lang="en-US" b="1" dirty="0" err="1">
                <a:solidFill>
                  <a:srgbClr val="E6FF00"/>
                </a:solidFill>
                <a:latin typeface="Arial" pitchFamily="34" charset="0"/>
                <a:cs typeface="Arial" pitchFamily="34" charset="0"/>
              </a:rPr>
              <a:t>di</a:t>
            </a:r>
            <a:r>
              <a:rPr lang="en-US" b="1" dirty="0">
                <a:solidFill>
                  <a:srgbClr val="E6FF00"/>
                </a:solidFill>
                <a:latin typeface="Arial" pitchFamily="34" charset="0"/>
                <a:cs typeface="Arial" pitchFamily="34" charset="0"/>
              </a:rPr>
              <a:t>-leptons, </a:t>
            </a:r>
            <a:r>
              <a:rPr lang="en-US" b="1" dirty="0" err="1">
                <a:solidFill>
                  <a:srgbClr val="E6FF00"/>
                </a:solidFill>
                <a:latin typeface="Arial" pitchFamily="34" charset="0"/>
                <a:cs typeface="Arial" pitchFamily="34" charset="0"/>
              </a:rPr>
              <a:t>di</a:t>
            </a:r>
            <a:r>
              <a:rPr lang="en-US" b="1" dirty="0">
                <a:solidFill>
                  <a:srgbClr val="E6FF00"/>
                </a:solidFill>
                <a:latin typeface="Arial" pitchFamily="34" charset="0"/>
                <a:cs typeface="Arial" pitchFamily="34" charset="0"/>
              </a:rPr>
              <a:t>-photons at NICA </a:t>
            </a:r>
          </a:p>
        </p:txBody>
      </p:sp>
      <p:sp>
        <p:nvSpPr>
          <p:cNvPr id="27653" name="Rectangle 5"/>
          <p:cNvSpPr>
            <a:spLocks noChangeArrowheads="1"/>
          </p:cNvSpPr>
          <p:nvPr/>
        </p:nvSpPr>
        <p:spPr bwMode="auto">
          <a:xfrm>
            <a:off x="212725" y="1181100"/>
            <a:ext cx="6116638" cy="309563"/>
          </a:xfrm>
          <a:prstGeom prst="rect">
            <a:avLst/>
          </a:prstGeom>
          <a:noFill/>
          <a:ln w="18360">
            <a:solidFill>
              <a:srgbClr val="FFFF00"/>
            </a:solidFill>
            <a:round/>
            <a:headEnd/>
            <a:tailEnd/>
          </a:ln>
          <a:effectLst/>
        </p:spPr>
        <p:txBody>
          <a:bodyPr wrap="none" anchor="ctr"/>
          <a:lstStyle/>
          <a:p>
            <a:endParaRPr lang="ru-RU"/>
          </a:p>
        </p:txBody>
      </p:sp>
      <p:sp>
        <p:nvSpPr>
          <p:cNvPr id="27654" name="Rectangle 6"/>
          <p:cNvSpPr>
            <a:spLocks noChangeArrowheads="1"/>
          </p:cNvSpPr>
          <p:nvPr/>
        </p:nvSpPr>
        <p:spPr bwMode="auto">
          <a:xfrm>
            <a:off x="228600" y="2814638"/>
            <a:ext cx="1571625" cy="274637"/>
          </a:xfrm>
          <a:prstGeom prst="rect">
            <a:avLst/>
          </a:prstGeom>
          <a:noFill/>
          <a:ln w="18360">
            <a:solidFill>
              <a:srgbClr val="FFFF00"/>
            </a:solidFill>
            <a:round/>
            <a:headEnd/>
            <a:tailEnd/>
          </a:ln>
          <a:effectLst/>
        </p:spPr>
        <p:txBody>
          <a:bodyPr wrap="none" anchor="ctr"/>
          <a:lstStyle/>
          <a:p>
            <a:endParaRPr lang="ru-RU"/>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p:nvPr>
        </p:nvSpPr>
        <p:spPr>
          <a:xfrm>
            <a:off x="0" y="-27384"/>
            <a:ext cx="9144000" cy="575990"/>
          </a:xfrm>
          <a:solidFill>
            <a:srgbClr val="FFFF00"/>
          </a:solidFill>
          <a:ln>
            <a:solidFill>
              <a:srgbClr val="FF0000"/>
            </a:solidFill>
          </a:ln>
        </p:spPr>
        <p:txBody>
          <a:bodyPr rtlCol="0">
            <a:normAutofit fontScale="90000"/>
          </a:bodyPr>
          <a:lstStyle/>
          <a:p>
            <a:pPr fontAlgn="auto">
              <a:spcAft>
                <a:spcPts val="0"/>
              </a:spcAft>
              <a:defRPr/>
            </a:pPr>
            <a:r>
              <a:rPr lang="en-US" b="1" dirty="0" smtClean="0">
                <a:solidFill>
                  <a:srgbClr val="FF0000"/>
                </a:solidFill>
                <a:effectLst>
                  <a:outerShdw blurRad="38100" dist="38100" dir="2700000" algn="tl">
                    <a:srgbClr val="000000">
                      <a:alpha val="43137"/>
                    </a:srgbClr>
                  </a:outerShdw>
                </a:effectLst>
              </a:rPr>
              <a:t>Spin Physics in Heavy-Ion Collisions</a:t>
            </a:r>
            <a:endParaRPr lang="ru-RU" b="1" dirty="0" smtClean="0">
              <a:solidFill>
                <a:srgbClr val="FF0000"/>
              </a:solidFill>
              <a:effectLst>
                <a:outerShdw blurRad="38100" dist="38100" dir="2700000" algn="tl">
                  <a:srgbClr val="000000">
                    <a:alpha val="43137"/>
                  </a:srgbClr>
                </a:outerShdw>
              </a:effectLst>
            </a:endParaRPr>
          </a:p>
        </p:txBody>
      </p:sp>
      <p:sp>
        <p:nvSpPr>
          <p:cNvPr id="43010" name="Rectangle 3"/>
          <p:cNvSpPr>
            <a:spLocks noGrp="1"/>
          </p:cNvSpPr>
          <p:nvPr>
            <p:ph type="body" idx="1"/>
          </p:nvPr>
        </p:nvSpPr>
        <p:spPr>
          <a:xfrm>
            <a:off x="0" y="576064"/>
            <a:ext cx="9144000" cy="4653136"/>
          </a:xfrm>
          <a:solidFill>
            <a:schemeClr val="accent6">
              <a:lumMod val="20000"/>
              <a:lumOff val="80000"/>
            </a:schemeClr>
          </a:solidFill>
        </p:spPr>
        <p:txBody>
          <a:bodyPr rtlCol="0">
            <a:noAutofit/>
          </a:bodyPr>
          <a:lstStyle/>
          <a:p>
            <a:pPr fontAlgn="auto">
              <a:lnSpc>
                <a:spcPct val="90000"/>
              </a:lnSpc>
              <a:spcAft>
                <a:spcPts val="0"/>
              </a:spcAft>
              <a:buFont typeface="Arial" pitchFamily="34" charset="0"/>
              <a:buChar char="•"/>
              <a:defRPr/>
            </a:pPr>
            <a:r>
              <a:rPr lang="en-US" sz="2400" b="1" dirty="0" smtClean="0">
                <a:solidFill>
                  <a:srgbClr val="0070C0"/>
                </a:solidFill>
              </a:rPr>
              <a:t>Spin-dependent observables might also be manifested in HIC</a:t>
            </a:r>
          </a:p>
          <a:p>
            <a:pPr fontAlgn="auto">
              <a:lnSpc>
                <a:spcPct val="90000"/>
              </a:lnSpc>
              <a:spcAft>
                <a:spcPts val="0"/>
              </a:spcAft>
              <a:buFont typeface="Arial" pitchFamily="34" charset="0"/>
              <a:buChar char="•"/>
              <a:defRPr/>
            </a:pPr>
            <a:r>
              <a:rPr lang="en-US" sz="2400" b="1" dirty="0" smtClean="0">
                <a:solidFill>
                  <a:srgbClr val="0070C0"/>
                </a:solidFill>
              </a:rPr>
              <a:t>No beam polarization but plenty of effects in final state</a:t>
            </a:r>
          </a:p>
          <a:p>
            <a:pPr fontAlgn="auto">
              <a:lnSpc>
                <a:spcPct val="90000"/>
              </a:lnSpc>
              <a:spcAft>
                <a:spcPts val="0"/>
              </a:spcAft>
              <a:buFont typeface="Arial" pitchFamily="34" charset="0"/>
              <a:buChar char="•"/>
              <a:defRPr/>
            </a:pPr>
            <a:r>
              <a:rPr lang="en-US" sz="2400" b="1" dirty="0" smtClean="0">
                <a:solidFill>
                  <a:srgbClr val="0070C0"/>
                </a:solidFill>
              </a:rPr>
              <a:t>Especially interesting is the polarization of hyperons</a:t>
            </a:r>
          </a:p>
          <a:p>
            <a:pPr fontAlgn="auto">
              <a:lnSpc>
                <a:spcPct val="90000"/>
              </a:lnSpc>
              <a:spcAft>
                <a:spcPts val="0"/>
              </a:spcAft>
              <a:buFont typeface="Arial" pitchFamily="34" charset="0"/>
              <a:buChar char="•"/>
              <a:defRPr/>
            </a:pPr>
            <a:r>
              <a:rPr lang="en-US" sz="2400" b="1" dirty="0" smtClean="0">
                <a:solidFill>
                  <a:srgbClr val="0070C0"/>
                </a:solidFill>
              </a:rPr>
              <a:t>Self-analyzing: revealed in weak P-violating decay</a:t>
            </a:r>
          </a:p>
          <a:p>
            <a:pPr fontAlgn="auto">
              <a:lnSpc>
                <a:spcPct val="90000"/>
              </a:lnSpc>
              <a:spcAft>
                <a:spcPts val="0"/>
              </a:spcAft>
              <a:buFont typeface="Arial" pitchFamily="34" charset="0"/>
              <a:buChar char="•"/>
              <a:defRPr/>
            </a:pPr>
            <a:r>
              <a:rPr lang="en-US" sz="2400" b="1" dirty="0" smtClean="0">
                <a:solidFill>
                  <a:srgbClr val="0070C0"/>
                </a:solidFill>
              </a:rPr>
              <a:t>Related </a:t>
            </a:r>
            <a:r>
              <a:rPr lang="en-US" sz="2400" b="1" dirty="0" smtClean="0">
                <a:solidFill>
                  <a:srgbClr val="0070C0"/>
                </a:solidFill>
              </a:rPr>
              <a:t>to P-odd effects in QCD medium: </a:t>
            </a:r>
            <a:r>
              <a:rPr lang="en-US" sz="2400" b="1" dirty="0" err="1" smtClean="0">
                <a:solidFill>
                  <a:srgbClr val="0070C0"/>
                </a:solidFill>
              </a:rPr>
              <a:t>Vorticity</a:t>
            </a:r>
            <a:r>
              <a:rPr lang="en-US" sz="2400" b="1" dirty="0" smtClean="0">
                <a:solidFill>
                  <a:srgbClr val="0070C0"/>
                </a:solidFill>
              </a:rPr>
              <a:t> and Hydrodynamic </a:t>
            </a:r>
            <a:r>
              <a:rPr lang="en-US" sz="2400" b="1" dirty="0" err="1" smtClean="0">
                <a:solidFill>
                  <a:srgbClr val="0070C0"/>
                </a:solidFill>
              </a:rPr>
              <a:t>helicity</a:t>
            </a:r>
            <a:endParaRPr lang="en-US" sz="2400" b="1" dirty="0" smtClean="0">
              <a:solidFill>
                <a:srgbClr val="0070C0"/>
              </a:solidFill>
            </a:endParaRPr>
          </a:p>
          <a:p>
            <a:pPr fontAlgn="auto">
              <a:lnSpc>
                <a:spcPct val="90000"/>
              </a:lnSpc>
              <a:spcAft>
                <a:spcPts val="0"/>
              </a:spcAft>
              <a:buFont typeface="Arial" pitchFamily="34" charset="0"/>
              <a:buChar char="•"/>
              <a:defRPr/>
            </a:pPr>
            <a:r>
              <a:rPr lang="en-US" sz="2400" b="1" dirty="0" smtClean="0">
                <a:solidFill>
                  <a:srgbClr val="0070C0"/>
                </a:solidFill>
              </a:rPr>
              <a:t>Detailed study at MPD planned</a:t>
            </a:r>
          </a:p>
          <a:p>
            <a:pPr fontAlgn="auto">
              <a:lnSpc>
                <a:spcPct val="90000"/>
              </a:lnSpc>
              <a:spcAft>
                <a:spcPts val="0"/>
              </a:spcAft>
              <a:buFont typeface="Arial" pitchFamily="34" charset="0"/>
              <a:buChar char="•"/>
              <a:defRPr/>
            </a:pPr>
            <a:r>
              <a:rPr lang="en-US" sz="2400" b="1" dirty="0" smtClean="0">
                <a:solidFill>
                  <a:srgbClr val="0070C0"/>
                </a:solidFill>
              </a:rPr>
              <a:t>Extensive theoretical investigations and simulations performed at JINR: </a:t>
            </a:r>
          </a:p>
          <a:p>
            <a:pPr algn="ctr" fontAlgn="auto">
              <a:lnSpc>
                <a:spcPct val="90000"/>
              </a:lnSpc>
              <a:spcAft>
                <a:spcPts val="0"/>
              </a:spcAft>
              <a:buFont typeface="Arial" pitchFamily="34" charset="0"/>
              <a:buNone/>
              <a:defRPr/>
            </a:pPr>
            <a:r>
              <a:rPr lang="en-US" sz="2400" b="1" dirty="0" err="1" smtClean="0">
                <a:solidFill>
                  <a:srgbClr val="7030A0"/>
                </a:solidFill>
              </a:rPr>
              <a:t>O.Rogachevsky</a:t>
            </a:r>
            <a:r>
              <a:rPr lang="en-US" sz="2400" b="1" dirty="0" smtClean="0">
                <a:solidFill>
                  <a:srgbClr val="7030A0"/>
                </a:solidFill>
              </a:rPr>
              <a:t>,  A.S., </a:t>
            </a:r>
            <a:r>
              <a:rPr lang="en-US" sz="2400" b="1" dirty="0" err="1" smtClean="0">
                <a:solidFill>
                  <a:srgbClr val="7030A0"/>
                </a:solidFill>
              </a:rPr>
              <a:t>O.Teryaev</a:t>
            </a:r>
            <a:r>
              <a:rPr lang="en-US" sz="2400" b="1" dirty="0" smtClean="0">
                <a:solidFill>
                  <a:srgbClr val="7030A0"/>
                </a:solidFill>
              </a:rPr>
              <a:t>,  Phys. Rev. C (2010); </a:t>
            </a:r>
          </a:p>
          <a:p>
            <a:pPr algn="ctr" fontAlgn="auto">
              <a:lnSpc>
                <a:spcPct val="90000"/>
              </a:lnSpc>
              <a:spcAft>
                <a:spcPts val="0"/>
              </a:spcAft>
              <a:buFont typeface="Arial" pitchFamily="34" charset="0"/>
              <a:buNone/>
              <a:defRPr/>
            </a:pPr>
            <a:r>
              <a:rPr lang="en-US" sz="2200" b="1" dirty="0" err="1" smtClean="0">
                <a:solidFill>
                  <a:srgbClr val="7030A0"/>
                </a:solidFill>
              </a:rPr>
              <a:t>M.Baznat</a:t>
            </a:r>
            <a:r>
              <a:rPr lang="en-US" sz="2200" b="1" dirty="0" smtClean="0">
                <a:solidFill>
                  <a:srgbClr val="7030A0"/>
                </a:solidFill>
              </a:rPr>
              <a:t>, </a:t>
            </a:r>
            <a:r>
              <a:rPr lang="en-US" sz="2200" b="1" dirty="0" err="1" smtClean="0">
                <a:solidFill>
                  <a:srgbClr val="7030A0"/>
                </a:solidFill>
              </a:rPr>
              <a:t>K.Gudima</a:t>
            </a:r>
            <a:r>
              <a:rPr lang="en-US" sz="2200" b="1" dirty="0" smtClean="0">
                <a:solidFill>
                  <a:srgbClr val="7030A0"/>
                </a:solidFill>
              </a:rPr>
              <a:t>, A.S., </a:t>
            </a:r>
            <a:r>
              <a:rPr lang="en-US" sz="2200" b="1" dirty="0" err="1" smtClean="0">
                <a:solidFill>
                  <a:srgbClr val="7030A0"/>
                </a:solidFill>
              </a:rPr>
              <a:t>O.Teryaev</a:t>
            </a:r>
            <a:r>
              <a:rPr lang="en-US" sz="2200" b="1" dirty="0" smtClean="0">
                <a:solidFill>
                  <a:srgbClr val="7030A0"/>
                </a:solidFill>
              </a:rPr>
              <a:t>, Phys. Rev. C (2013), Phys. Rev C (2015);</a:t>
            </a:r>
          </a:p>
          <a:p>
            <a:pPr algn="ctr" fontAlgn="auto">
              <a:lnSpc>
                <a:spcPct val="90000"/>
              </a:lnSpc>
              <a:spcAft>
                <a:spcPts val="0"/>
              </a:spcAft>
              <a:buFont typeface="Arial" pitchFamily="34" charset="0"/>
              <a:buNone/>
              <a:defRPr/>
            </a:pPr>
            <a:r>
              <a:rPr lang="en-US" sz="2400" b="1" dirty="0" smtClean="0">
                <a:solidFill>
                  <a:srgbClr val="7030A0"/>
                </a:solidFill>
              </a:rPr>
              <a:t>A.S., </a:t>
            </a:r>
            <a:r>
              <a:rPr lang="en-US" sz="2400" b="1" dirty="0" err="1" smtClean="0">
                <a:solidFill>
                  <a:srgbClr val="7030A0"/>
                </a:solidFill>
              </a:rPr>
              <a:t>O.Teryaev</a:t>
            </a:r>
            <a:r>
              <a:rPr lang="en-US" sz="2400" b="1" dirty="0" smtClean="0">
                <a:solidFill>
                  <a:srgbClr val="7030A0"/>
                </a:solidFill>
              </a:rPr>
              <a:t>, arXiv:1606.08398</a:t>
            </a:r>
            <a:endParaRPr lang="en-US" sz="2400" b="1" dirty="0" smtClean="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1" y="5229200"/>
            <a:ext cx="9144000" cy="1588127"/>
          </a:xfrm>
          <a:prstGeom prst="rect">
            <a:avLst/>
          </a:prstGeom>
          <a:solidFill>
            <a:srgbClr val="FFFF00"/>
          </a:solidFill>
        </p:spPr>
        <p:txBody>
          <a:bodyPr wrap="square" rtlCol="0">
            <a:spAutoFit/>
          </a:bodyPr>
          <a:lstStyle/>
          <a:p>
            <a:pPr algn="ctr" fontAlgn="auto">
              <a:lnSpc>
                <a:spcPct val="90000"/>
              </a:lnSpc>
              <a:spcAft>
                <a:spcPts val="0"/>
              </a:spcAft>
              <a:buFont typeface="Arial" pitchFamily="34" charset="0"/>
              <a:buNone/>
              <a:defRPr/>
            </a:pPr>
            <a:r>
              <a:rPr lang="en-US" sz="2700" b="1" dirty="0" smtClean="0">
                <a:solidFill>
                  <a:srgbClr val="FF0000"/>
                </a:solidFill>
                <a:effectLst>
                  <a:outerShdw blurRad="38100" dist="38100" dir="2700000" algn="tl">
                    <a:srgbClr val="000000">
                      <a:alpha val="43137"/>
                    </a:srgbClr>
                  </a:outerShdw>
                </a:effectLst>
              </a:rPr>
              <a:t>Spin effects in heavy ion collisions might be used as </a:t>
            </a:r>
          </a:p>
          <a:p>
            <a:pPr algn="ctr" fontAlgn="auto">
              <a:lnSpc>
                <a:spcPct val="90000"/>
              </a:lnSpc>
              <a:spcAft>
                <a:spcPts val="0"/>
              </a:spcAft>
              <a:buFont typeface="Arial" pitchFamily="34" charset="0"/>
              <a:buNone/>
              <a:defRPr/>
            </a:pPr>
            <a:r>
              <a:rPr lang="en-US" sz="2700" b="1" dirty="0" smtClean="0">
                <a:solidFill>
                  <a:srgbClr val="FF0000"/>
                </a:solidFill>
                <a:effectLst>
                  <a:outerShdw blurRad="38100" dist="38100" dir="2700000" algn="tl">
                    <a:srgbClr val="000000">
                      <a:alpha val="43137"/>
                    </a:srgbClr>
                  </a:outerShdw>
                </a:effectLst>
              </a:rPr>
              <a:t>a complementary probe. </a:t>
            </a:r>
          </a:p>
          <a:p>
            <a:pPr algn="ctr" fontAlgn="auto">
              <a:lnSpc>
                <a:spcPct val="90000"/>
              </a:lnSpc>
              <a:spcAft>
                <a:spcPts val="0"/>
              </a:spcAft>
              <a:buFont typeface="Arial" pitchFamily="34" charset="0"/>
              <a:buNone/>
              <a:defRPr/>
            </a:pPr>
            <a:r>
              <a:rPr lang="en-US" sz="2700" b="1" dirty="0" smtClean="0">
                <a:solidFill>
                  <a:srgbClr val="FF0000"/>
                </a:solidFill>
                <a:effectLst>
                  <a:outerShdw blurRad="38100" dist="38100" dir="2700000" algn="tl">
                    <a:srgbClr val="000000">
                      <a:alpha val="43137"/>
                    </a:srgbClr>
                  </a:outerShdw>
                </a:effectLst>
              </a:rPr>
              <a:t>Spin physics program involving all the NICA detectors </a:t>
            </a:r>
          </a:p>
          <a:p>
            <a:pPr algn="ctr" fontAlgn="auto">
              <a:lnSpc>
                <a:spcPct val="90000"/>
              </a:lnSpc>
              <a:spcAft>
                <a:spcPts val="0"/>
              </a:spcAft>
              <a:buFont typeface="Arial" pitchFamily="34" charset="0"/>
              <a:buNone/>
              <a:defRPr/>
            </a:pPr>
            <a:r>
              <a:rPr lang="en-US" sz="2700" b="1" dirty="0" smtClean="0">
                <a:solidFill>
                  <a:srgbClr val="FF0000"/>
                </a:solidFill>
                <a:effectLst>
                  <a:outerShdw blurRad="38100" dist="38100" dir="2700000" algn="tl">
                    <a:srgbClr val="000000">
                      <a:alpha val="43137"/>
                    </a:srgbClr>
                  </a:outerShdw>
                </a:effectLst>
              </a:rPr>
              <a:t> (MPD, SPD, BM@N) </a:t>
            </a:r>
            <a:r>
              <a:rPr lang="en-US" sz="2700" b="1" smtClean="0">
                <a:solidFill>
                  <a:srgbClr val="FF0000"/>
                </a:solidFill>
                <a:effectLst>
                  <a:outerShdw blurRad="38100" dist="38100" dir="2700000" algn="tl">
                    <a:srgbClr val="000000">
                      <a:alpha val="43137"/>
                    </a:srgbClr>
                  </a:outerShdw>
                </a:effectLst>
              </a:rPr>
              <a:t>is possible.  </a:t>
            </a:r>
            <a:endParaRPr lang="ru-RU" sz="2700" b="1" dirty="0" smtClean="0">
              <a:solidFill>
                <a:srgbClr val="0070C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220072" y="3999728"/>
            <a:ext cx="3856195" cy="2885656"/>
          </a:xfrm>
          <a:prstGeom prst="rect">
            <a:avLst/>
          </a:prstGeom>
          <a:noFill/>
          <a:ln w="9525">
            <a:noFill/>
            <a:miter lim="800000"/>
            <a:headEnd/>
            <a:tailEnd/>
          </a:ln>
        </p:spPr>
      </p:pic>
      <p:sp>
        <p:nvSpPr>
          <p:cNvPr id="14337" name="Прямоугольник 5"/>
          <p:cNvSpPr>
            <a:spLocks noChangeArrowheads="1"/>
          </p:cNvSpPr>
          <p:nvPr/>
        </p:nvSpPr>
        <p:spPr bwMode="auto">
          <a:xfrm>
            <a:off x="653611" y="2001034"/>
            <a:ext cx="3414333" cy="707886"/>
          </a:xfrm>
          <a:prstGeom prst="rect">
            <a:avLst/>
          </a:prstGeom>
          <a:solidFill>
            <a:srgbClr val="FFFF00"/>
          </a:solidFill>
          <a:ln w="9525">
            <a:solidFill>
              <a:srgbClr val="FFFFFF"/>
            </a:solidFill>
            <a:miter lim="800000"/>
            <a:headEnd/>
            <a:tailEnd/>
          </a:ln>
        </p:spPr>
        <p:txBody>
          <a:bodyPr wrap="none" lIns="0" rIns="0">
            <a:spAutoFit/>
          </a:bodyPr>
          <a:lstStyle/>
          <a:p>
            <a:r>
              <a:rPr lang="en-US" sz="2000" b="1" i="1" dirty="0" err="1" smtClean="0">
                <a:solidFill>
                  <a:srgbClr val="002060"/>
                </a:solidFill>
                <a:latin typeface="+mn-lt"/>
              </a:rPr>
              <a:t>O.Rogachevsky</a:t>
            </a:r>
            <a:r>
              <a:rPr lang="en-US" sz="2000" b="1" i="1" dirty="0" smtClean="0">
                <a:solidFill>
                  <a:srgbClr val="002060"/>
                </a:solidFill>
                <a:latin typeface="+mn-lt"/>
              </a:rPr>
              <a:t>, A.S., </a:t>
            </a:r>
            <a:r>
              <a:rPr lang="en-US" sz="2000" b="1" i="1" dirty="0" err="1" smtClean="0">
                <a:solidFill>
                  <a:srgbClr val="002060"/>
                </a:solidFill>
                <a:latin typeface="+mn-lt"/>
              </a:rPr>
              <a:t>O.Teryaev</a:t>
            </a:r>
            <a:r>
              <a:rPr lang="en-US" sz="2000" b="1" i="1" dirty="0" smtClean="0">
                <a:solidFill>
                  <a:srgbClr val="002060"/>
                </a:solidFill>
                <a:latin typeface="+mn-lt"/>
              </a:rPr>
              <a:t>,</a:t>
            </a:r>
          </a:p>
          <a:p>
            <a:r>
              <a:rPr lang="en-US" sz="2000" b="1" i="1" dirty="0" smtClean="0">
                <a:solidFill>
                  <a:srgbClr val="002060"/>
                </a:solidFill>
                <a:latin typeface="+mn-lt"/>
              </a:rPr>
              <a:t>Phys. Rev. C 82, 054910, 2010</a:t>
            </a:r>
            <a:r>
              <a:rPr lang="en-US" sz="2000" b="1" i="1" dirty="0">
                <a:solidFill>
                  <a:srgbClr val="002060"/>
                </a:solidFill>
                <a:latin typeface="+mn-lt"/>
              </a:rPr>
              <a:t>.</a:t>
            </a:r>
            <a:endParaRPr lang="en-US" sz="2000" b="1" i="1" dirty="0" smtClean="0">
              <a:solidFill>
                <a:srgbClr val="002060"/>
              </a:solidFill>
              <a:latin typeface="+mn-lt"/>
            </a:endParaRPr>
          </a:p>
        </p:txBody>
      </p:sp>
      <p:pic>
        <p:nvPicPr>
          <p:cNvPr id="14338" name="Picture 4"/>
          <p:cNvPicPr>
            <a:picLocks noChangeAspect="1" noChangeArrowheads="1"/>
          </p:cNvPicPr>
          <p:nvPr/>
        </p:nvPicPr>
        <p:blipFill>
          <a:blip r:embed="rId3" cstate="print"/>
          <a:srcRect/>
          <a:stretch>
            <a:fillRect/>
          </a:stretch>
        </p:blipFill>
        <p:spPr bwMode="auto">
          <a:xfrm>
            <a:off x="102657" y="2763844"/>
            <a:ext cx="4681538" cy="2813050"/>
          </a:xfrm>
          <a:prstGeom prst="rect">
            <a:avLst/>
          </a:prstGeom>
          <a:noFill/>
          <a:ln w="9525">
            <a:noFill/>
            <a:miter lim="800000"/>
            <a:headEnd/>
            <a:tailEnd/>
          </a:ln>
        </p:spPr>
      </p:pic>
      <p:sp>
        <p:nvSpPr>
          <p:cNvPr id="14341" name="TextBox 10"/>
          <p:cNvSpPr txBox="1">
            <a:spLocks noChangeArrowheads="1"/>
          </p:cNvSpPr>
          <p:nvPr/>
        </p:nvSpPr>
        <p:spPr bwMode="auto">
          <a:xfrm>
            <a:off x="4788024" y="3369186"/>
            <a:ext cx="4248472" cy="707886"/>
          </a:xfrm>
          <a:prstGeom prst="rect">
            <a:avLst/>
          </a:prstGeom>
          <a:solidFill>
            <a:srgbClr val="FFFF00"/>
          </a:solidFill>
          <a:ln w="9525">
            <a:noFill/>
            <a:miter lim="800000"/>
            <a:headEnd/>
            <a:tailEnd/>
          </a:ln>
        </p:spPr>
        <p:txBody>
          <a:bodyPr wrap="square">
            <a:spAutoFit/>
          </a:bodyPr>
          <a:lstStyle/>
          <a:p>
            <a:r>
              <a:rPr lang="en-US" sz="2000" b="1" i="1" dirty="0" smtClean="0">
                <a:solidFill>
                  <a:srgbClr val="000090"/>
                </a:solidFill>
                <a:latin typeface="+mn-lt"/>
              </a:rPr>
              <a:t>M</a:t>
            </a:r>
            <a:r>
              <a:rPr lang="ru-RU" sz="2000" b="1" i="1" dirty="0" smtClean="0">
                <a:solidFill>
                  <a:srgbClr val="000090"/>
                </a:solidFill>
                <a:latin typeface="+mn-lt"/>
              </a:rPr>
              <a:t>.</a:t>
            </a:r>
            <a:r>
              <a:rPr lang="en-US" sz="2000" b="1" i="1" dirty="0" err="1" smtClean="0">
                <a:solidFill>
                  <a:srgbClr val="000090"/>
                </a:solidFill>
                <a:latin typeface="+mn-lt"/>
              </a:rPr>
              <a:t>Baznat</a:t>
            </a:r>
            <a:r>
              <a:rPr lang="en-US" sz="2000" b="1" i="1" dirty="0" smtClean="0">
                <a:solidFill>
                  <a:srgbClr val="000090"/>
                </a:solidFill>
                <a:latin typeface="+mn-lt"/>
              </a:rPr>
              <a:t>, </a:t>
            </a:r>
            <a:r>
              <a:rPr lang="en-US" sz="2000" b="1" i="1" dirty="0" err="1" smtClean="0">
                <a:solidFill>
                  <a:srgbClr val="000090"/>
                </a:solidFill>
                <a:latin typeface="+mn-lt"/>
              </a:rPr>
              <a:t>K.Gudima</a:t>
            </a:r>
            <a:r>
              <a:rPr lang="en-US" sz="2000" b="1" i="1" dirty="0" smtClean="0">
                <a:solidFill>
                  <a:srgbClr val="000090"/>
                </a:solidFill>
                <a:latin typeface="+mn-lt"/>
              </a:rPr>
              <a:t>, A.S., </a:t>
            </a:r>
            <a:r>
              <a:rPr lang="en-US" sz="2000" b="1" i="1" u="sng" dirty="0" err="1" smtClean="0">
                <a:solidFill>
                  <a:srgbClr val="000090"/>
                </a:solidFill>
                <a:latin typeface="+mn-lt"/>
              </a:rPr>
              <a:t>O.Teryaev</a:t>
            </a:r>
            <a:r>
              <a:rPr lang="en-US" sz="2000" b="1" i="1" dirty="0" smtClean="0">
                <a:solidFill>
                  <a:srgbClr val="000090"/>
                </a:solidFill>
                <a:latin typeface="+mn-lt"/>
              </a:rPr>
              <a:t>, XXIII </a:t>
            </a:r>
            <a:r>
              <a:rPr lang="en-US" sz="2000" b="1" i="1" dirty="0" err="1" smtClean="0">
                <a:solidFill>
                  <a:srgbClr val="000090"/>
                </a:solidFill>
                <a:latin typeface="+mn-lt"/>
              </a:rPr>
              <a:t>Baldin</a:t>
            </a:r>
            <a:r>
              <a:rPr lang="en-US" sz="2000" b="1" i="1" dirty="0" smtClean="0">
                <a:solidFill>
                  <a:srgbClr val="000090"/>
                </a:solidFill>
                <a:latin typeface="+mn-lt"/>
              </a:rPr>
              <a:t> Conference, </a:t>
            </a:r>
            <a:r>
              <a:rPr lang="en-US" sz="2000" b="1" i="1" dirty="0" err="1" smtClean="0">
                <a:solidFill>
                  <a:srgbClr val="000090"/>
                </a:solidFill>
                <a:latin typeface="+mn-lt"/>
              </a:rPr>
              <a:t>Dubna</a:t>
            </a:r>
            <a:r>
              <a:rPr lang="en-US" sz="2000" b="1" i="1" dirty="0" smtClean="0">
                <a:solidFill>
                  <a:srgbClr val="000090"/>
                </a:solidFill>
                <a:latin typeface="+mn-lt"/>
              </a:rPr>
              <a:t>, 2016</a:t>
            </a:r>
            <a:endParaRPr lang="ru-RU" sz="2000" b="1" i="1" dirty="0">
              <a:solidFill>
                <a:srgbClr val="000090"/>
              </a:solidFill>
              <a:latin typeface="+mn-lt"/>
            </a:endParaRPr>
          </a:p>
        </p:txBody>
      </p:sp>
      <p:pic>
        <p:nvPicPr>
          <p:cNvPr id="14342" name="Picture 6"/>
          <p:cNvPicPr>
            <a:picLocks noChangeAspect="1" noChangeArrowheads="1"/>
          </p:cNvPicPr>
          <p:nvPr/>
        </p:nvPicPr>
        <p:blipFill>
          <a:blip r:embed="rId4" cstate="print"/>
          <a:srcRect/>
          <a:stretch>
            <a:fillRect/>
          </a:stretch>
        </p:blipFill>
        <p:spPr bwMode="auto">
          <a:xfrm>
            <a:off x="4788024" y="683738"/>
            <a:ext cx="4197658" cy="2745262"/>
          </a:xfrm>
          <a:prstGeom prst="rect">
            <a:avLst/>
          </a:prstGeom>
          <a:noFill/>
          <a:ln w="9525">
            <a:noFill/>
            <a:miter lim="800000"/>
            <a:headEnd/>
            <a:tailEnd/>
          </a:ln>
        </p:spPr>
      </p:pic>
      <p:sp>
        <p:nvSpPr>
          <p:cNvPr id="9" name="TextBox 10"/>
          <p:cNvSpPr txBox="1">
            <a:spLocks noChangeArrowheads="1"/>
          </p:cNvSpPr>
          <p:nvPr/>
        </p:nvSpPr>
        <p:spPr bwMode="auto">
          <a:xfrm>
            <a:off x="827584" y="1136938"/>
            <a:ext cx="3892546" cy="707886"/>
          </a:xfrm>
          <a:prstGeom prst="rect">
            <a:avLst/>
          </a:prstGeom>
          <a:solidFill>
            <a:srgbClr val="FFFBCE"/>
          </a:solidFill>
          <a:ln w="9525">
            <a:noFill/>
            <a:miter lim="800000"/>
            <a:headEnd/>
            <a:tailEnd/>
          </a:ln>
        </p:spPr>
        <p:txBody>
          <a:bodyPr wrap="square">
            <a:spAutoFit/>
          </a:bodyPr>
          <a:lstStyle/>
          <a:p>
            <a:r>
              <a:rPr lang="en-US" sz="2000" b="1" i="1" dirty="0" err="1" smtClean="0">
                <a:solidFill>
                  <a:srgbClr val="002060"/>
                </a:solidFill>
                <a:latin typeface="+mn-lt"/>
              </a:rPr>
              <a:t>M.Lisa</a:t>
            </a:r>
            <a:r>
              <a:rPr lang="en-US" sz="2000" b="1" i="1" dirty="0">
                <a:solidFill>
                  <a:srgbClr val="002060"/>
                </a:solidFill>
                <a:latin typeface="+mn-lt"/>
              </a:rPr>
              <a:t>, for the STAR </a:t>
            </a:r>
            <a:r>
              <a:rPr lang="en-US" sz="2000" b="1" i="1" dirty="0" smtClean="0">
                <a:solidFill>
                  <a:srgbClr val="002060"/>
                </a:solidFill>
                <a:latin typeface="+mn-lt"/>
              </a:rPr>
              <a:t>collaboration,</a:t>
            </a:r>
          </a:p>
          <a:p>
            <a:r>
              <a:rPr lang="en-US" sz="2000" b="1" i="1" dirty="0" smtClean="0">
                <a:solidFill>
                  <a:srgbClr val="002060"/>
                </a:solidFill>
                <a:latin typeface="+mn-lt"/>
              </a:rPr>
              <a:t>SQM2016, Berkeley, June 2016</a:t>
            </a:r>
            <a:endParaRPr lang="ru-RU" sz="2000" b="1" i="1" dirty="0">
              <a:solidFill>
                <a:srgbClr val="002060"/>
              </a:solidFill>
              <a:latin typeface="+mn-lt"/>
            </a:endParaRPr>
          </a:p>
        </p:txBody>
      </p:sp>
      <p:sp>
        <p:nvSpPr>
          <p:cNvPr id="2" name="Rectangle 1"/>
          <p:cNvSpPr/>
          <p:nvPr/>
        </p:nvSpPr>
        <p:spPr>
          <a:xfrm>
            <a:off x="118534" y="5818038"/>
            <a:ext cx="5317562" cy="923330"/>
          </a:xfrm>
          <a:prstGeom prst="rect">
            <a:avLst/>
          </a:prstGeom>
          <a:solidFill>
            <a:srgbClr val="FFFF00"/>
          </a:solidFill>
        </p:spPr>
        <p:txBody>
          <a:bodyPr wrap="square">
            <a:spAutoFit/>
          </a:bodyPr>
          <a:lstStyle/>
          <a:p>
            <a:pPr>
              <a:lnSpc>
                <a:spcPct val="90000"/>
              </a:lnSpc>
              <a:buNone/>
              <a:defRPr/>
            </a:pPr>
            <a:r>
              <a:rPr lang="en-US" sz="2000" i="1" dirty="0" smtClean="0">
                <a:solidFill>
                  <a:srgbClr val="000090"/>
                </a:solidFill>
              </a:rPr>
              <a:t> </a:t>
            </a:r>
            <a:r>
              <a:rPr lang="en-US" sz="2000" b="1" i="1" dirty="0" err="1" smtClean="0">
                <a:solidFill>
                  <a:srgbClr val="000090"/>
                </a:solidFill>
              </a:rPr>
              <a:t>M.Baznat</a:t>
            </a:r>
            <a:r>
              <a:rPr lang="en-US" sz="2000" b="1" i="1" dirty="0">
                <a:solidFill>
                  <a:srgbClr val="000090"/>
                </a:solidFill>
              </a:rPr>
              <a:t>, </a:t>
            </a:r>
            <a:r>
              <a:rPr lang="en-US" sz="2000" b="1" i="1" dirty="0" err="1" smtClean="0">
                <a:solidFill>
                  <a:srgbClr val="000090"/>
                </a:solidFill>
              </a:rPr>
              <a:t>K.Gudima</a:t>
            </a:r>
            <a:r>
              <a:rPr lang="en-US" sz="2000" b="1" i="1" dirty="0">
                <a:solidFill>
                  <a:srgbClr val="000090"/>
                </a:solidFill>
              </a:rPr>
              <a:t>, </a:t>
            </a:r>
            <a:r>
              <a:rPr lang="en-US" sz="2000" b="1" i="1" dirty="0" smtClean="0">
                <a:solidFill>
                  <a:srgbClr val="000090"/>
                </a:solidFill>
              </a:rPr>
              <a:t>A.S., </a:t>
            </a:r>
            <a:r>
              <a:rPr lang="en-US" sz="2000" b="1" i="1" dirty="0" err="1" smtClean="0">
                <a:solidFill>
                  <a:srgbClr val="000090"/>
                </a:solidFill>
              </a:rPr>
              <a:t>O.Teryaev</a:t>
            </a:r>
            <a:r>
              <a:rPr lang="en-US" sz="2000" b="1" i="1" dirty="0" smtClean="0">
                <a:solidFill>
                  <a:srgbClr val="000090"/>
                </a:solidFill>
              </a:rPr>
              <a:t>   </a:t>
            </a:r>
            <a:endParaRPr lang="en-US" sz="2000" b="1" i="1" dirty="0">
              <a:solidFill>
                <a:srgbClr val="000090"/>
              </a:solidFill>
            </a:endParaRPr>
          </a:p>
          <a:p>
            <a:pPr fontAlgn="auto">
              <a:lnSpc>
                <a:spcPct val="90000"/>
              </a:lnSpc>
              <a:spcAft>
                <a:spcPts val="0"/>
              </a:spcAft>
              <a:buFont typeface="Arial" pitchFamily="34" charset="0"/>
              <a:buNone/>
              <a:defRPr/>
            </a:pPr>
            <a:r>
              <a:rPr lang="en-US" sz="2000" b="1" i="1" dirty="0">
                <a:solidFill>
                  <a:srgbClr val="000090"/>
                </a:solidFill>
              </a:rPr>
              <a:t>Phys. Rev. C (2013);  Phys. Rev C (2015);</a:t>
            </a:r>
          </a:p>
          <a:p>
            <a:pPr marL="514350" indent="-514350" fontAlgn="auto">
              <a:lnSpc>
                <a:spcPct val="90000"/>
              </a:lnSpc>
              <a:spcAft>
                <a:spcPts val="0"/>
              </a:spcAft>
              <a:buNone/>
              <a:defRPr/>
            </a:pPr>
            <a:r>
              <a:rPr lang="en-US" sz="2000" b="1" i="1" dirty="0" smtClean="0">
                <a:solidFill>
                  <a:srgbClr val="000090"/>
                </a:solidFill>
              </a:rPr>
              <a:t>A.S., </a:t>
            </a:r>
            <a:r>
              <a:rPr lang="en-US" sz="2000" b="1" i="1" dirty="0" err="1" smtClean="0">
                <a:solidFill>
                  <a:srgbClr val="000090"/>
                </a:solidFill>
              </a:rPr>
              <a:t>O.Teryaev</a:t>
            </a:r>
            <a:r>
              <a:rPr lang="en-US" sz="2000" b="1" i="1" dirty="0" smtClean="0">
                <a:solidFill>
                  <a:srgbClr val="000090"/>
                </a:solidFill>
              </a:rPr>
              <a:t> </a:t>
            </a:r>
            <a:r>
              <a:rPr lang="en-US" sz="2000" b="1" i="1" dirty="0">
                <a:solidFill>
                  <a:srgbClr val="000090"/>
                </a:solidFill>
              </a:rPr>
              <a:t>arXiv:1606.08398</a:t>
            </a:r>
          </a:p>
        </p:txBody>
      </p:sp>
      <p:sp>
        <p:nvSpPr>
          <p:cNvPr id="3" name="Rectangle 2"/>
          <p:cNvSpPr/>
          <p:nvPr/>
        </p:nvSpPr>
        <p:spPr>
          <a:xfrm>
            <a:off x="1835696" y="73426"/>
            <a:ext cx="5688632" cy="763286"/>
          </a:xfrm>
          <a:prstGeom prst="rect">
            <a:avLst/>
          </a:prstGeom>
          <a:solidFill>
            <a:srgbClr val="FFFF00"/>
          </a:solidFill>
          <a:ln>
            <a:solidFill>
              <a:srgbClr val="FF0000"/>
            </a:solidFill>
          </a:ln>
        </p:spPr>
        <p:txBody>
          <a:bodyPr wrap="square">
            <a:spAutoFit/>
          </a:bodyPr>
          <a:lstStyle/>
          <a:p>
            <a:pPr algn="ctr" fontAlgn="auto">
              <a:lnSpc>
                <a:spcPct val="90000"/>
              </a:lnSpc>
              <a:spcAft>
                <a:spcPts val="0"/>
              </a:spcAft>
              <a:defRPr/>
            </a:pPr>
            <a:r>
              <a:rPr lang="en-US" sz="2400" b="1" dirty="0">
                <a:solidFill>
                  <a:srgbClr val="FF0000"/>
                </a:solidFill>
              </a:rPr>
              <a:t>Spin effects in </a:t>
            </a:r>
            <a:r>
              <a:rPr lang="en-US" sz="2400" b="1" dirty="0" smtClean="0">
                <a:solidFill>
                  <a:srgbClr val="FF0000"/>
                </a:solidFill>
              </a:rPr>
              <a:t>heavy ion collisions </a:t>
            </a:r>
          </a:p>
          <a:p>
            <a:pPr algn="ctr" fontAlgn="auto">
              <a:lnSpc>
                <a:spcPct val="90000"/>
              </a:lnSpc>
              <a:spcAft>
                <a:spcPts val="0"/>
              </a:spcAft>
              <a:defRPr/>
            </a:pPr>
            <a:r>
              <a:rPr lang="en-US" sz="2400" b="1" dirty="0" smtClean="0">
                <a:solidFill>
                  <a:srgbClr val="FF0000"/>
                </a:solidFill>
              </a:rPr>
              <a:t>as </a:t>
            </a:r>
            <a:r>
              <a:rPr lang="en-US" sz="2400" b="1" dirty="0">
                <a:solidFill>
                  <a:srgbClr val="FF0000"/>
                </a:solidFill>
              </a:rPr>
              <a:t>a </a:t>
            </a:r>
            <a:r>
              <a:rPr lang="en-US" sz="2400" b="1" dirty="0" smtClean="0">
                <a:solidFill>
                  <a:srgbClr val="FF0000"/>
                </a:solidFill>
              </a:rPr>
              <a:t>complementary </a:t>
            </a:r>
            <a:r>
              <a:rPr lang="en-US" sz="2400" b="1" dirty="0">
                <a:solidFill>
                  <a:srgbClr val="FF0000"/>
                </a:solidFill>
              </a:rPr>
              <a:t>probe</a:t>
            </a:r>
          </a:p>
        </p:txBody>
      </p:sp>
      <p:sp>
        <p:nvSpPr>
          <p:cNvPr id="6" name="Slide Number Placeholder 5"/>
          <p:cNvSpPr>
            <a:spLocks noGrp="1"/>
          </p:cNvSpPr>
          <p:nvPr>
            <p:ph type="sldNum" sz="quarter" idx="12"/>
          </p:nvPr>
        </p:nvSpPr>
        <p:spPr>
          <a:xfrm>
            <a:off x="6553200" y="6346823"/>
            <a:ext cx="2133600" cy="476250"/>
          </a:xfrm>
        </p:spPr>
        <p:txBody>
          <a:bodyPr anchor="b"/>
          <a:lstStyle/>
          <a:p>
            <a:pPr>
              <a:defRPr/>
            </a:pPr>
            <a:fld id="{3CFA899A-AD30-8945-B3AC-D1B6F0DA30F0}" type="slidenum">
              <a:rPr lang="ru-RU" smtClean="0"/>
              <a:pPr>
                <a:defRPr/>
              </a:pPr>
              <a:t>27</a:t>
            </a:fld>
            <a:endParaRPr lang="ru-RU"/>
          </a:p>
        </p:txBody>
      </p:sp>
    </p:spTree>
    <p:extLst>
      <p:ext uri="{BB962C8B-B14F-4D97-AF65-F5344CB8AC3E}">
        <p14:creationId xmlns="" xmlns:p14="http://schemas.microsoft.com/office/powerpoint/2010/main" val="20675550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Content Placeholder 3"/>
          <p:cNvPicPr>
            <a:picLocks noChangeAspect="1"/>
          </p:cNvPicPr>
          <p:nvPr/>
        </p:nvPicPr>
        <p:blipFill>
          <a:blip r:embed="rId3" cstate="print"/>
          <a:srcRect/>
          <a:stretch>
            <a:fillRect/>
          </a:stretch>
        </p:blipFill>
        <p:spPr bwMode="auto">
          <a:xfrm>
            <a:off x="4254500" y="1104900"/>
            <a:ext cx="4800600" cy="4397375"/>
          </a:xfrm>
          <a:prstGeom prst="rect">
            <a:avLst/>
          </a:prstGeom>
          <a:noFill/>
          <a:ln w="9525">
            <a:noFill/>
            <a:miter lim="800000"/>
            <a:headEnd/>
            <a:tailEnd/>
          </a:ln>
        </p:spPr>
      </p:pic>
      <p:sp>
        <p:nvSpPr>
          <p:cNvPr id="7171" name="Text Box 1051"/>
          <p:cNvSpPr txBox="1">
            <a:spLocks noChangeArrowheads="1"/>
          </p:cNvSpPr>
          <p:nvPr/>
        </p:nvSpPr>
        <p:spPr bwMode="auto">
          <a:xfrm>
            <a:off x="1003300" y="177800"/>
            <a:ext cx="6934200" cy="523875"/>
          </a:xfrm>
          <a:prstGeom prst="rect">
            <a:avLst/>
          </a:prstGeom>
          <a:noFill/>
          <a:ln w="9525">
            <a:noFill/>
            <a:miter lim="800000"/>
            <a:headEnd/>
            <a:tailEnd/>
          </a:ln>
        </p:spPr>
        <p:txBody>
          <a:bodyPr>
            <a:spAutoFit/>
          </a:bodyPr>
          <a:lstStyle/>
          <a:p>
            <a:pPr algn="ctr" fontAlgn="auto">
              <a:spcBef>
                <a:spcPct val="50000"/>
              </a:spcBef>
              <a:spcAft>
                <a:spcPts val="0"/>
              </a:spcAft>
              <a:buClr>
                <a:srgbClr val="000000"/>
              </a:buClr>
              <a:buSzPct val="100000"/>
              <a:buFont typeface="Arial" pitchFamily="34" charset="0"/>
              <a:buNone/>
              <a:defRPr/>
            </a:pPr>
            <a:r>
              <a:rPr lang="en-US" sz="2800" b="1">
                <a:solidFill>
                  <a:srgbClr val="FF0000"/>
                </a:solidFill>
                <a:effectLst>
                  <a:outerShdw blurRad="38100" dist="38100" dir="2700000" algn="tl">
                    <a:srgbClr val="C0C0C0"/>
                  </a:outerShdw>
                </a:effectLst>
                <a:latin typeface="+mn-lt"/>
                <a:ea typeface="ＭＳ Ｐゴシック" pitchFamily="34" charset="-128"/>
                <a:cs typeface="+mn-cs"/>
              </a:rPr>
              <a:t>SPD </a:t>
            </a:r>
            <a:r>
              <a:rPr lang="en-US" sz="2800" b="1">
                <a:solidFill>
                  <a:srgbClr val="000090"/>
                </a:solidFill>
                <a:effectLst>
                  <a:outerShdw blurRad="38100" dist="38100" dir="2700000" algn="tl">
                    <a:srgbClr val="C0C0C0"/>
                  </a:outerShdw>
                </a:effectLst>
                <a:latin typeface="+mn-lt"/>
                <a:ea typeface="ＭＳ Ｐゴシック" pitchFamily="34" charset="-128"/>
                <a:cs typeface="+mn-cs"/>
              </a:rPr>
              <a:t>(</a:t>
            </a:r>
            <a:r>
              <a:rPr lang="en-US" sz="2800" b="1">
                <a:solidFill>
                  <a:srgbClr val="FF0000"/>
                </a:solidFill>
                <a:effectLst>
                  <a:outerShdw blurRad="38100" dist="38100" dir="2700000" algn="tl">
                    <a:srgbClr val="C0C0C0"/>
                  </a:outerShdw>
                </a:effectLst>
                <a:latin typeface="+mn-lt"/>
                <a:ea typeface="ＭＳ Ｐゴシック" pitchFamily="34" charset="-128"/>
                <a:cs typeface="+mn-cs"/>
              </a:rPr>
              <a:t>S</a:t>
            </a:r>
            <a:r>
              <a:rPr lang="en-US" sz="2800" b="1">
                <a:solidFill>
                  <a:srgbClr val="000090"/>
                </a:solidFill>
                <a:effectLst>
                  <a:outerShdw blurRad="38100" dist="38100" dir="2700000" algn="tl">
                    <a:srgbClr val="C0C0C0"/>
                  </a:outerShdw>
                </a:effectLst>
                <a:latin typeface="+mn-lt"/>
                <a:ea typeface="ＭＳ Ｐゴシック" pitchFamily="34" charset="-128"/>
                <a:cs typeface="+mn-cs"/>
              </a:rPr>
              <a:t>pin</a:t>
            </a:r>
            <a:r>
              <a:rPr lang="en-US" sz="2800" b="1">
                <a:solidFill>
                  <a:srgbClr val="FF0000"/>
                </a:solidFill>
                <a:effectLst>
                  <a:outerShdw blurRad="38100" dist="38100" dir="2700000" algn="tl">
                    <a:srgbClr val="C0C0C0"/>
                  </a:outerShdw>
                </a:effectLst>
                <a:latin typeface="+mn-lt"/>
                <a:ea typeface="ＭＳ Ｐゴシック" pitchFamily="34" charset="-128"/>
                <a:cs typeface="+mn-cs"/>
              </a:rPr>
              <a:t> P</a:t>
            </a:r>
            <a:r>
              <a:rPr lang="en-US" sz="2800" b="1">
                <a:solidFill>
                  <a:srgbClr val="000090"/>
                </a:solidFill>
                <a:effectLst>
                  <a:outerShdw blurRad="38100" dist="38100" dir="2700000" algn="tl">
                    <a:srgbClr val="C0C0C0"/>
                  </a:outerShdw>
                </a:effectLst>
                <a:latin typeface="+mn-lt"/>
                <a:ea typeface="ＭＳ Ｐゴシック" pitchFamily="34" charset="-128"/>
                <a:cs typeface="+mn-cs"/>
              </a:rPr>
              <a:t>hysics</a:t>
            </a:r>
            <a:r>
              <a:rPr lang="en-US" sz="2800" b="1">
                <a:solidFill>
                  <a:srgbClr val="FF0000"/>
                </a:solidFill>
                <a:effectLst>
                  <a:outerShdw blurRad="38100" dist="38100" dir="2700000" algn="tl">
                    <a:srgbClr val="C0C0C0"/>
                  </a:outerShdw>
                </a:effectLst>
                <a:latin typeface="+mn-lt"/>
                <a:ea typeface="ＭＳ Ｐゴシック" pitchFamily="34" charset="-128"/>
                <a:cs typeface="+mn-cs"/>
              </a:rPr>
              <a:t> D</a:t>
            </a:r>
            <a:r>
              <a:rPr lang="en-US" sz="2800" b="1">
                <a:solidFill>
                  <a:srgbClr val="000090"/>
                </a:solidFill>
                <a:effectLst>
                  <a:outerShdw blurRad="38100" dist="38100" dir="2700000" algn="tl">
                    <a:srgbClr val="C0C0C0"/>
                  </a:outerShdw>
                </a:effectLst>
                <a:latin typeface="+mn-lt"/>
                <a:ea typeface="ＭＳ Ｐゴシック" pitchFamily="34" charset="-128"/>
                <a:cs typeface="+mn-cs"/>
              </a:rPr>
              <a:t>etector) at NIC</a:t>
            </a:r>
            <a:r>
              <a:rPr lang="ru-RU" sz="2800" b="1">
                <a:solidFill>
                  <a:srgbClr val="000090"/>
                </a:solidFill>
                <a:effectLst>
                  <a:outerShdw blurRad="38100" dist="38100" dir="2700000" algn="tl">
                    <a:srgbClr val="C0C0C0"/>
                  </a:outerShdw>
                </a:effectLst>
                <a:latin typeface="+mn-lt"/>
                <a:ea typeface="ＭＳ Ｐゴシック" pitchFamily="34" charset="-128"/>
                <a:cs typeface="+mn-cs"/>
              </a:rPr>
              <a:t>A</a:t>
            </a:r>
            <a:endParaRPr lang="en-US" sz="2800" b="1">
              <a:solidFill>
                <a:srgbClr val="000090"/>
              </a:solidFill>
              <a:effectLst>
                <a:outerShdw blurRad="38100" dist="38100" dir="2700000" algn="tl">
                  <a:srgbClr val="C0C0C0"/>
                </a:outerShdw>
              </a:effectLst>
              <a:latin typeface="+mn-lt"/>
              <a:ea typeface="ＭＳ Ｐゴシック" pitchFamily="34" charset="-128"/>
              <a:cs typeface="+mn-cs"/>
            </a:endParaRPr>
          </a:p>
        </p:txBody>
      </p:sp>
      <p:sp>
        <p:nvSpPr>
          <p:cNvPr id="38915" name="Text Box 1026"/>
          <p:cNvSpPr txBox="1">
            <a:spLocks noChangeArrowheads="1"/>
          </p:cNvSpPr>
          <p:nvPr/>
        </p:nvSpPr>
        <p:spPr bwMode="auto">
          <a:xfrm>
            <a:off x="187325" y="2478088"/>
            <a:ext cx="4054475" cy="3832225"/>
          </a:xfrm>
          <a:prstGeom prst="rect">
            <a:avLst/>
          </a:prstGeom>
          <a:solidFill>
            <a:schemeClr val="bg1"/>
          </a:solidFill>
          <a:ln w="9525">
            <a:solidFill>
              <a:srgbClr val="000090"/>
            </a:solidFill>
            <a:miter lim="800000"/>
            <a:headEnd/>
            <a:tailEnd/>
          </a:ln>
        </p:spPr>
        <p:txBody>
          <a:bodyPr>
            <a:spAutoFit/>
          </a:bodyPr>
          <a:lstStyle/>
          <a:p>
            <a:pPr>
              <a:buClr>
                <a:srgbClr val="000000"/>
              </a:buClr>
              <a:buSzPct val="100000"/>
              <a:buFont typeface="Arial" charset="0"/>
              <a:buNone/>
            </a:pPr>
            <a:r>
              <a:rPr lang="en-US" sz="2000" b="1">
                <a:solidFill>
                  <a:srgbClr val="000090"/>
                </a:solidFill>
                <a:latin typeface="Calibri" pitchFamily="34" charset="0"/>
              </a:rPr>
              <a:t> The issues to be studied:</a:t>
            </a:r>
          </a:p>
          <a:p>
            <a:pPr>
              <a:buClr>
                <a:srgbClr val="000000"/>
              </a:buClr>
              <a:buSzPct val="100000"/>
              <a:buFont typeface="Arial" charset="0"/>
              <a:buNone/>
            </a:pPr>
            <a:endParaRPr lang="en-US" sz="2000">
              <a:solidFill>
                <a:srgbClr val="000090"/>
              </a:solidFill>
              <a:latin typeface="Calibri" pitchFamily="34" charset="0"/>
            </a:endParaRPr>
          </a:p>
          <a:p>
            <a:pPr>
              <a:lnSpc>
                <a:spcPct val="80000"/>
              </a:lnSpc>
              <a:buClr>
                <a:srgbClr val="000000"/>
              </a:buClr>
              <a:buSzPct val="100000"/>
              <a:buFont typeface="Arial" charset="0"/>
              <a:buNone/>
            </a:pPr>
            <a:r>
              <a:rPr lang="en-US" sz="2000">
                <a:solidFill>
                  <a:srgbClr val="000090"/>
                </a:solidFill>
                <a:latin typeface="Calibri" pitchFamily="34" charset="0"/>
              </a:rPr>
              <a:t> ► </a:t>
            </a:r>
            <a:r>
              <a:rPr lang="en-US" sz="2000" i="1">
                <a:solidFill>
                  <a:srgbClr val="000090"/>
                </a:solidFill>
                <a:latin typeface="Calibri" pitchFamily="34" charset="0"/>
              </a:rPr>
              <a:t>MMT-</a:t>
            </a:r>
            <a:r>
              <a:rPr lang="en-US" sz="2000" i="1">
                <a:solidFill>
                  <a:srgbClr val="000090"/>
                </a:solidFill>
                <a:latin typeface="Calibri" pitchFamily="34" charset="0"/>
                <a:cs typeface="Times New Roman" pitchFamily="18" charset="0"/>
              </a:rPr>
              <a:t>DY processes </a:t>
            </a:r>
          </a:p>
          <a:p>
            <a:pPr>
              <a:lnSpc>
                <a:spcPct val="80000"/>
              </a:lnSpc>
              <a:buClr>
                <a:srgbClr val="000000"/>
              </a:buClr>
              <a:buSzPct val="100000"/>
              <a:buFont typeface="Arial" charset="0"/>
              <a:buNone/>
            </a:pPr>
            <a:endParaRPr lang="ru-RU" sz="2000">
              <a:solidFill>
                <a:srgbClr val="000090"/>
              </a:solidFill>
              <a:latin typeface="Calibri" pitchFamily="34" charset="0"/>
              <a:cs typeface="Times New Roman" pitchFamily="18" charset="0"/>
            </a:endParaRPr>
          </a:p>
          <a:p>
            <a:pPr>
              <a:lnSpc>
                <a:spcPct val="80000"/>
              </a:lnSpc>
              <a:buClr>
                <a:srgbClr val="000000"/>
              </a:buClr>
              <a:buSzPct val="100000"/>
              <a:buFont typeface="Arial" charset="0"/>
              <a:buNone/>
            </a:pPr>
            <a:r>
              <a:rPr lang="en-US" sz="2000">
                <a:solidFill>
                  <a:srgbClr val="000090"/>
                </a:solidFill>
                <a:latin typeface="Calibri" pitchFamily="34" charset="0"/>
                <a:cs typeface="Times New Roman" pitchFamily="18" charset="0"/>
              </a:rPr>
              <a:t> </a:t>
            </a:r>
            <a:r>
              <a:rPr lang="en-US" sz="2000">
                <a:solidFill>
                  <a:srgbClr val="000090"/>
                </a:solidFill>
                <a:latin typeface="Calibri" pitchFamily="34" charset="0"/>
              </a:rPr>
              <a:t>► </a:t>
            </a:r>
            <a:r>
              <a:rPr lang="en-US" sz="2000" i="1">
                <a:solidFill>
                  <a:srgbClr val="000090"/>
                </a:solidFill>
                <a:latin typeface="Calibri" pitchFamily="34" charset="0"/>
                <a:cs typeface="Times New Roman" pitchFamily="18" charset="0"/>
              </a:rPr>
              <a:t>J/</a:t>
            </a:r>
            <a:r>
              <a:rPr lang="en-US" sz="2000" i="1">
                <a:solidFill>
                  <a:srgbClr val="000090"/>
                </a:solidFill>
                <a:latin typeface="Symbol" pitchFamily="18" charset="2"/>
                <a:cs typeface="Times New Roman" pitchFamily="18" charset="0"/>
              </a:rPr>
              <a:t>Y</a:t>
            </a:r>
            <a:r>
              <a:rPr lang="en-US" sz="2000" i="1">
                <a:solidFill>
                  <a:srgbClr val="000090"/>
                </a:solidFill>
                <a:latin typeface="Calibri" pitchFamily="34" charset="0"/>
                <a:cs typeface="Times New Roman" pitchFamily="18" charset="0"/>
              </a:rPr>
              <a:t> production processes</a:t>
            </a:r>
          </a:p>
          <a:p>
            <a:pPr>
              <a:lnSpc>
                <a:spcPct val="80000"/>
              </a:lnSpc>
              <a:buClr>
                <a:srgbClr val="000000"/>
              </a:buClr>
              <a:buSzPct val="100000"/>
              <a:buFont typeface="Arial" charset="0"/>
              <a:buNone/>
            </a:pPr>
            <a:endParaRPr lang="en-US" sz="2000" i="1">
              <a:solidFill>
                <a:srgbClr val="000090"/>
              </a:solidFill>
              <a:latin typeface="Calibri" pitchFamily="34" charset="0"/>
              <a:cs typeface="Times New Roman" pitchFamily="18" charset="0"/>
            </a:endParaRPr>
          </a:p>
          <a:p>
            <a:pPr>
              <a:lnSpc>
                <a:spcPct val="70000"/>
              </a:lnSpc>
              <a:spcAft>
                <a:spcPts val="600"/>
              </a:spcAft>
            </a:pPr>
            <a:r>
              <a:rPr lang="en-US" sz="2000">
                <a:solidFill>
                  <a:srgbClr val="000090"/>
                </a:solidFill>
                <a:latin typeface="Calibri" pitchFamily="34" charset="0"/>
              </a:rPr>
              <a:t> ► </a:t>
            </a:r>
            <a:r>
              <a:rPr lang="en-US" sz="2000" i="1">
                <a:solidFill>
                  <a:srgbClr val="000090"/>
                </a:solidFill>
                <a:latin typeface="Calibri" pitchFamily="34" charset="0"/>
                <a:cs typeface="Times New Roman" pitchFamily="18" charset="0"/>
              </a:rPr>
              <a:t>Spin </a:t>
            </a:r>
            <a:r>
              <a:rPr lang="ru-RU" sz="2000" i="1">
                <a:solidFill>
                  <a:srgbClr val="000090"/>
                </a:solidFill>
                <a:latin typeface="Calibri" pitchFamily="34" charset="0"/>
                <a:cs typeface="Times New Roman" pitchFamily="18" charset="0"/>
              </a:rPr>
              <a:t>effects in </a:t>
            </a:r>
            <a:r>
              <a:rPr lang="en-US" sz="2000" i="1">
                <a:solidFill>
                  <a:srgbClr val="000090"/>
                </a:solidFill>
                <a:latin typeface="Calibri" pitchFamily="34" charset="0"/>
                <a:cs typeface="Times New Roman" pitchFamily="18" charset="0"/>
              </a:rPr>
              <a:t>inclusive </a:t>
            </a:r>
          </a:p>
          <a:p>
            <a:pPr algn="r">
              <a:lnSpc>
                <a:spcPct val="70000"/>
              </a:lnSpc>
            </a:pPr>
            <a:r>
              <a:rPr lang="en-US" sz="2000" i="1">
                <a:solidFill>
                  <a:srgbClr val="000090"/>
                </a:solidFill>
                <a:latin typeface="Calibri" pitchFamily="34" charset="0"/>
                <a:cs typeface="Times New Roman" pitchFamily="18" charset="0"/>
              </a:rPr>
              <a:t>high-p</a:t>
            </a:r>
            <a:r>
              <a:rPr lang="en-US" sz="2000" i="1" baseline="-25000">
                <a:solidFill>
                  <a:srgbClr val="000090"/>
                </a:solidFill>
                <a:latin typeface="Calibri" pitchFamily="34" charset="0"/>
                <a:cs typeface="Times New Roman" pitchFamily="18" charset="0"/>
              </a:rPr>
              <a:t>T</a:t>
            </a:r>
            <a:r>
              <a:rPr lang="en-US" sz="2000" i="1">
                <a:solidFill>
                  <a:srgbClr val="000090"/>
                </a:solidFill>
                <a:latin typeface="Calibri" pitchFamily="34" charset="0"/>
                <a:cs typeface="Times New Roman" pitchFamily="18" charset="0"/>
              </a:rPr>
              <a:t> reactions</a:t>
            </a:r>
          </a:p>
          <a:p>
            <a:pPr>
              <a:lnSpc>
                <a:spcPct val="80000"/>
              </a:lnSpc>
              <a:buClr>
                <a:srgbClr val="000000"/>
              </a:buClr>
              <a:buSzPct val="100000"/>
              <a:buFont typeface="Arial" charset="0"/>
              <a:buNone/>
            </a:pPr>
            <a:endParaRPr lang="en-US" sz="2000">
              <a:solidFill>
                <a:srgbClr val="000090"/>
              </a:solidFill>
              <a:latin typeface="Calibri" pitchFamily="34" charset="0"/>
              <a:cs typeface="Times New Roman" pitchFamily="18" charset="0"/>
            </a:endParaRPr>
          </a:p>
          <a:p>
            <a:pPr>
              <a:lnSpc>
                <a:spcPct val="80000"/>
              </a:lnSpc>
              <a:spcAft>
                <a:spcPts val="600"/>
              </a:spcAft>
              <a:buClr>
                <a:srgbClr val="000000"/>
              </a:buClr>
              <a:buSzPct val="100000"/>
              <a:buFont typeface="Arial" charset="0"/>
              <a:buNone/>
            </a:pPr>
            <a:r>
              <a:rPr lang="en-US" sz="2000">
                <a:solidFill>
                  <a:srgbClr val="000090"/>
                </a:solidFill>
                <a:latin typeface="Calibri" pitchFamily="34" charset="0"/>
                <a:cs typeface="Times New Roman" pitchFamily="18" charset="0"/>
              </a:rPr>
              <a:t> </a:t>
            </a:r>
            <a:r>
              <a:rPr lang="en-US" sz="2000" i="1">
                <a:solidFill>
                  <a:srgbClr val="000090"/>
                </a:solidFill>
                <a:latin typeface="Calibri" pitchFamily="34" charset="0"/>
              </a:rPr>
              <a:t>► </a:t>
            </a:r>
            <a:r>
              <a:rPr lang="en-US" sz="2000" i="1">
                <a:solidFill>
                  <a:srgbClr val="000090"/>
                </a:solidFill>
                <a:latin typeface="Calibri" pitchFamily="34" charset="0"/>
                <a:cs typeface="Times New Roman" pitchFamily="18" charset="0"/>
              </a:rPr>
              <a:t>Spin effects in </a:t>
            </a:r>
            <a:r>
              <a:rPr lang="ru-RU" sz="2000" i="1">
                <a:solidFill>
                  <a:srgbClr val="000090"/>
                </a:solidFill>
                <a:latin typeface="Calibri" pitchFamily="34" charset="0"/>
                <a:cs typeface="Times New Roman" pitchFamily="18" charset="0"/>
              </a:rPr>
              <a:t>one and two</a:t>
            </a:r>
            <a:endParaRPr lang="en-US" sz="2000" i="1">
              <a:solidFill>
                <a:srgbClr val="000090"/>
              </a:solidFill>
              <a:latin typeface="Calibri" pitchFamily="34" charset="0"/>
              <a:cs typeface="Times New Roman" pitchFamily="18" charset="0"/>
            </a:endParaRPr>
          </a:p>
          <a:p>
            <a:pPr algn="r">
              <a:lnSpc>
                <a:spcPct val="80000"/>
              </a:lnSpc>
              <a:buClr>
                <a:srgbClr val="000000"/>
              </a:buClr>
              <a:buSzPct val="100000"/>
              <a:buFont typeface="Arial" charset="0"/>
              <a:buNone/>
            </a:pPr>
            <a:r>
              <a:rPr lang="ru-RU" sz="2000" i="1">
                <a:solidFill>
                  <a:srgbClr val="000090"/>
                </a:solidFill>
                <a:latin typeface="Calibri" pitchFamily="34" charset="0"/>
                <a:cs typeface="Times New Roman" pitchFamily="18" charset="0"/>
              </a:rPr>
              <a:t> hadron</a:t>
            </a:r>
            <a:r>
              <a:rPr lang="en-US" sz="2000" i="1">
                <a:solidFill>
                  <a:srgbClr val="000090"/>
                </a:solidFill>
                <a:latin typeface="Calibri" pitchFamily="34" charset="0"/>
                <a:cs typeface="Times New Roman" pitchFamily="18" charset="0"/>
              </a:rPr>
              <a:t> </a:t>
            </a:r>
            <a:r>
              <a:rPr lang="ru-RU" sz="2000" i="1">
                <a:solidFill>
                  <a:srgbClr val="000090"/>
                </a:solidFill>
                <a:latin typeface="Calibri" pitchFamily="34" charset="0"/>
                <a:cs typeface="Times New Roman" pitchFamily="18" charset="0"/>
              </a:rPr>
              <a:t>production processes</a:t>
            </a:r>
            <a:endParaRPr lang="en-US" sz="2000" i="1">
              <a:solidFill>
                <a:srgbClr val="000090"/>
              </a:solidFill>
              <a:latin typeface="Calibri" pitchFamily="34" charset="0"/>
              <a:cs typeface="Times New Roman" pitchFamily="18" charset="0"/>
            </a:endParaRPr>
          </a:p>
          <a:p>
            <a:pPr>
              <a:lnSpc>
                <a:spcPct val="70000"/>
              </a:lnSpc>
              <a:spcAft>
                <a:spcPts val="600"/>
              </a:spcAft>
            </a:pPr>
            <a:endParaRPr lang="ru-RU" sz="2000">
              <a:solidFill>
                <a:srgbClr val="000090"/>
              </a:solidFill>
              <a:latin typeface="Calibri" pitchFamily="34" charset="0"/>
              <a:cs typeface="Times New Roman" pitchFamily="18" charset="0"/>
            </a:endParaRPr>
          </a:p>
          <a:p>
            <a:pPr>
              <a:lnSpc>
                <a:spcPct val="70000"/>
              </a:lnSpc>
              <a:spcAft>
                <a:spcPts val="600"/>
              </a:spcAft>
            </a:pPr>
            <a:r>
              <a:rPr lang="ru-RU" sz="2000">
                <a:solidFill>
                  <a:srgbClr val="000090"/>
                </a:solidFill>
                <a:latin typeface="Calibri" pitchFamily="34" charset="0"/>
                <a:cs typeface="Times New Roman" pitchFamily="18" charset="0"/>
              </a:rPr>
              <a:t> </a:t>
            </a:r>
            <a:r>
              <a:rPr lang="en-US" sz="2000">
                <a:solidFill>
                  <a:srgbClr val="000090"/>
                </a:solidFill>
                <a:latin typeface="Calibri" pitchFamily="34" charset="0"/>
              </a:rPr>
              <a:t>► </a:t>
            </a:r>
            <a:r>
              <a:rPr lang="en-US" sz="2000" i="1">
                <a:solidFill>
                  <a:srgbClr val="000090"/>
                </a:solidFill>
                <a:latin typeface="Calibri" pitchFamily="34" charset="0"/>
                <a:cs typeface="Times New Roman" pitchFamily="18" charset="0"/>
              </a:rPr>
              <a:t>Polarization effects in </a:t>
            </a:r>
          </a:p>
          <a:p>
            <a:pPr algn="r">
              <a:lnSpc>
                <a:spcPct val="70000"/>
              </a:lnSpc>
            </a:pPr>
            <a:r>
              <a:rPr lang="en-US" sz="2000" i="1">
                <a:solidFill>
                  <a:srgbClr val="000090"/>
                </a:solidFill>
                <a:latin typeface="Calibri" pitchFamily="34" charset="0"/>
                <a:cs typeface="Times New Roman" pitchFamily="18" charset="0"/>
              </a:rPr>
              <a:t>heavy ion collisions</a:t>
            </a:r>
            <a:endParaRPr lang="en-US" i="1">
              <a:solidFill>
                <a:srgbClr val="000090"/>
              </a:solidFill>
              <a:latin typeface="Calibri" pitchFamily="34" charset="0"/>
            </a:endParaRPr>
          </a:p>
        </p:txBody>
      </p:sp>
      <p:sp>
        <p:nvSpPr>
          <p:cNvPr id="38917" name="TextBox 2"/>
          <p:cNvSpPr txBox="1">
            <a:spLocks noChangeArrowheads="1"/>
          </p:cNvSpPr>
          <p:nvPr/>
        </p:nvSpPr>
        <p:spPr bwMode="auto">
          <a:xfrm>
            <a:off x="4427984" y="4581128"/>
            <a:ext cx="4419600" cy="707886"/>
          </a:xfrm>
          <a:prstGeom prst="rect">
            <a:avLst/>
          </a:prstGeom>
          <a:solidFill>
            <a:srgbClr val="CCCCFF"/>
          </a:solidFill>
          <a:ln w="9525">
            <a:noFill/>
            <a:miter lim="800000"/>
            <a:headEnd/>
            <a:tailEnd/>
          </a:ln>
        </p:spPr>
        <p:txBody>
          <a:bodyPr>
            <a:spAutoFit/>
          </a:bodyPr>
          <a:lstStyle/>
          <a:p>
            <a:pPr algn="ctr"/>
            <a:r>
              <a:rPr lang="en-US" sz="2000" b="1" dirty="0">
                <a:solidFill>
                  <a:srgbClr val="161645"/>
                </a:solidFill>
                <a:latin typeface="Calibri" pitchFamily="34" charset="0"/>
              </a:rPr>
              <a:t>The Collaboration is forming</a:t>
            </a:r>
          </a:p>
          <a:p>
            <a:pPr algn="ctr"/>
            <a:r>
              <a:rPr lang="en-US" sz="2000" b="1" dirty="0">
                <a:solidFill>
                  <a:srgbClr val="161645"/>
                </a:solidFill>
                <a:latin typeface="Calibri" pitchFamily="34" charset="0"/>
              </a:rPr>
              <a:t> </a:t>
            </a:r>
            <a:r>
              <a:rPr lang="en-US" sz="2000" b="1" dirty="0" smtClean="0">
                <a:solidFill>
                  <a:srgbClr val="161645"/>
                </a:solidFill>
                <a:latin typeface="Calibri" pitchFamily="34" charset="0"/>
              </a:rPr>
              <a:t> </a:t>
            </a:r>
            <a:r>
              <a:rPr lang="en-US" sz="2000" b="1" dirty="0">
                <a:solidFill>
                  <a:srgbClr val="161645"/>
                </a:solidFill>
                <a:latin typeface="Calibri" pitchFamily="34" charset="0"/>
              </a:rPr>
              <a:t>Project is under preparation</a:t>
            </a:r>
            <a:endParaRPr lang="ru-RU" sz="2000" b="1" dirty="0">
              <a:solidFill>
                <a:srgbClr val="161645"/>
              </a:solidFill>
              <a:latin typeface="Calibri" pitchFamily="34" charset="0"/>
            </a:endParaRPr>
          </a:p>
        </p:txBody>
      </p:sp>
      <p:sp>
        <p:nvSpPr>
          <p:cNvPr id="38918" name="TextBox 10"/>
          <p:cNvSpPr txBox="1">
            <a:spLocks noChangeArrowheads="1"/>
          </p:cNvSpPr>
          <p:nvPr/>
        </p:nvSpPr>
        <p:spPr bwMode="auto">
          <a:xfrm>
            <a:off x="190500" y="1092200"/>
            <a:ext cx="4025900" cy="1323975"/>
          </a:xfrm>
          <a:prstGeom prst="rect">
            <a:avLst/>
          </a:prstGeom>
          <a:solidFill>
            <a:srgbClr val="FFF8C0"/>
          </a:solidFill>
          <a:ln w="9525">
            <a:solidFill>
              <a:srgbClr val="000090"/>
            </a:solidFill>
            <a:miter lim="800000"/>
            <a:headEnd/>
            <a:tailEnd/>
          </a:ln>
        </p:spPr>
        <p:txBody>
          <a:bodyPr>
            <a:spAutoFit/>
          </a:bodyPr>
          <a:lstStyle/>
          <a:p>
            <a:r>
              <a:rPr lang="en-US" sz="2000">
                <a:solidFill>
                  <a:srgbClr val="000090"/>
                </a:solidFill>
                <a:latin typeface="Calibri" pitchFamily="34" charset="0"/>
              </a:rPr>
              <a:t>Collider provides both:</a:t>
            </a:r>
          </a:p>
          <a:p>
            <a:r>
              <a:rPr lang="en-US" sz="2000">
                <a:solidFill>
                  <a:srgbClr val="000090"/>
                </a:solidFill>
                <a:latin typeface="Calibri" pitchFamily="34" charset="0"/>
              </a:rPr>
              <a:t>transversally &amp; longitudinally </a:t>
            </a:r>
          </a:p>
          <a:p>
            <a:r>
              <a:rPr lang="en-US" sz="2000">
                <a:solidFill>
                  <a:srgbClr val="000090"/>
                </a:solidFill>
                <a:latin typeface="Calibri" pitchFamily="34" charset="0"/>
              </a:rPr>
              <a:t>polarized </a:t>
            </a:r>
            <a:r>
              <a:rPr lang="en-US" sz="2000" b="1" i="1">
                <a:solidFill>
                  <a:srgbClr val="000090"/>
                </a:solidFill>
                <a:latin typeface="Calibri" pitchFamily="34" charset="0"/>
              </a:rPr>
              <a:t>p</a:t>
            </a:r>
            <a:r>
              <a:rPr lang="en-US" sz="2000">
                <a:solidFill>
                  <a:srgbClr val="000090"/>
                </a:solidFill>
                <a:latin typeface="Calibri" pitchFamily="34" charset="0"/>
              </a:rPr>
              <a:t> &amp; </a:t>
            </a:r>
            <a:r>
              <a:rPr lang="en-US" sz="2000" b="1" i="1">
                <a:solidFill>
                  <a:srgbClr val="000090"/>
                </a:solidFill>
                <a:latin typeface="Calibri" pitchFamily="34" charset="0"/>
              </a:rPr>
              <a:t>d</a:t>
            </a:r>
          </a:p>
          <a:p>
            <a:pPr algn="r"/>
            <a:r>
              <a:rPr lang="en-US" sz="2000" i="1">
                <a:solidFill>
                  <a:srgbClr val="000090"/>
                </a:solidFill>
                <a:latin typeface="Calibri" pitchFamily="34" charset="0"/>
              </a:rPr>
              <a:t>with energy up to </a:t>
            </a:r>
            <a:r>
              <a:rPr lang="ru-RU" sz="2000" i="1">
                <a:solidFill>
                  <a:srgbClr val="000090"/>
                </a:solidFill>
                <a:latin typeface="Calibri" pitchFamily="34" charset="0"/>
              </a:rPr>
              <a:t>√</a:t>
            </a:r>
            <a:r>
              <a:rPr lang="en-US" sz="2000" i="1">
                <a:solidFill>
                  <a:srgbClr val="000090"/>
                </a:solidFill>
                <a:latin typeface="Calibri" pitchFamily="34" charset="0"/>
              </a:rPr>
              <a:t>S = </a:t>
            </a:r>
            <a:r>
              <a:rPr lang="en-US" sz="2000" b="1" i="1">
                <a:solidFill>
                  <a:srgbClr val="000090"/>
                </a:solidFill>
                <a:latin typeface="Calibri" pitchFamily="34" charset="0"/>
              </a:rPr>
              <a:t>27 GeV</a:t>
            </a:r>
          </a:p>
        </p:txBody>
      </p:sp>
      <p:pic>
        <p:nvPicPr>
          <p:cNvPr id="38919" name="Рисунок 4" descr="LHEP-emblema-trans.gif"/>
          <p:cNvPicPr>
            <a:picLocks noChangeAspect="1"/>
          </p:cNvPicPr>
          <p:nvPr/>
        </p:nvPicPr>
        <p:blipFill>
          <a:blip r:embed="rId4" cstate="print"/>
          <a:srcRect/>
          <a:stretch>
            <a:fillRect/>
          </a:stretch>
        </p:blipFill>
        <p:spPr bwMode="auto">
          <a:xfrm>
            <a:off x="38100" y="76200"/>
            <a:ext cx="1219200" cy="684213"/>
          </a:xfrm>
          <a:prstGeom prst="rect">
            <a:avLst/>
          </a:prstGeom>
          <a:noFill/>
          <a:ln w="9525">
            <a:noFill/>
            <a:miter lim="800000"/>
            <a:headEnd/>
            <a:tailEnd/>
          </a:ln>
        </p:spPr>
      </p:pic>
      <p:pic>
        <p:nvPicPr>
          <p:cNvPr id="38920" name="Picture 6" descr="NICA-Logo_4c"/>
          <p:cNvPicPr>
            <a:picLocks noChangeAspect="1" noChangeArrowheads="1"/>
          </p:cNvPicPr>
          <p:nvPr/>
        </p:nvPicPr>
        <p:blipFill>
          <a:blip r:embed="rId5" cstate="print"/>
          <a:srcRect/>
          <a:stretch>
            <a:fillRect/>
          </a:stretch>
        </p:blipFill>
        <p:spPr bwMode="auto">
          <a:xfrm>
            <a:off x="7645400" y="0"/>
            <a:ext cx="1498600" cy="738188"/>
          </a:xfrm>
          <a:prstGeom prst="rect">
            <a:avLst/>
          </a:prstGeom>
          <a:solidFill>
            <a:schemeClr val="bg1"/>
          </a:solidFill>
          <a:ln w="9525">
            <a:noFill/>
            <a:miter lim="800000"/>
            <a:headEnd/>
            <a:tailEnd/>
          </a:ln>
        </p:spPr>
      </p:pic>
      <p:sp>
        <p:nvSpPr>
          <p:cNvPr id="10" name="Прямоугольник 9"/>
          <p:cNvSpPr/>
          <p:nvPr/>
        </p:nvSpPr>
        <p:spPr>
          <a:xfrm>
            <a:off x="4392488" y="5491098"/>
            <a:ext cx="4572000" cy="1323439"/>
          </a:xfrm>
          <a:prstGeom prst="rect">
            <a:avLst/>
          </a:prstGeom>
          <a:solidFill>
            <a:srgbClr val="FFFF00"/>
          </a:solidFill>
        </p:spPr>
        <p:txBody>
          <a:bodyPr>
            <a:spAutoFit/>
          </a:bodyPr>
          <a:lstStyle/>
          <a:p>
            <a:r>
              <a:rPr lang="en-US" sz="1600" b="1" dirty="0" smtClean="0">
                <a:solidFill>
                  <a:srgbClr val="FF0000"/>
                </a:solidFill>
              </a:rPr>
              <a:t>SPD</a:t>
            </a:r>
            <a:r>
              <a:rPr lang="en-US" sz="1600" b="1" dirty="0" smtClean="0">
                <a:solidFill>
                  <a:srgbClr val="000090"/>
                </a:solidFill>
              </a:rPr>
              <a:t>@NICA will provide unique opportunity to study </a:t>
            </a:r>
            <a:r>
              <a:rPr lang="en-US" sz="1600" b="1" dirty="0" smtClean="0">
                <a:solidFill>
                  <a:srgbClr val="FF0000"/>
                </a:solidFill>
              </a:rPr>
              <a:t>all PDFs </a:t>
            </a:r>
            <a:r>
              <a:rPr lang="en-US" sz="1600" b="1" dirty="0" smtClean="0">
                <a:solidFill>
                  <a:srgbClr val="000090"/>
                </a:solidFill>
              </a:rPr>
              <a:t>in one experiment and obtain the  comprehensive information on nucleon spin structure at high statistical level with min. systematic uncertainties</a:t>
            </a:r>
            <a:endParaRPr lang="en-US" sz="1600" b="1" i="1" dirty="0">
              <a:solidFill>
                <a:srgbClr val="00009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2"/>
          <p:cNvGraphicFramePr>
            <a:graphicFrameLocks noGrp="1"/>
          </p:cNvGraphicFramePr>
          <p:nvPr/>
        </p:nvGraphicFramePr>
        <p:xfrm>
          <a:off x="279400" y="1062038"/>
          <a:ext cx="8566150" cy="5186367"/>
        </p:xfrm>
        <a:graphic>
          <a:graphicData uri="http://schemas.openxmlformats.org/drawingml/2006/table">
            <a:tbl>
              <a:tblPr/>
              <a:tblGrid>
                <a:gridCol w="1524000"/>
                <a:gridCol w="1371600"/>
                <a:gridCol w="1054100"/>
                <a:gridCol w="1028700"/>
                <a:gridCol w="1143000"/>
                <a:gridCol w="1104900"/>
                <a:gridCol w="1339850"/>
              </a:tblGrid>
              <a:tr h="6238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0090"/>
                          </a:solidFill>
                          <a:effectLst/>
                          <a:latin typeface="Arial" charset="0"/>
                          <a:cs typeface="Arial" charset="0"/>
                        </a:rPr>
                        <a:t>e</a:t>
                      </a:r>
                      <a:r>
                        <a:rPr kumimoji="0" lang="ru-RU" sz="1600" b="0" i="1" u="none" strike="noStrike" cap="none" normalizeH="0" baseline="0" smtClean="0">
                          <a:ln>
                            <a:noFill/>
                          </a:ln>
                          <a:solidFill>
                            <a:srgbClr val="000090"/>
                          </a:solidFill>
                          <a:effectLst/>
                          <a:latin typeface="Arial" charset="0"/>
                          <a:cs typeface="Arial" charset="0"/>
                        </a:rPr>
                        <a:t>xperiment</a:t>
                      </a: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CERN,</a:t>
                      </a:r>
                      <a:endParaRPr kumimoji="0" lang="ru-RU" sz="1600" b="0" i="0" u="none" strike="noStrike" cap="none" normalizeH="0" baseline="0" smtClean="0">
                        <a:ln>
                          <a:noFill/>
                        </a:ln>
                        <a:solidFill>
                          <a:srgbClr val="000090"/>
                        </a:solidFill>
                        <a:effectLst/>
                        <a:latin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COMPASS</a:t>
                      </a:r>
                      <a:r>
                        <a:rPr kumimoji="0" lang="en-US" sz="1600" b="1" i="0" u="none" strike="noStrike" cap="none" normalizeH="0" baseline="0" smtClean="0">
                          <a:ln>
                            <a:noFill/>
                          </a:ln>
                          <a:solidFill>
                            <a:srgbClr val="000090"/>
                          </a:solidFill>
                          <a:effectLst/>
                          <a:latin typeface="Arial" charset="0"/>
                          <a:cs typeface="Arial" charset="0"/>
                        </a:rPr>
                        <a:t>-II</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FAIR,</a:t>
                      </a:r>
                      <a:endParaRPr kumimoji="0" lang="ru-RU" sz="1600" b="0" i="0" u="none" strike="noStrike" cap="none" normalizeH="0" baseline="0" smtClean="0">
                        <a:ln>
                          <a:noFill/>
                        </a:ln>
                        <a:solidFill>
                          <a:srgbClr val="000090"/>
                        </a:solidFill>
                        <a:effectLst/>
                        <a:latin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PANDA</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FNAL,</a:t>
                      </a:r>
                      <a:endParaRPr kumimoji="0" lang="ru-RU" sz="1600" b="0" i="0" u="none" strike="noStrike" cap="none" normalizeH="0" baseline="0" smtClean="0">
                        <a:ln>
                          <a:noFill/>
                        </a:ln>
                        <a:solidFill>
                          <a:srgbClr val="000090"/>
                        </a:solidFill>
                        <a:effectLst/>
                        <a:latin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 </a:t>
                      </a:r>
                      <a:r>
                        <a:rPr kumimoji="0" lang="ru-RU" sz="1600" b="1" i="0" u="none" strike="noStrike" cap="none" normalizeH="0" baseline="0" smtClean="0">
                          <a:ln>
                            <a:noFill/>
                          </a:ln>
                          <a:solidFill>
                            <a:srgbClr val="000090"/>
                          </a:solidFill>
                          <a:effectLst/>
                          <a:latin typeface="Arial" charset="0"/>
                          <a:cs typeface="Arial" charset="0"/>
                        </a:rPr>
                        <a:t>E-906</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RHIC,</a:t>
                      </a:r>
                      <a:endParaRPr kumimoji="0" lang="ru-RU" sz="1600" b="0" i="0" u="none" strike="noStrike" cap="none" normalizeH="0" baseline="0" smtClean="0">
                        <a:ln>
                          <a:noFill/>
                        </a:ln>
                        <a:solidFill>
                          <a:srgbClr val="000090"/>
                        </a:solidFill>
                        <a:effectLst/>
                        <a:latin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STAR</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RHIC-PHENIX</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0000"/>
                          </a:solidFill>
                          <a:effectLst/>
                          <a:latin typeface="Arial" charset="0"/>
                          <a:cs typeface="Arial" charset="0"/>
                        </a:rPr>
                        <a:t>NICA,</a:t>
                      </a:r>
                      <a:endParaRPr kumimoji="0" lang="ru-RU" sz="1600" b="0" i="0" u="none" strike="noStrike" cap="none" normalizeH="0" baseline="0" smtClean="0">
                        <a:ln>
                          <a:noFill/>
                        </a:ln>
                        <a:solidFill>
                          <a:srgbClr val="FF0000"/>
                        </a:solidFill>
                        <a:effectLst/>
                        <a:latin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0000"/>
                          </a:solidFill>
                          <a:effectLst/>
                          <a:latin typeface="Arial" charset="0"/>
                          <a:cs typeface="Arial" charset="0"/>
                        </a:rPr>
                        <a:t>SPD</a:t>
                      </a:r>
                      <a:endParaRPr kumimoji="0" lang="ru-RU" sz="1600" b="0" i="0" u="none" strike="noStrike" cap="none" normalizeH="0" baseline="0" smtClean="0">
                        <a:ln>
                          <a:noFill/>
                        </a:ln>
                        <a:solidFill>
                          <a:srgbClr val="FF000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smtClean="0">
                          <a:ln>
                            <a:noFill/>
                          </a:ln>
                          <a:solidFill>
                            <a:srgbClr val="000090"/>
                          </a:solidFill>
                          <a:effectLst/>
                          <a:latin typeface="Arial" charset="0"/>
                          <a:cs typeface="Arial" charset="0"/>
                        </a:rPr>
                        <a:t>mode</a:t>
                      </a: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F.T.</a:t>
                      </a:r>
                      <a:endParaRPr kumimoji="0" lang="ru-RU" sz="1600" b="1"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F.T.</a:t>
                      </a:r>
                      <a:endParaRPr kumimoji="0" lang="ru-RU" sz="1600" b="1"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F.T.</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collider</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collider</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collider</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smtClean="0">
                          <a:ln>
                            <a:noFill/>
                          </a:ln>
                          <a:solidFill>
                            <a:srgbClr val="000090"/>
                          </a:solidFill>
                          <a:effectLst/>
                          <a:latin typeface="Arial" charset="0"/>
                          <a:cs typeface="Arial" charset="0"/>
                        </a:rPr>
                        <a:t>Beam/target</a:t>
                      </a: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π- ,</a:t>
                      </a:r>
                      <a:r>
                        <a:rPr kumimoji="0" lang="en-US" sz="1600" b="1" i="0" u="none" strike="noStrike" cap="none" normalizeH="0" baseline="0" smtClean="0">
                          <a:ln>
                            <a:noFill/>
                          </a:ln>
                          <a:solidFill>
                            <a:srgbClr val="000090"/>
                          </a:solidFill>
                          <a:effectLst/>
                          <a:latin typeface="Arial" charset="0"/>
                          <a:cs typeface="Arial" charset="0"/>
                        </a:rPr>
                        <a:t>  </a:t>
                      </a:r>
                      <a:r>
                        <a:rPr kumimoji="0" lang="ru-RU" sz="1600" b="1" i="0" u="none" strike="noStrike" cap="none" normalizeH="0" baseline="0" smtClean="0">
                          <a:ln>
                            <a:noFill/>
                          </a:ln>
                          <a:solidFill>
                            <a:srgbClr val="000090"/>
                          </a:solidFill>
                          <a:effectLst/>
                          <a:latin typeface="Arial" charset="0"/>
                          <a:cs typeface="Arial" charset="0"/>
                        </a:rPr>
                        <a:t> p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anti-p, p</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π- ,  p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pp</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pp</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pp, p</a:t>
                      </a:r>
                      <a:r>
                        <a:rPr kumimoji="0" lang="en-US" sz="1600" b="1" i="0" u="none" strike="noStrike" cap="none" normalizeH="0" baseline="0" smtClean="0">
                          <a:ln>
                            <a:noFill/>
                          </a:ln>
                          <a:solidFill>
                            <a:srgbClr val="000090"/>
                          </a:solidFill>
                          <a:effectLst/>
                          <a:latin typeface="Arial" charset="0"/>
                          <a:cs typeface="Arial" charset="0"/>
                        </a:rPr>
                        <a:t>d</a:t>
                      </a:r>
                      <a:r>
                        <a:rPr kumimoji="0" lang="ru-RU" sz="1600" b="1" i="0" u="none" strike="noStrike" cap="none" normalizeH="0" baseline="0" smtClean="0">
                          <a:ln>
                            <a:noFill/>
                          </a:ln>
                          <a:solidFill>
                            <a:srgbClr val="000090"/>
                          </a:solidFill>
                          <a:effectLst/>
                          <a:latin typeface="Arial" charset="0"/>
                          <a:cs typeface="Arial" charset="0"/>
                        </a:rPr>
                        <a:t>,</a:t>
                      </a:r>
                      <a:r>
                        <a:rPr kumimoji="0" lang="en-US" sz="1600" b="1" i="0" u="none" strike="noStrike" cap="none" normalizeH="0" baseline="0" smtClean="0">
                          <a:ln>
                            <a:noFill/>
                          </a:ln>
                          <a:solidFill>
                            <a:srgbClr val="000090"/>
                          </a:solidFill>
                          <a:effectLst/>
                          <a:latin typeface="Arial" charset="0"/>
                          <a:cs typeface="Arial" charset="0"/>
                        </a:rPr>
                        <a:t>dd</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smtClean="0">
                          <a:ln>
                            <a:noFill/>
                          </a:ln>
                          <a:solidFill>
                            <a:srgbClr val="000090"/>
                          </a:solidFill>
                          <a:effectLst/>
                          <a:latin typeface="Arial" charset="0"/>
                          <a:cs typeface="Arial" charset="0"/>
                        </a:rPr>
                        <a:t>Polarization:b</a:t>
                      </a:r>
                      <a:r>
                        <a:rPr kumimoji="0" lang="en-US" sz="1600" b="0" i="1" u="none" strike="noStrike" cap="none" normalizeH="0" baseline="0" smtClean="0">
                          <a:ln>
                            <a:noFill/>
                          </a:ln>
                          <a:solidFill>
                            <a:srgbClr val="000090"/>
                          </a:solidFill>
                          <a:effectLst/>
                          <a:latin typeface="Arial" charset="0"/>
                          <a:cs typeface="Arial" charset="0"/>
                        </a:rPr>
                        <a:t>/t</a:t>
                      </a:r>
                      <a:endParaRPr kumimoji="0" lang="ru-RU" sz="1600" b="0" i="1"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0;    0.8</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0; </a:t>
                      </a:r>
                      <a:r>
                        <a:rPr kumimoji="0" lang="en-US" sz="1600" b="1" i="0" u="none" strike="noStrike" cap="none" normalizeH="0" baseline="0" smtClean="0">
                          <a:ln>
                            <a:noFill/>
                          </a:ln>
                          <a:solidFill>
                            <a:srgbClr val="000090"/>
                          </a:solidFill>
                          <a:effectLst/>
                          <a:latin typeface="Arial" charset="0"/>
                          <a:cs typeface="Arial" charset="0"/>
                        </a:rPr>
                        <a:t>        </a:t>
                      </a:r>
                      <a:r>
                        <a:rPr kumimoji="0" lang="ru-RU" sz="1600" b="1" i="0" u="none" strike="noStrike" cap="none" normalizeH="0" baseline="0" smtClean="0">
                          <a:ln>
                            <a:noFill/>
                          </a:ln>
                          <a:solidFill>
                            <a:srgbClr val="000090"/>
                          </a:solidFill>
                          <a:effectLst/>
                          <a:latin typeface="Arial" charset="0"/>
                          <a:cs typeface="Arial" charset="0"/>
                        </a:rPr>
                        <a:t>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0; </a:t>
                      </a:r>
                      <a:r>
                        <a:rPr kumimoji="0" lang="en-US" sz="1600" b="1" i="0" u="none" strike="noStrike" cap="none" normalizeH="0" baseline="0" smtClean="0">
                          <a:ln>
                            <a:noFill/>
                          </a:ln>
                          <a:solidFill>
                            <a:srgbClr val="000090"/>
                          </a:solidFill>
                          <a:effectLst/>
                          <a:latin typeface="Arial" charset="0"/>
                          <a:cs typeface="Arial" charset="0"/>
                        </a:rPr>
                        <a:t>   </a:t>
                      </a:r>
                      <a:r>
                        <a:rPr kumimoji="0" lang="ru-RU" sz="1600" b="1" i="0" u="none" strike="noStrike" cap="none" normalizeH="0" baseline="0" smtClean="0">
                          <a:ln>
                            <a:noFill/>
                          </a:ln>
                          <a:solidFill>
                            <a:srgbClr val="000090"/>
                          </a:solidFill>
                          <a:effectLst/>
                          <a:latin typeface="Arial" charset="0"/>
                          <a:cs typeface="Arial" charset="0"/>
                        </a:rPr>
                        <a:t>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 0.5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0.5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 0.</a:t>
                      </a:r>
                      <a:r>
                        <a:rPr kumimoji="0" lang="ru-RU" sz="1600" b="1" i="0" u="none" strike="noStrike" cap="none" normalizeH="0" baseline="0" smtClean="0">
                          <a:ln>
                            <a:noFill/>
                          </a:ln>
                          <a:solidFill>
                            <a:srgbClr val="000090"/>
                          </a:solidFill>
                          <a:effectLst/>
                          <a:latin typeface="Arial" charset="0"/>
                          <a:cs typeface="Arial" charset="0"/>
                        </a:rPr>
                        <a:t>7</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0090"/>
                          </a:solidFill>
                          <a:effectLst/>
                          <a:latin typeface="Arial" charset="0"/>
                          <a:cs typeface="Arial" charset="0"/>
                        </a:rPr>
                        <a:t>Luminosity</a:t>
                      </a:r>
                      <a:endParaRPr kumimoji="0" lang="ru-RU" sz="1600" b="0" i="1"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  2·10</a:t>
                      </a:r>
                      <a:r>
                        <a:rPr kumimoji="0" lang="en-US" sz="1600" b="1" i="0" u="none" strike="noStrike" cap="none" normalizeH="0" baseline="30000" smtClean="0">
                          <a:ln>
                            <a:noFill/>
                          </a:ln>
                          <a:solidFill>
                            <a:srgbClr val="000090"/>
                          </a:solidFill>
                          <a:effectLst/>
                          <a:latin typeface="Arial" charset="0"/>
                          <a:cs typeface="Arial" charset="0"/>
                        </a:rPr>
                        <a:t>33</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2·10</a:t>
                      </a:r>
                      <a:r>
                        <a:rPr kumimoji="0" lang="en-US" sz="1600" b="1" i="0" u="none" strike="noStrike" cap="none" normalizeH="0" baseline="30000" smtClean="0">
                          <a:ln>
                            <a:noFill/>
                          </a:ln>
                          <a:solidFill>
                            <a:srgbClr val="000090"/>
                          </a:solidFill>
                          <a:effectLst/>
                          <a:latin typeface="Arial" charset="0"/>
                          <a:cs typeface="Arial" charset="0"/>
                        </a:rPr>
                        <a:t>32</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3.5·10</a:t>
                      </a:r>
                      <a:r>
                        <a:rPr kumimoji="0" lang="en-US" sz="1600" b="1" i="0" u="none" strike="noStrike" cap="none" normalizeH="0" baseline="30000" smtClean="0">
                          <a:ln>
                            <a:noFill/>
                          </a:ln>
                          <a:solidFill>
                            <a:srgbClr val="000090"/>
                          </a:solidFill>
                          <a:effectLst/>
                          <a:latin typeface="Arial" charset="0"/>
                          <a:cs typeface="Arial" charset="0"/>
                        </a:rPr>
                        <a:t>35</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 5·10</a:t>
                      </a:r>
                      <a:r>
                        <a:rPr kumimoji="0" lang="en-US" sz="1600" b="1" i="0" u="none" strike="noStrike" cap="none" normalizeH="0" baseline="30000" smtClean="0">
                          <a:ln>
                            <a:noFill/>
                          </a:ln>
                          <a:solidFill>
                            <a:srgbClr val="000090"/>
                          </a:solidFill>
                          <a:effectLst/>
                          <a:latin typeface="Arial" charset="0"/>
                          <a:cs typeface="Arial" charset="0"/>
                        </a:rPr>
                        <a:t>32</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5·10</a:t>
                      </a:r>
                      <a:r>
                        <a:rPr kumimoji="0" lang="en-US" sz="1600" b="1" i="0" u="none" strike="noStrike" cap="none" normalizeH="0" baseline="30000" smtClean="0">
                          <a:ln>
                            <a:noFill/>
                          </a:ln>
                          <a:solidFill>
                            <a:srgbClr val="000090"/>
                          </a:solidFill>
                          <a:effectLst/>
                          <a:latin typeface="Arial" charset="0"/>
                          <a:cs typeface="Arial" charset="0"/>
                        </a:rPr>
                        <a:t>32</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10</a:t>
                      </a:r>
                      <a:r>
                        <a:rPr kumimoji="0" lang="en-US" sz="1600" b="1" i="0" u="none" strike="noStrike" cap="none" normalizeH="0" baseline="30000" smtClean="0">
                          <a:ln>
                            <a:noFill/>
                          </a:ln>
                          <a:solidFill>
                            <a:srgbClr val="000090"/>
                          </a:solidFill>
                          <a:effectLst/>
                          <a:latin typeface="Arial" charset="0"/>
                          <a:cs typeface="Arial" charset="0"/>
                        </a:rPr>
                        <a:t>32</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0090"/>
                          </a:solidFill>
                          <a:effectLst/>
                          <a:latin typeface="Arial" charset="0"/>
                          <a:cs typeface="Arial" charset="0"/>
                        </a:rPr>
                        <a:t>√s , GeV</a:t>
                      </a:r>
                      <a:endParaRPr kumimoji="0" lang="ru-RU" sz="1600" b="0" i="1"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   14</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6</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16</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 200, 500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200, 500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10 - 26</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0090"/>
                          </a:solidFill>
                          <a:effectLst/>
                          <a:latin typeface="Arial" charset="0"/>
                          <a:cs typeface="Arial" charset="0"/>
                        </a:rPr>
                        <a:t>x</a:t>
                      </a:r>
                      <a:r>
                        <a:rPr kumimoji="0" lang="en-US" sz="1600" b="0" i="1" u="none" strike="noStrike" cap="none" normalizeH="0" baseline="-25000" smtClean="0">
                          <a:ln>
                            <a:noFill/>
                          </a:ln>
                          <a:solidFill>
                            <a:srgbClr val="000090"/>
                          </a:solidFill>
                          <a:effectLst/>
                          <a:latin typeface="Arial" charset="0"/>
                          <a:cs typeface="Arial" charset="0"/>
                        </a:rPr>
                        <a:t>1(beam)   </a:t>
                      </a:r>
                      <a:r>
                        <a:rPr kumimoji="0" lang="en-US" sz="1600" b="0" i="1" u="none" strike="noStrike" cap="none" normalizeH="0" baseline="0" smtClean="0">
                          <a:ln>
                            <a:noFill/>
                          </a:ln>
                          <a:solidFill>
                            <a:srgbClr val="000090"/>
                          </a:solidFill>
                          <a:effectLst/>
                          <a:latin typeface="Arial" charset="0"/>
                          <a:cs typeface="Arial" charset="0"/>
                        </a:rPr>
                        <a:t>range</a:t>
                      </a:r>
                      <a:endParaRPr kumimoji="0" lang="ru-RU" sz="1600" b="0" i="1"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0.1-0.9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0.1-0.6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0.1-0.5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0.03-1.0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 0.03-1.0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0.1-0.8  </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0090"/>
                          </a:solidFill>
                          <a:effectLst/>
                          <a:latin typeface="Arial" charset="0"/>
                          <a:cs typeface="Arial" charset="0"/>
                        </a:rPr>
                        <a:t>q</a:t>
                      </a:r>
                      <a:r>
                        <a:rPr kumimoji="0" lang="en-US" sz="1600" b="0" i="1" u="none" strike="noStrike" cap="none" normalizeH="0" baseline="-25000" smtClean="0">
                          <a:ln>
                            <a:noFill/>
                          </a:ln>
                          <a:solidFill>
                            <a:srgbClr val="000090"/>
                          </a:solidFill>
                          <a:effectLst/>
                          <a:latin typeface="Arial" charset="0"/>
                          <a:cs typeface="Arial" charset="0"/>
                        </a:rPr>
                        <a:t>T</a:t>
                      </a:r>
                      <a:r>
                        <a:rPr kumimoji="0" lang="en-US" sz="1600" b="0" i="1" u="none" strike="noStrike" cap="none" normalizeH="0" baseline="0" smtClean="0">
                          <a:ln>
                            <a:noFill/>
                          </a:ln>
                          <a:solidFill>
                            <a:srgbClr val="000090"/>
                          </a:solidFill>
                          <a:effectLst/>
                          <a:latin typeface="Arial" charset="0"/>
                          <a:cs typeface="Arial" charset="0"/>
                        </a:rPr>
                        <a:t>, GeV</a:t>
                      </a:r>
                      <a:endParaRPr kumimoji="0" lang="ru-RU" sz="1600" b="0" i="1"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0.5 -4.0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0.5 -1.5</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0.5 -3.0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1.0 -10.0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 1.0 -10.0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0.5 -6.0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0090"/>
                          </a:solidFill>
                          <a:effectLst/>
                          <a:latin typeface="Arial" charset="0"/>
                          <a:cs typeface="Arial" charset="0"/>
                        </a:rPr>
                        <a:t>Lepton pairs,</a:t>
                      </a:r>
                      <a:endParaRPr kumimoji="0" lang="ru-RU" sz="1600" b="0" i="1"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μ</a:t>
                      </a:r>
                      <a:r>
                        <a:rPr kumimoji="0" lang="en-US" sz="1600" b="1" i="0" u="none" strike="noStrike" cap="none" normalizeH="0" baseline="0" smtClean="0">
                          <a:ln>
                            <a:noFill/>
                          </a:ln>
                          <a:solidFill>
                            <a:srgbClr val="000090"/>
                          </a:solidFill>
                          <a:effectLst/>
                          <a:latin typeface="Arial" charset="0"/>
                          <a:cs typeface="Arial" charset="0"/>
                        </a:rPr>
                        <a:t>-</a:t>
                      </a:r>
                      <a:r>
                        <a:rPr kumimoji="0" lang="ru-RU" sz="1600" b="1" i="0" u="none" strike="noStrike" cap="none" normalizeH="0" baseline="0" smtClean="0">
                          <a:ln>
                            <a:noFill/>
                          </a:ln>
                          <a:solidFill>
                            <a:srgbClr val="000090"/>
                          </a:solidFill>
                          <a:effectLst/>
                          <a:latin typeface="Arial" charset="0"/>
                          <a:cs typeface="Arial" charset="0"/>
                        </a:rPr>
                        <a:t>μ</a:t>
                      </a:r>
                      <a:r>
                        <a:rPr kumimoji="0" lang="en-US" sz="1600" b="1" i="0" u="none" strike="noStrike" cap="none" normalizeH="0" baseline="0" smtClean="0">
                          <a:ln>
                            <a:noFill/>
                          </a:ln>
                          <a:solidFill>
                            <a:srgbClr val="000090"/>
                          </a:solidFill>
                          <a:effectLst/>
                          <a:latin typeface="Arial" charset="0"/>
                          <a:cs typeface="Arial" charset="0"/>
                        </a:rPr>
                        <a:t>+</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μ</a:t>
                      </a:r>
                      <a:r>
                        <a:rPr kumimoji="0" lang="en-US" sz="1600" b="1" i="0" u="none" strike="noStrike" cap="none" normalizeH="0" baseline="0" smtClean="0">
                          <a:ln>
                            <a:noFill/>
                          </a:ln>
                          <a:solidFill>
                            <a:srgbClr val="000090"/>
                          </a:solidFill>
                          <a:effectLst/>
                          <a:latin typeface="Arial" charset="0"/>
                          <a:cs typeface="Arial" charset="0"/>
                        </a:rPr>
                        <a:t>-</a:t>
                      </a:r>
                      <a:r>
                        <a:rPr kumimoji="0" lang="ru-RU" sz="1600" b="1" i="0" u="none" strike="noStrike" cap="none" normalizeH="0" baseline="0" smtClean="0">
                          <a:ln>
                            <a:noFill/>
                          </a:ln>
                          <a:solidFill>
                            <a:srgbClr val="000090"/>
                          </a:solidFill>
                          <a:effectLst/>
                          <a:latin typeface="Arial" charset="0"/>
                          <a:cs typeface="Arial" charset="0"/>
                        </a:rPr>
                        <a:t>μ</a:t>
                      </a:r>
                      <a:r>
                        <a:rPr kumimoji="0" lang="en-US" sz="1600" b="1" i="0" u="none" strike="noStrike" cap="none" normalizeH="0" baseline="0" smtClean="0">
                          <a:ln>
                            <a:noFill/>
                          </a:ln>
                          <a:solidFill>
                            <a:srgbClr val="000090"/>
                          </a:solidFill>
                          <a:effectLst/>
                          <a:latin typeface="Arial" charset="0"/>
                          <a:cs typeface="Arial" charset="0"/>
                        </a:rPr>
                        <a:t>+</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μ</a:t>
                      </a:r>
                      <a:r>
                        <a:rPr kumimoji="0" lang="en-US" sz="1600" b="1" i="0" u="none" strike="noStrike" cap="none" normalizeH="0" baseline="0" smtClean="0">
                          <a:ln>
                            <a:noFill/>
                          </a:ln>
                          <a:solidFill>
                            <a:srgbClr val="000090"/>
                          </a:solidFill>
                          <a:effectLst/>
                          <a:latin typeface="Arial" charset="0"/>
                          <a:cs typeface="Arial" charset="0"/>
                        </a:rPr>
                        <a:t>-</a:t>
                      </a:r>
                      <a:r>
                        <a:rPr kumimoji="0" lang="ru-RU" sz="1600" b="1" i="0" u="none" strike="noStrike" cap="none" normalizeH="0" baseline="0" smtClean="0">
                          <a:ln>
                            <a:noFill/>
                          </a:ln>
                          <a:solidFill>
                            <a:srgbClr val="000090"/>
                          </a:solidFill>
                          <a:effectLst/>
                          <a:latin typeface="Arial" charset="0"/>
                          <a:cs typeface="Arial" charset="0"/>
                        </a:rPr>
                        <a:t>μ</a:t>
                      </a:r>
                      <a:r>
                        <a:rPr kumimoji="0" lang="en-US" sz="1600" b="1" i="0" u="none" strike="noStrike" cap="none" normalizeH="0" baseline="0" smtClean="0">
                          <a:ln>
                            <a:noFill/>
                          </a:ln>
                          <a:solidFill>
                            <a:srgbClr val="000090"/>
                          </a:solidFill>
                          <a:effectLst/>
                          <a:latin typeface="Arial" charset="0"/>
                          <a:cs typeface="Arial" charset="0"/>
                        </a:rPr>
                        <a:t>+</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μ</a:t>
                      </a:r>
                      <a:r>
                        <a:rPr kumimoji="0" lang="en-US" sz="1600" b="1" i="0" u="none" strike="noStrike" cap="none" normalizeH="0" baseline="0" smtClean="0">
                          <a:ln>
                            <a:noFill/>
                          </a:ln>
                          <a:solidFill>
                            <a:srgbClr val="000090"/>
                          </a:solidFill>
                          <a:effectLst/>
                          <a:latin typeface="Arial" charset="0"/>
                          <a:cs typeface="Arial" charset="0"/>
                        </a:rPr>
                        <a:t>-</a:t>
                      </a:r>
                      <a:r>
                        <a:rPr kumimoji="0" lang="ru-RU" sz="1600" b="1" i="0" u="none" strike="noStrike" cap="none" normalizeH="0" baseline="0" smtClean="0">
                          <a:ln>
                            <a:noFill/>
                          </a:ln>
                          <a:solidFill>
                            <a:srgbClr val="000090"/>
                          </a:solidFill>
                          <a:effectLst/>
                          <a:latin typeface="Arial" charset="0"/>
                          <a:cs typeface="Arial" charset="0"/>
                        </a:rPr>
                        <a:t>μ</a:t>
                      </a:r>
                      <a:r>
                        <a:rPr kumimoji="0" lang="en-US" sz="1600" b="1" i="0" u="none" strike="noStrike" cap="none" normalizeH="0" baseline="0" smtClean="0">
                          <a:ln>
                            <a:noFill/>
                          </a:ln>
                          <a:solidFill>
                            <a:srgbClr val="000090"/>
                          </a:solidFill>
                          <a:effectLst/>
                          <a:latin typeface="Arial" charset="0"/>
                          <a:cs typeface="Arial" charset="0"/>
                        </a:rPr>
                        <a:t>+</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90"/>
                          </a:solidFill>
                          <a:effectLst/>
                          <a:latin typeface="Arial" charset="0"/>
                          <a:cs typeface="Arial" charset="0"/>
                        </a:rPr>
                        <a:t> </a:t>
                      </a:r>
                      <a:r>
                        <a:rPr kumimoji="0" lang="ru-RU" sz="1600" b="1" i="0" u="none" strike="noStrike" cap="none" normalizeH="0" baseline="0" smtClean="0">
                          <a:ln>
                            <a:noFill/>
                          </a:ln>
                          <a:solidFill>
                            <a:srgbClr val="000090"/>
                          </a:solidFill>
                          <a:effectLst/>
                          <a:latin typeface="Arial" charset="0"/>
                          <a:cs typeface="Arial" charset="0"/>
                        </a:rPr>
                        <a:t>μ</a:t>
                      </a:r>
                      <a:r>
                        <a:rPr kumimoji="0" lang="en-US" sz="1600" b="1" i="0" u="none" strike="noStrike" cap="none" normalizeH="0" baseline="0" smtClean="0">
                          <a:ln>
                            <a:noFill/>
                          </a:ln>
                          <a:solidFill>
                            <a:srgbClr val="000090"/>
                          </a:solidFill>
                          <a:effectLst/>
                          <a:latin typeface="Arial" charset="0"/>
                          <a:cs typeface="Arial" charset="0"/>
                        </a:rPr>
                        <a:t>-</a:t>
                      </a:r>
                      <a:r>
                        <a:rPr kumimoji="0" lang="ru-RU" sz="1600" b="1" i="0" u="none" strike="noStrike" cap="none" normalizeH="0" baseline="0" smtClean="0">
                          <a:ln>
                            <a:noFill/>
                          </a:ln>
                          <a:solidFill>
                            <a:srgbClr val="000090"/>
                          </a:solidFill>
                          <a:effectLst/>
                          <a:latin typeface="Arial" charset="0"/>
                          <a:cs typeface="Arial" charset="0"/>
                        </a:rPr>
                        <a:t>μ+</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μ-μ+, e+e-</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smtClean="0">
                          <a:ln>
                            <a:noFill/>
                          </a:ln>
                          <a:solidFill>
                            <a:srgbClr val="000090"/>
                          </a:solidFill>
                          <a:effectLst/>
                          <a:latin typeface="Arial" charset="0"/>
                          <a:cs typeface="Arial" charset="0"/>
                        </a:rPr>
                        <a:t>Data taking</a:t>
                      </a: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 201</a:t>
                      </a:r>
                      <a:r>
                        <a:rPr kumimoji="0" lang="en-US" sz="1600" b="1" i="0" u="none" strike="noStrike" cap="none" normalizeH="0" baseline="0" smtClean="0">
                          <a:ln>
                            <a:noFill/>
                          </a:ln>
                          <a:solidFill>
                            <a:srgbClr val="000090"/>
                          </a:solidFill>
                          <a:effectLst/>
                          <a:latin typeface="Arial" charset="0"/>
                          <a:cs typeface="Arial" charset="0"/>
                        </a:rPr>
                        <a:t>5</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&gt;20</a:t>
                      </a:r>
                      <a:r>
                        <a:rPr kumimoji="0" lang="en-US" sz="1600" b="1" i="0" u="none" strike="noStrike" cap="none" normalizeH="0" baseline="0" smtClean="0">
                          <a:ln>
                            <a:noFill/>
                          </a:ln>
                          <a:solidFill>
                            <a:srgbClr val="000090"/>
                          </a:solidFill>
                          <a:effectLst/>
                          <a:latin typeface="Arial" charset="0"/>
                          <a:cs typeface="Arial" charset="0"/>
                        </a:rPr>
                        <a:t>25</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 2013</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&gt;2016</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&gt;2016</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000090"/>
                          </a:solidFill>
                          <a:effectLst/>
                          <a:latin typeface="Arial" charset="0"/>
                          <a:cs typeface="Arial" charset="0"/>
                        </a:rPr>
                        <a:t>&gt;20</a:t>
                      </a:r>
                      <a:r>
                        <a:rPr kumimoji="0" lang="en-US" sz="1600" b="1" i="0" u="none" strike="noStrike" cap="none" normalizeH="0" baseline="0" smtClean="0">
                          <a:ln>
                            <a:noFill/>
                          </a:ln>
                          <a:solidFill>
                            <a:srgbClr val="000090"/>
                          </a:solidFill>
                          <a:effectLst/>
                          <a:latin typeface="Arial" charset="0"/>
                          <a:cs typeface="Arial" charset="0"/>
                        </a:rPr>
                        <a:t>20</a:t>
                      </a:r>
                      <a:endParaRPr kumimoji="0" lang="ru-RU" sz="1600" b="0" i="0" u="none" strike="noStrike" cap="none" normalizeH="0" baseline="0" smtClean="0">
                        <a:ln>
                          <a:noFill/>
                        </a:ln>
                        <a:solidFill>
                          <a:srgbClr val="000090"/>
                        </a:solidFill>
                        <a:effectLst/>
                        <a:latin typeface="Arial" charset="0"/>
                        <a:cs typeface="Arial"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312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smtClean="0">
                          <a:ln>
                            <a:noFill/>
                          </a:ln>
                          <a:solidFill>
                            <a:srgbClr val="000090"/>
                          </a:solidFill>
                          <a:effectLst/>
                          <a:latin typeface="Arial" charset="0"/>
                          <a:cs typeface="Arial" charset="0"/>
                        </a:rPr>
                        <a:t>Transversity </a:t>
                      </a: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r>
              <a:tr h="312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smtClean="0">
                          <a:ln>
                            <a:noFill/>
                          </a:ln>
                          <a:solidFill>
                            <a:srgbClr val="000090"/>
                          </a:solidFill>
                          <a:effectLst/>
                          <a:latin typeface="Arial" charset="0"/>
                          <a:cs typeface="Arial" charset="0"/>
                        </a:rPr>
                        <a:t>Boer-Mulders </a:t>
                      </a: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 </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r>
              <a:tr h="3444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smtClean="0">
                          <a:ln>
                            <a:noFill/>
                          </a:ln>
                          <a:solidFill>
                            <a:srgbClr val="000090"/>
                          </a:solidFill>
                          <a:effectLst/>
                          <a:latin typeface="Arial" charset="0"/>
                          <a:cs typeface="Arial" charset="0"/>
                        </a:rPr>
                        <a:t>Sivers </a:t>
                      </a: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r>
              <a:tr h="312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smtClean="0">
                          <a:ln>
                            <a:noFill/>
                          </a:ln>
                          <a:solidFill>
                            <a:srgbClr val="000090"/>
                          </a:solidFill>
                          <a:effectLst/>
                          <a:latin typeface="Arial" charset="0"/>
                          <a:cs typeface="Arial" charset="0"/>
                        </a:rPr>
                        <a:t>Pretzelosity </a:t>
                      </a: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r>
              <a:tr h="312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smtClean="0">
                          <a:ln>
                            <a:noFill/>
                          </a:ln>
                          <a:solidFill>
                            <a:srgbClr val="000090"/>
                          </a:solidFill>
                          <a:effectLst/>
                          <a:latin typeface="Arial" charset="0"/>
                          <a:cs typeface="Arial" charset="0"/>
                        </a:rPr>
                        <a:t>Worm Gear </a:t>
                      </a: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r>
              <a:tr h="312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0090"/>
                          </a:solidFill>
                          <a:effectLst/>
                          <a:latin typeface="Arial" charset="0"/>
                          <a:cs typeface="Arial" charset="0"/>
                        </a:rPr>
                        <a:t>Direct γ</a:t>
                      </a:r>
                      <a:endParaRPr kumimoji="0" lang="ru-RU" sz="1600" b="0" i="1" u="none" strike="noStrike" cap="none" normalizeH="0" baseline="0" smtClean="0">
                        <a:ln>
                          <a:noFill/>
                        </a:ln>
                        <a:solidFill>
                          <a:srgbClr val="000090"/>
                        </a:solidFill>
                        <a:effectLst/>
                        <a:latin typeface="Arial" charset="0"/>
                        <a:cs typeface="Arial" charset="0"/>
                      </a:endParaRPr>
                    </a:p>
                  </a:txBody>
                  <a:tcPr marL="68295" marR="68295" marT="0" marB="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rPr>
                        <a:t>NO</a:t>
                      </a:r>
                      <a:endParaRPr kumimoji="0" lang="ru-RU" sz="1200" b="0" i="0" u="none" strike="noStrike" cap="none" normalizeH="0" baseline="0" smtClean="0">
                        <a:ln>
                          <a:noFill/>
                        </a:ln>
                        <a:solidFill>
                          <a:srgbClr val="00009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YES</a:t>
                      </a:r>
                      <a:endParaRPr kumimoji="0" lang="ru-RU" sz="1200" b="0"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endParaRPr>
                    </a:p>
                  </a:txBody>
                  <a:tcPr marL="68295" marR="68295"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E5"/>
                    </a:solidFill>
                  </a:tcPr>
                </a:tc>
              </a:tr>
            </a:tbl>
          </a:graphicData>
        </a:graphic>
      </p:graphicFrame>
      <p:sp>
        <p:nvSpPr>
          <p:cNvPr id="117899" name="Content Placeholder 2"/>
          <p:cNvSpPr txBox="1">
            <a:spLocks/>
          </p:cNvSpPr>
          <p:nvPr/>
        </p:nvSpPr>
        <p:spPr bwMode="auto">
          <a:xfrm>
            <a:off x="323528" y="332656"/>
            <a:ext cx="8424936" cy="422250"/>
          </a:xfrm>
          <a:prstGeom prst="rect">
            <a:avLst/>
          </a:prstGeom>
          <a:solidFill>
            <a:srgbClr val="FFFF00"/>
          </a:solidFill>
          <a:ln w="9525">
            <a:solidFill>
              <a:srgbClr val="FF0000"/>
            </a:solidFill>
            <a:miter lim="800000"/>
            <a:headEnd/>
            <a:tailEnd/>
          </a:ln>
        </p:spPr>
        <p:txBody>
          <a:bodyPr/>
          <a:lstStyle/>
          <a:p>
            <a:pPr algn="ctr">
              <a:spcBef>
                <a:spcPct val="20000"/>
              </a:spcBef>
            </a:pPr>
            <a:r>
              <a:rPr lang="en-GB" sz="2000" b="1" dirty="0" smtClean="0">
                <a:solidFill>
                  <a:srgbClr val="FF0000"/>
                </a:solidFill>
                <a:effectLst>
                  <a:outerShdw blurRad="38100" dist="38100" dir="2700000" algn="tl">
                    <a:srgbClr val="000000">
                      <a:alpha val="43137"/>
                    </a:srgbClr>
                  </a:outerShdw>
                </a:effectLst>
                <a:latin typeface="Calibri" pitchFamily="34" charset="0"/>
              </a:rPr>
              <a:t>Current and future experiments towards exploration of nucleon </a:t>
            </a:r>
            <a:r>
              <a:rPr lang="en-GB" sz="2000" b="1" dirty="0">
                <a:solidFill>
                  <a:srgbClr val="FF0000"/>
                </a:solidFill>
                <a:effectLst>
                  <a:outerShdw blurRad="38100" dist="38100" dir="2700000" algn="tl">
                    <a:srgbClr val="000000">
                      <a:alpha val="43137"/>
                    </a:srgbClr>
                  </a:outerShdw>
                </a:effectLst>
                <a:latin typeface="Calibri" pitchFamily="34" charset="0"/>
              </a:rPr>
              <a:t>spin structure </a:t>
            </a:r>
          </a:p>
        </p:txBody>
      </p:sp>
      <p:sp>
        <p:nvSpPr>
          <p:cNvPr id="7" name="Номер слайда 6"/>
          <p:cNvSpPr>
            <a:spLocks noGrp="1"/>
          </p:cNvSpPr>
          <p:nvPr>
            <p:ph type="sldNum" sz="quarter" idx="12"/>
          </p:nvPr>
        </p:nvSpPr>
        <p:spPr/>
        <p:txBody>
          <a:bodyPr/>
          <a:lstStyle/>
          <a:p>
            <a:pPr>
              <a:defRPr/>
            </a:pPr>
            <a:fld id="{C0BD1463-0B19-4BC2-A247-FF0FC92547A2}" type="slidenum">
              <a:rPr lang="ru-RU"/>
              <a:pPr>
                <a:defRPr/>
              </a:pPr>
              <a:t>29</a:t>
            </a:fld>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дубна.jpg"/>
          <p:cNvPicPr>
            <a:picLocks noChangeAspect="1"/>
          </p:cNvPicPr>
          <p:nvPr/>
        </p:nvPicPr>
        <p:blipFill>
          <a:blip r:embed="rId3" cstate="print"/>
          <a:srcRect/>
          <a:stretch>
            <a:fillRect/>
          </a:stretch>
        </p:blipFill>
        <p:spPr bwMode="auto">
          <a:xfrm>
            <a:off x="-36512" y="1"/>
            <a:ext cx="9180512" cy="6858000"/>
          </a:xfrm>
          <a:prstGeom prst="rect">
            <a:avLst/>
          </a:prstGeom>
          <a:noFill/>
          <a:ln w="9525">
            <a:noFill/>
            <a:miter lim="800000"/>
            <a:headEnd/>
            <a:tailEnd/>
          </a:ln>
        </p:spPr>
      </p:pic>
      <p:sp>
        <p:nvSpPr>
          <p:cNvPr id="16386" name="Title 1"/>
          <p:cNvSpPr>
            <a:spLocks noGrp="1"/>
          </p:cNvSpPr>
          <p:nvPr>
            <p:ph type="ctrTitle"/>
          </p:nvPr>
        </p:nvSpPr>
        <p:spPr>
          <a:xfrm>
            <a:off x="1282700" y="0"/>
            <a:ext cx="6197600" cy="830263"/>
          </a:xfrm>
        </p:spPr>
        <p:txBody>
          <a:bodyPr/>
          <a:lstStyle/>
          <a:p>
            <a:pPr eaLnBrk="1" hangingPunct="1"/>
            <a:r>
              <a:rPr lang="en-US" sz="2800" b="1" smtClean="0">
                <a:solidFill>
                  <a:srgbClr val="000090"/>
                </a:solidFill>
              </a:rPr>
              <a:t> </a:t>
            </a:r>
            <a:endParaRPr lang="ru-RU" sz="2800" b="1" smtClean="0">
              <a:solidFill>
                <a:srgbClr val="000090"/>
              </a:solidFill>
              <a:cs typeface="Arial" charset="0"/>
            </a:endParaRPr>
          </a:p>
        </p:txBody>
      </p:sp>
      <p:sp>
        <p:nvSpPr>
          <p:cNvPr id="10247" name="Slide Number Placeholder 7"/>
          <p:cNvSpPr>
            <a:spLocks noGrp="1"/>
          </p:cNvSpPr>
          <p:nvPr>
            <p:ph type="sldNum" sz="quarter" idx="12"/>
          </p:nvPr>
        </p:nvSpPr>
        <p:spPr>
          <a:xfrm>
            <a:off x="7739063" y="6381750"/>
            <a:ext cx="1168400" cy="476250"/>
          </a:xfrm>
        </p:spPr>
        <p:txBody>
          <a:bodyPr/>
          <a:lstStyle/>
          <a:p>
            <a:pPr>
              <a:defRPr/>
            </a:pPr>
            <a:fld id="{F31B2814-157F-4F5D-91A4-2FF9DD7A322C}" type="slidenum">
              <a:rPr lang="ru-RU">
                <a:ea typeface="MS PGothic" pitchFamily="34" charset="-128"/>
              </a:rPr>
              <a:pPr>
                <a:defRPr/>
              </a:pPr>
              <a:t>3</a:t>
            </a:fld>
            <a:endParaRPr lang="ru-RU">
              <a:ea typeface="MS PGothic" pitchFamily="34" charset="-128"/>
            </a:endParaRPr>
          </a:p>
        </p:txBody>
      </p:sp>
      <p:sp>
        <p:nvSpPr>
          <p:cNvPr id="9" name="Oval 8"/>
          <p:cNvSpPr>
            <a:spLocks noChangeArrowheads="1"/>
          </p:cNvSpPr>
          <p:nvPr/>
        </p:nvSpPr>
        <p:spPr bwMode="auto">
          <a:xfrm>
            <a:off x="6732240" y="2276872"/>
            <a:ext cx="432048" cy="144016"/>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rgbClr val="FFFFFF"/>
              </a:solidFill>
              <a:latin typeface="+mn-lt"/>
              <a:ea typeface="ＭＳ Ｐゴシック" pitchFamily="34" charset="-128"/>
              <a:cs typeface="+mn-cs"/>
            </a:endParaRPr>
          </a:p>
        </p:txBody>
      </p:sp>
      <p:pic>
        <p:nvPicPr>
          <p:cNvPr id="16393" name="Picture 6" descr="NICA-Logo_4c"/>
          <p:cNvPicPr>
            <a:picLocks noChangeAspect="1" noChangeArrowheads="1"/>
          </p:cNvPicPr>
          <p:nvPr/>
        </p:nvPicPr>
        <p:blipFill>
          <a:blip r:embed="rId4" cstate="print"/>
          <a:srcRect/>
          <a:stretch>
            <a:fillRect/>
          </a:stretch>
        </p:blipFill>
        <p:spPr bwMode="auto">
          <a:xfrm>
            <a:off x="6529784" y="1750436"/>
            <a:ext cx="922536" cy="454428"/>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5"/>
          <p:cNvSpPr>
            <a:spLocks/>
          </p:cNvSpPr>
          <p:nvPr/>
        </p:nvSpPr>
        <p:spPr bwMode="auto">
          <a:xfrm>
            <a:off x="4479925" y="44450"/>
            <a:ext cx="184150" cy="366713"/>
          </a:xfrm>
          <a:prstGeom prst="rect">
            <a:avLst/>
          </a:prstGeom>
          <a:noFill/>
          <a:ln w="9525">
            <a:noFill/>
            <a:miter lim="800000"/>
            <a:headEnd/>
            <a:tailEnd/>
          </a:ln>
        </p:spPr>
        <p:txBody>
          <a:bodyPr wrap="none" anchor="ctr">
            <a:spAutoFit/>
          </a:bodyPr>
          <a:lstStyle/>
          <a:p>
            <a:pPr algn="ctr" eaLnBrk="1" hangingPunct="1"/>
            <a:endParaRPr lang="ru-RU" altLang="ru-RU">
              <a:solidFill>
                <a:srgbClr val="000000"/>
              </a:solidFill>
              <a:ea typeface="ヒラギノ角ゴ ProN W3" charset="-128"/>
              <a:sym typeface="Arial" pitchFamily="34" charset="0"/>
            </a:endParaRPr>
          </a:p>
        </p:txBody>
      </p:sp>
      <p:sp>
        <p:nvSpPr>
          <p:cNvPr id="114691" name="Rectangle 7"/>
          <p:cNvSpPr>
            <a:spLocks/>
          </p:cNvSpPr>
          <p:nvPr/>
        </p:nvSpPr>
        <p:spPr bwMode="auto">
          <a:xfrm>
            <a:off x="4479925" y="44450"/>
            <a:ext cx="184150" cy="366713"/>
          </a:xfrm>
          <a:prstGeom prst="rect">
            <a:avLst/>
          </a:prstGeom>
          <a:noFill/>
          <a:ln w="9525">
            <a:noFill/>
            <a:miter lim="800000"/>
            <a:headEnd/>
            <a:tailEnd/>
          </a:ln>
        </p:spPr>
        <p:txBody>
          <a:bodyPr wrap="none" anchor="ctr">
            <a:spAutoFit/>
          </a:bodyPr>
          <a:lstStyle/>
          <a:p>
            <a:pPr algn="ctr" eaLnBrk="1" hangingPunct="1"/>
            <a:endParaRPr lang="ru-RU" altLang="ru-RU">
              <a:solidFill>
                <a:srgbClr val="000000"/>
              </a:solidFill>
              <a:ea typeface="ヒラギノ角ゴ ProN W3" charset="-128"/>
              <a:sym typeface="Arial" pitchFamily="34" charset="0"/>
            </a:endParaRPr>
          </a:p>
        </p:txBody>
      </p:sp>
      <p:sp>
        <p:nvSpPr>
          <p:cNvPr id="114692" name="Rectangle 1"/>
          <p:cNvSpPr>
            <a:spLocks/>
          </p:cNvSpPr>
          <p:nvPr/>
        </p:nvSpPr>
        <p:spPr bwMode="auto">
          <a:xfrm>
            <a:off x="1043608" y="44624"/>
            <a:ext cx="7464425" cy="425450"/>
          </a:xfrm>
          <a:prstGeom prst="rect">
            <a:avLst/>
          </a:prstGeom>
          <a:solidFill>
            <a:srgbClr val="FFFF00"/>
          </a:solidFill>
          <a:ln w="9525">
            <a:solidFill>
              <a:srgbClr val="FF0000"/>
            </a:solidFill>
            <a:miter lim="800000"/>
            <a:headEnd/>
            <a:tailEnd/>
          </a:ln>
        </p:spPr>
        <p:txBody>
          <a:bodyPr lIns="0" tIns="0" rIns="40639" bIns="0"/>
          <a:lstStyle/>
          <a:p>
            <a:pPr marL="39688" algn="ctr" eaLnBrk="1" hangingPunct="1"/>
            <a:r>
              <a:rPr lang="en-US" altLang="ru-RU" sz="3200" b="1" dirty="0">
                <a:solidFill>
                  <a:srgbClr val="FF0000"/>
                </a:solidFill>
                <a:effectLst>
                  <a:outerShdw blurRad="38100" dist="38100" dir="2700000" algn="tl">
                    <a:srgbClr val="000000">
                      <a:alpha val="43137"/>
                    </a:srgbClr>
                  </a:outerShdw>
                </a:effectLst>
              </a:rPr>
              <a:t>NICA International collaboration</a:t>
            </a:r>
            <a:endParaRPr lang="ru-RU" altLang="ru-RU" sz="3200" b="1" dirty="0">
              <a:solidFill>
                <a:srgbClr val="FF0000"/>
              </a:solidFill>
              <a:effectLst>
                <a:outerShdw blurRad="38100" dist="38100" dir="2700000" algn="tl">
                  <a:srgbClr val="000000">
                    <a:alpha val="43137"/>
                  </a:srgbClr>
                </a:outerShdw>
              </a:effectLst>
            </a:endParaRPr>
          </a:p>
        </p:txBody>
      </p:sp>
      <p:pic>
        <p:nvPicPr>
          <p:cNvPr id="114693" name="Рисунок 4"/>
          <p:cNvPicPr>
            <a:picLocks noChangeAspect="1"/>
          </p:cNvPicPr>
          <p:nvPr/>
        </p:nvPicPr>
        <p:blipFill>
          <a:blip r:embed="rId3" cstate="print"/>
          <a:srcRect/>
          <a:stretch>
            <a:fillRect/>
          </a:stretch>
        </p:blipFill>
        <p:spPr bwMode="auto">
          <a:xfrm>
            <a:off x="0" y="620713"/>
            <a:ext cx="6875463" cy="4392612"/>
          </a:xfrm>
          <a:prstGeom prst="rect">
            <a:avLst/>
          </a:prstGeom>
          <a:noFill/>
          <a:ln w="9525">
            <a:noFill/>
            <a:miter lim="800000"/>
            <a:headEnd/>
            <a:tailEnd/>
          </a:ln>
        </p:spPr>
      </p:pic>
      <p:pic>
        <p:nvPicPr>
          <p:cNvPr id="114694" name="Picture 9"/>
          <p:cNvPicPr>
            <a:picLocks noChangeAspect="1" noChangeArrowheads="1"/>
          </p:cNvPicPr>
          <p:nvPr/>
        </p:nvPicPr>
        <p:blipFill>
          <a:blip r:embed="rId4" cstate="print"/>
          <a:srcRect/>
          <a:stretch>
            <a:fillRect/>
          </a:stretch>
        </p:blipFill>
        <p:spPr bwMode="auto">
          <a:xfrm>
            <a:off x="6824663" y="620713"/>
            <a:ext cx="2319337" cy="1368425"/>
          </a:xfrm>
          <a:prstGeom prst="rect">
            <a:avLst/>
          </a:prstGeom>
          <a:noFill/>
          <a:ln w="9525">
            <a:noFill/>
            <a:miter lim="800000"/>
            <a:headEnd/>
            <a:tailEnd/>
          </a:ln>
        </p:spPr>
      </p:pic>
      <p:pic>
        <p:nvPicPr>
          <p:cNvPr id="114695" name="Рисунок 8" descr="_MG_1352c.jpg"/>
          <p:cNvPicPr>
            <a:picLocks noChangeAspect="1"/>
          </p:cNvPicPr>
          <p:nvPr/>
        </p:nvPicPr>
        <p:blipFill>
          <a:blip r:embed="rId5" cstate="print"/>
          <a:srcRect/>
          <a:stretch>
            <a:fillRect/>
          </a:stretch>
        </p:blipFill>
        <p:spPr bwMode="auto">
          <a:xfrm>
            <a:off x="6824663" y="3644900"/>
            <a:ext cx="2319337" cy="1360488"/>
          </a:xfrm>
          <a:prstGeom prst="rect">
            <a:avLst/>
          </a:prstGeom>
          <a:noFill/>
          <a:ln w="9525">
            <a:noFill/>
            <a:miter lim="800000"/>
            <a:headEnd/>
            <a:tailEnd/>
          </a:ln>
        </p:spPr>
      </p:pic>
      <p:pic>
        <p:nvPicPr>
          <p:cNvPr id="114696" name="Рисунок 1"/>
          <p:cNvPicPr>
            <a:picLocks noChangeAspect="1"/>
          </p:cNvPicPr>
          <p:nvPr/>
        </p:nvPicPr>
        <p:blipFill>
          <a:blip r:embed="rId6" cstate="print"/>
          <a:srcRect l="6252" r="11523"/>
          <a:stretch>
            <a:fillRect/>
          </a:stretch>
        </p:blipFill>
        <p:spPr bwMode="auto">
          <a:xfrm>
            <a:off x="2916238" y="5229225"/>
            <a:ext cx="3621087" cy="1628775"/>
          </a:xfrm>
          <a:prstGeom prst="rect">
            <a:avLst/>
          </a:prstGeom>
          <a:noFill/>
          <a:ln w="9525">
            <a:noFill/>
            <a:miter lim="800000"/>
            <a:headEnd/>
            <a:tailEnd/>
          </a:ln>
        </p:spPr>
      </p:pic>
      <p:sp>
        <p:nvSpPr>
          <p:cNvPr id="114697" name="TextBox 2"/>
          <p:cNvSpPr txBox="1">
            <a:spLocks noChangeArrowheads="1"/>
          </p:cNvSpPr>
          <p:nvPr/>
        </p:nvSpPr>
        <p:spPr bwMode="auto">
          <a:xfrm>
            <a:off x="2916238" y="5013325"/>
            <a:ext cx="3311525" cy="307777"/>
          </a:xfrm>
          <a:prstGeom prst="rect">
            <a:avLst/>
          </a:prstGeom>
          <a:solidFill>
            <a:srgbClr val="FFFF00"/>
          </a:solidFill>
          <a:ln w="9525">
            <a:noFill/>
            <a:miter lim="800000"/>
            <a:headEnd/>
            <a:tailEnd/>
          </a:ln>
        </p:spPr>
        <p:txBody>
          <a:bodyPr>
            <a:spAutoFit/>
          </a:bodyPr>
          <a:lstStyle/>
          <a:p>
            <a:pPr algn="ctr" eaLnBrk="1" hangingPunct="1"/>
            <a:r>
              <a:rPr lang="en-US" altLang="ru-RU" sz="1400" b="1" dirty="0" smtClean="0"/>
              <a:t>Workshop on NICA Megaproject</a:t>
            </a:r>
            <a:endParaRPr lang="ru-RU" altLang="ru-RU" sz="1400" b="1" dirty="0"/>
          </a:p>
        </p:txBody>
      </p:sp>
      <p:pic>
        <p:nvPicPr>
          <p:cNvPr id="114698" name="Рисунок 1"/>
          <p:cNvPicPr>
            <a:picLocks noChangeAspect="1"/>
          </p:cNvPicPr>
          <p:nvPr/>
        </p:nvPicPr>
        <p:blipFill>
          <a:blip r:embed="rId7" cstate="print"/>
          <a:srcRect l="-4041" r="4041"/>
          <a:stretch>
            <a:fillRect/>
          </a:stretch>
        </p:blipFill>
        <p:spPr bwMode="auto">
          <a:xfrm>
            <a:off x="-120650" y="5289550"/>
            <a:ext cx="3036888" cy="1519238"/>
          </a:xfrm>
          <a:prstGeom prst="rect">
            <a:avLst/>
          </a:prstGeom>
          <a:noFill/>
          <a:ln w="9525">
            <a:noFill/>
            <a:miter lim="800000"/>
            <a:headEnd/>
            <a:tailEnd/>
          </a:ln>
        </p:spPr>
      </p:pic>
      <p:sp>
        <p:nvSpPr>
          <p:cNvPr id="114699" name="TextBox 2"/>
          <p:cNvSpPr txBox="1">
            <a:spLocks noChangeArrowheads="1"/>
          </p:cNvSpPr>
          <p:nvPr/>
        </p:nvSpPr>
        <p:spPr bwMode="auto">
          <a:xfrm>
            <a:off x="0" y="5013325"/>
            <a:ext cx="2843213" cy="307975"/>
          </a:xfrm>
          <a:prstGeom prst="rect">
            <a:avLst/>
          </a:prstGeom>
          <a:solidFill>
            <a:srgbClr val="FFFF00"/>
          </a:solidFill>
          <a:ln w="9525">
            <a:noFill/>
            <a:miter lim="800000"/>
            <a:headEnd/>
            <a:tailEnd/>
          </a:ln>
        </p:spPr>
        <p:txBody>
          <a:bodyPr>
            <a:spAutoFit/>
          </a:bodyPr>
          <a:lstStyle/>
          <a:p>
            <a:pPr algn="ctr" eaLnBrk="1" hangingPunct="1"/>
            <a:r>
              <a:rPr lang="en-US" altLang="ru-RU" sz="1400" b="1" dirty="0"/>
              <a:t>JINR-France (IN2P3) </a:t>
            </a:r>
            <a:r>
              <a:rPr lang="en-US" altLang="ru-RU" sz="1400" b="1" dirty="0" err="1" smtClean="0"/>
              <a:t>MoU</a:t>
            </a:r>
            <a:endParaRPr lang="ru-RU" altLang="ru-RU" sz="1400" b="1" dirty="0"/>
          </a:p>
        </p:txBody>
      </p:sp>
      <p:pic>
        <p:nvPicPr>
          <p:cNvPr id="114700" name="Изображение 1" descr="CERN_Heuer+Matveev_190615.jpg"/>
          <p:cNvPicPr>
            <a:picLocks noChangeAspect="1"/>
          </p:cNvPicPr>
          <p:nvPr/>
        </p:nvPicPr>
        <p:blipFill>
          <a:blip r:embed="rId8" cstate="print"/>
          <a:srcRect/>
          <a:stretch>
            <a:fillRect/>
          </a:stretch>
        </p:blipFill>
        <p:spPr bwMode="auto">
          <a:xfrm>
            <a:off x="6804025" y="1916113"/>
            <a:ext cx="2339975" cy="1728787"/>
          </a:xfrm>
          <a:prstGeom prst="rect">
            <a:avLst/>
          </a:prstGeom>
          <a:noFill/>
          <a:ln w="9525">
            <a:noFill/>
            <a:miter lim="800000"/>
            <a:headEnd/>
            <a:tailEnd/>
          </a:ln>
        </p:spPr>
      </p:pic>
      <p:pic>
        <p:nvPicPr>
          <p:cNvPr id="114701" name="Рисунок 3"/>
          <p:cNvPicPr>
            <a:picLocks noChangeAspect="1"/>
          </p:cNvPicPr>
          <p:nvPr/>
        </p:nvPicPr>
        <p:blipFill>
          <a:blip r:embed="rId9" cstate="print"/>
          <a:srcRect/>
          <a:stretch>
            <a:fillRect/>
          </a:stretch>
        </p:blipFill>
        <p:spPr bwMode="auto">
          <a:xfrm>
            <a:off x="6315075" y="5240338"/>
            <a:ext cx="2828925" cy="1617662"/>
          </a:xfrm>
          <a:prstGeom prst="rect">
            <a:avLst/>
          </a:prstGeom>
          <a:noFill/>
          <a:ln w="9525">
            <a:noFill/>
            <a:miter lim="800000"/>
            <a:headEnd/>
            <a:tailEnd/>
          </a:ln>
        </p:spPr>
      </p:pic>
      <p:sp>
        <p:nvSpPr>
          <p:cNvPr id="16" name="TextBox 15"/>
          <p:cNvSpPr txBox="1"/>
          <p:nvPr/>
        </p:nvSpPr>
        <p:spPr>
          <a:xfrm>
            <a:off x="6227763" y="5013325"/>
            <a:ext cx="2916237" cy="369888"/>
          </a:xfrm>
          <a:prstGeom prst="rect">
            <a:avLst/>
          </a:prstGeom>
          <a:solidFill>
            <a:srgbClr val="FFFF00"/>
          </a:solidFill>
        </p:spPr>
        <p:txBody>
          <a:bodyPr>
            <a:spAutoFit/>
          </a:bodyPr>
          <a:lstStyle/>
          <a:p>
            <a:pPr>
              <a:defRPr/>
            </a:pPr>
            <a:r>
              <a:rPr lang="en-US" dirty="0"/>
              <a:t> </a:t>
            </a:r>
            <a:r>
              <a:rPr lang="en-US" dirty="0" smtClean="0"/>
              <a:t> </a:t>
            </a:r>
            <a:r>
              <a:rPr lang="en-US" b="1" dirty="0" smtClean="0"/>
              <a:t>NICA–FAIR </a:t>
            </a:r>
            <a:r>
              <a:rPr lang="en-US" b="1" dirty="0"/>
              <a:t>Agreement</a:t>
            </a:r>
            <a:endParaRPr lang="ru-RU" b="1" dirty="0"/>
          </a:p>
        </p:txBody>
      </p:sp>
      <p:sp>
        <p:nvSpPr>
          <p:cNvPr id="114703" name="TextBox 16"/>
          <p:cNvSpPr txBox="1">
            <a:spLocks noChangeArrowheads="1"/>
          </p:cNvSpPr>
          <p:nvPr/>
        </p:nvSpPr>
        <p:spPr bwMode="auto">
          <a:xfrm>
            <a:off x="6804248" y="3644901"/>
            <a:ext cx="2339752" cy="307777"/>
          </a:xfrm>
          <a:prstGeom prst="rect">
            <a:avLst/>
          </a:prstGeom>
          <a:solidFill>
            <a:srgbClr val="FFFF00"/>
          </a:solidFill>
          <a:ln w="9525">
            <a:noFill/>
            <a:miter lim="800000"/>
            <a:headEnd/>
            <a:tailEnd/>
          </a:ln>
        </p:spPr>
        <p:txBody>
          <a:bodyPr wrap="square">
            <a:spAutoFit/>
          </a:bodyPr>
          <a:lstStyle/>
          <a:p>
            <a:r>
              <a:rPr lang="en-US" sz="1400" b="1" dirty="0"/>
              <a:t>JINR –BMBF Agreement</a:t>
            </a:r>
            <a:endParaRPr lang="ru-RU" sz="1600" b="1" dirty="0"/>
          </a:p>
        </p:txBody>
      </p:sp>
      <p:sp>
        <p:nvSpPr>
          <p:cNvPr id="114704" name="TextBox 17"/>
          <p:cNvSpPr txBox="1">
            <a:spLocks noChangeArrowheads="1"/>
          </p:cNvSpPr>
          <p:nvPr/>
        </p:nvSpPr>
        <p:spPr bwMode="auto">
          <a:xfrm>
            <a:off x="6804249" y="1773239"/>
            <a:ext cx="2339752" cy="307777"/>
          </a:xfrm>
          <a:prstGeom prst="rect">
            <a:avLst/>
          </a:prstGeom>
          <a:solidFill>
            <a:srgbClr val="FFFF00"/>
          </a:solidFill>
          <a:ln w="9525">
            <a:noFill/>
            <a:miter lim="800000"/>
            <a:headEnd/>
            <a:tailEnd/>
          </a:ln>
        </p:spPr>
        <p:txBody>
          <a:bodyPr wrap="square">
            <a:spAutoFit/>
          </a:bodyPr>
          <a:lstStyle/>
          <a:p>
            <a:r>
              <a:rPr lang="en-US" sz="1400" b="1" dirty="0">
                <a:solidFill>
                  <a:srgbClr val="FFFF00"/>
                </a:solidFill>
              </a:rPr>
              <a:t> </a:t>
            </a:r>
            <a:r>
              <a:rPr lang="en-US" sz="1400" b="1" dirty="0"/>
              <a:t>CERN-JINR cooperation</a:t>
            </a:r>
            <a:endParaRPr lang="ru-RU" sz="14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Изображение 5" descr="IMG_0444.jpg"/>
          <p:cNvPicPr>
            <a:picLocks noChangeAspect="1"/>
          </p:cNvPicPr>
          <p:nvPr/>
        </p:nvPicPr>
        <p:blipFill>
          <a:blip r:embed="rId2" cstate="print"/>
          <a:srcRect/>
          <a:stretch>
            <a:fillRect/>
          </a:stretch>
        </p:blipFill>
        <p:spPr bwMode="auto">
          <a:xfrm>
            <a:off x="971600" y="116632"/>
            <a:ext cx="7272808" cy="6324308"/>
          </a:xfrm>
          <a:prstGeom prst="rect">
            <a:avLst/>
          </a:prstGeom>
          <a:noFill/>
          <a:ln w="9525">
            <a:noFill/>
            <a:miter lim="800000"/>
            <a:headEnd/>
            <a:tailEnd/>
          </a:ln>
        </p:spPr>
      </p:pic>
      <p:sp>
        <p:nvSpPr>
          <p:cNvPr id="122883" name="Прямоугольник 2"/>
          <p:cNvSpPr>
            <a:spLocks noChangeArrowheads="1"/>
          </p:cNvSpPr>
          <p:nvPr/>
        </p:nvSpPr>
        <p:spPr bwMode="auto">
          <a:xfrm>
            <a:off x="0" y="6423719"/>
            <a:ext cx="9144000" cy="461665"/>
          </a:xfrm>
          <a:prstGeom prst="rect">
            <a:avLst/>
          </a:prstGeom>
          <a:solidFill>
            <a:srgbClr val="FFFFFF"/>
          </a:solidFill>
          <a:ln w="9525">
            <a:noFill/>
            <a:miter lim="800000"/>
            <a:headEnd/>
            <a:tailEnd/>
          </a:ln>
        </p:spPr>
        <p:txBody>
          <a:bodyPr>
            <a:spAutoFit/>
          </a:bodyPr>
          <a:lstStyle/>
          <a:p>
            <a:pPr algn="ctr"/>
            <a:r>
              <a:rPr lang="en-US" sz="2400" b="1" dirty="0" smtClean="0">
                <a:solidFill>
                  <a:srgbClr val="FF0000"/>
                </a:solidFill>
                <a:effectLst>
                  <a:outerShdw blurRad="38100" dist="38100" dir="2700000" algn="tl">
                    <a:srgbClr val="000000">
                      <a:alpha val="43137"/>
                    </a:srgbClr>
                  </a:outerShdw>
                </a:effectLst>
              </a:rPr>
              <a:t>NICA </a:t>
            </a:r>
            <a:r>
              <a:rPr lang="en-US" sz="2400" b="1" dirty="0">
                <a:solidFill>
                  <a:srgbClr val="FF0000"/>
                </a:solidFill>
                <a:effectLst>
                  <a:outerShdw blurRad="38100" dist="38100" dir="2700000" algn="tl">
                    <a:srgbClr val="000000">
                      <a:alpha val="43137"/>
                    </a:srgbClr>
                  </a:outerShdw>
                </a:effectLst>
              </a:rPr>
              <a:t>“corner </a:t>
            </a:r>
            <a:r>
              <a:rPr lang="en-US" sz="2400" b="1" dirty="0" smtClean="0">
                <a:solidFill>
                  <a:srgbClr val="FF0000"/>
                </a:solidFill>
                <a:effectLst>
                  <a:outerShdw blurRad="38100" dist="38100" dir="2700000" algn="tl">
                    <a:srgbClr val="000000">
                      <a:alpha val="43137"/>
                    </a:srgbClr>
                  </a:outerShdw>
                </a:effectLst>
              </a:rPr>
              <a:t>stone” ceremony, JINR, March 25, 2016  </a:t>
            </a:r>
            <a:endParaRPr lang="ru-RU" sz="24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58B9C6-2C6A-C049-9B78-D74EAF456355}" type="slidenum">
              <a:rPr lang="ru-RU" sz="1400"/>
              <a:pPr eaLnBrk="1" hangingPunct="1"/>
              <a:t>32</a:t>
            </a:fld>
            <a:endParaRPr lang="ru-RU" sz="1400"/>
          </a:p>
        </p:txBody>
      </p:sp>
      <p:pic>
        <p:nvPicPr>
          <p:cNvPr id="120836" name="Содержимое 3" descr="NICA_GSPI.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4763" y="2794000"/>
            <a:ext cx="9142412" cy="4070350"/>
          </a:xfrm>
          <a:solidFill>
            <a:schemeClr val="bg1"/>
          </a:solidFill>
        </p:spPr>
      </p:pic>
      <p:sp>
        <p:nvSpPr>
          <p:cNvPr id="120837" name="Rectangle 3"/>
          <p:cNvSpPr txBox="1">
            <a:spLocks noChangeArrowheads="1"/>
          </p:cNvSpPr>
          <p:nvPr/>
        </p:nvSpPr>
        <p:spPr bwMode="auto">
          <a:xfrm>
            <a:off x="298450" y="2298700"/>
            <a:ext cx="8604250" cy="431800"/>
          </a:xfrm>
          <a:prstGeom prst="rect">
            <a:avLst/>
          </a:prstGeom>
          <a:solidFill>
            <a:srgbClr val="F0FFF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b="1" dirty="0">
                <a:solidFill>
                  <a:srgbClr val="000090"/>
                </a:solidFill>
              </a:rPr>
              <a:t>The whole Complex comprises several Objects</a:t>
            </a:r>
            <a:r>
              <a:rPr lang="ru-RU" sz="2000" b="1" dirty="0">
                <a:solidFill>
                  <a:srgbClr val="000090"/>
                </a:solidFill>
              </a:rPr>
              <a:t> </a:t>
            </a:r>
            <a:r>
              <a:rPr lang="en-US" sz="2000" b="1" dirty="0">
                <a:solidFill>
                  <a:srgbClr val="000090"/>
                </a:solidFill>
              </a:rPr>
              <a:t>to be </a:t>
            </a:r>
            <a:r>
              <a:rPr lang="en-US" sz="2000" b="1" dirty="0" smtClean="0">
                <a:solidFill>
                  <a:srgbClr val="000090"/>
                </a:solidFill>
              </a:rPr>
              <a:t>commissioned</a:t>
            </a:r>
            <a:endParaRPr lang="en-US" sz="2000" b="1" dirty="0">
              <a:solidFill>
                <a:srgbClr val="000090"/>
              </a:solidFill>
            </a:endParaRPr>
          </a:p>
        </p:txBody>
      </p:sp>
      <p:sp>
        <p:nvSpPr>
          <p:cNvPr id="9" name="Rectangle 8"/>
          <p:cNvSpPr>
            <a:spLocks noChangeArrowheads="1"/>
          </p:cNvSpPr>
          <p:nvPr/>
        </p:nvSpPr>
        <p:spPr bwMode="auto">
          <a:xfrm>
            <a:off x="1951038" y="5556250"/>
            <a:ext cx="2493962" cy="40005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i="1">
                <a:solidFill>
                  <a:srgbClr val="000090"/>
                </a:solidFill>
              </a:rPr>
              <a:t>MPD Hall, I q., </a:t>
            </a:r>
            <a:r>
              <a:rPr lang="en-US" sz="2000" b="1" i="1">
                <a:solidFill>
                  <a:srgbClr val="000090"/>
                </a:solidFill>
              </a:rPr>
              <a:t>2018</a:t>
            </a:r>
            <a:endParaRPr lang="en-US" sz="2000" b="1"/>
          </a:p>
        </p:txBody>
      </p:sp>
      <p:sp>
        <p:nvSpPr>
          <p:cNvPr id="10" name="Rectangle 9"/>
          <p:cNvSpPr>
            <a:spLocks noChangeArrowheads="1"/>
          </p:cNvSpPr>
          <p:nvPr/>
        </p:nvSpPr>
        <p:spPr bwMode="auto">
          <a:xfrm>
            <a:off x="6799263" y="4044950"/>
            <a:ext cx="2287587" cy="3683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i="1">
                <a:solidFill>
                  <a:srgbClr val="000090"/>
                </a:solidFill>
              </a:rPr>
              <a:t>SPD Hall, II q., </a:t>
            </a:r>
            <a:r>
              <a:rPr lang="en-US" b="1" i="1">
                <a:solidFill>
                  <a:srgbClr val="000090"/>
                </a:solidFill>
              </a:rPr>
              <a:t>2019</a:t>
            </a:r>
            <a:endParaRPr lang="en-US" b="1"/>
          </a:p>
        </p:txBody>
      </p:sp>
      <p:grpSp>
        <p:nvGrpSpPr>
          <p:cNvPr id="2" name="Group 1"/>
          <p:cNvGrpSpPr>
            <a:grpSpLocks/>
          </p:cNvGrpSpPr>
          <p:nvPr/>
        </p:nvGrpSpPr>
        <p:grpSpPr bwMode="auto">
          <a:xfrm>
            <a:off x="3929063" y="4184650"/>
            <a:ext cx="4144962" cy="1395413"/>
            <a:chOff x="3929063" y="4184650"/>
            <a:chExt cx="4144962" cy="1395413"/>
          </a:xfrm>
        </p:grpSpPr>
        <p:sp>
          <p:nvSpPr>
            <p:cNvPr id="120848" name="Rectangle 10"/>
            <p:cNvSpPr>
              <a:spLocks noChangeArrowheads="1"/>
            </p:cNvSpPr>
            <p:nvPr/>
          </p:nvSpPr>
          <p:spPr bwMode="auto">
            <a:xfrm>
              <a:off x="6235700" y="4933950"/>
              <a:ext cx="1838325" cy="646113"/>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i="1">
                  <a:solidFill>
                    <a:srgbClr val="000090"/>
                  </a:solidFill>
                </a:rPr>
                <a:t>West semi-ring,</a:t>
              </a:r>
            </a:p>
            <a:p>
              <a:pPr algn="ctr"/>
              <a:r>
                <a:rPr lang="en-US" i="1">
                  <a:solidFill>
                    <a:srgbClr val="000090"/>
                  </a:solidFill>
                </a:rPr>
                <a:t> III q., </a:t>
              </a:r>
              <a:r>
                <a:rPr lang="en-US" b="1" i="1">
                  <a:solidFill>
                    <a:srgbClr val="000090"/>
                  </a:solidFill>
                </a:rPr>
                <a:t>2018</a:t>
              </a:r>
              <a:endParaRPr lang="en-US" b="1"/>
            </a:p>
          </p:txBody>
        </p:sp>
        <p:sp>
          <p:nvSpPr>
            <p:cNvPr id="120849" name="Rectangle 11"/>
            <p:cNvSpPr>
              <a:spLocks noChangeArrowheads="1"/>
            </p:cNvSpPr>
            <p:nvPr/>
          </p:nvSpPr>
          <p:spPr bwMode="auto">
            <a:xfrm>
              <a:off x="3929063" y="4184650"/>
              <a:ext cx="1778000" cy="646113"/>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i="1" dirty="0">
                  <a:solidFill>
                    <a:srgbClr val="000090"/>
                  </a:solidFill>
                </a:rPr>
                <a:t>East semi-ring,</a:t>
              </a:r>
            </a:p>
            <a:p>
              <a:pPr algn="ctr"/>
              <a:r>
                <a:rPr lang="en-US" i="1" dirty="0">
                  <a:solidFill>
                    <a:srgbClr val="000090"/>
                  </a:solidFill>
                </a:rPr>
                <a:t> IV q., </a:t>
              </a:r>
              <a:r>
                <a:rPr lang="en-US" b="1" i="1" dirty="0">
                  <a:solidFill>
                    <a:srgbClr val="000090"/>
                  </a:solidFill>
                </a:rPr>
                <a:t>2018</a:t>
              </a:r>
              <a:endParaRPr lang="en-US" b="1" dirty="0"/>
            </a:p>
          </p:txBody>
        </p:sp>
      </p:grpSp>
      <p:sp>
        <p:nvSpPr>
          <p:cNvPr id="120846" name="Rectangle 12"/>
          <p:cNvSpPr>
            <a:spLocks noChangeArrowheads="1"/>
          </p:cNvSpPr>
          <p:nvPr/>
        </p:nvSpPr>
        <p:spPr bwMode="auto">
          <a:xfrm>
            <a:off x="732304" y="4336851"/>
            <a:ext cx="2253784" cy="64631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i="1" dirty="0">
                <a:solidFill>
                  <a:srgbClr val="000090"/>
                </a:solidFill>
              </a:rPr>
              <a:t>Beam transport </a:t>
            </a:r>
            <a:r>
              <a:rPr lang="en-US" i="1" dirty="0" err="1">
                <a:solidFill>
                  <a:srgbClr val="000090"/>
                </a:solidFill>
              </a:rPr>
              <a:t>ch</a:t>
            </a:r>
            <a:r>
              <a:rPr lang="en-US" i="1" dirty="0">
                <a:solidFill>
                  <a:srgbClr val="000090"/>
                </a:solidFill>
              </a:rPr>
              <a:t>.,</a:t>
            </a:r>
          </a:p>
          <a:p>
            <a:pPr algn="ctr"/>
            <a:r>
              <a:rPr lang="en-US" i="1" dirty="0">
                <a:solidFill>
                  <a:srgbClr val="000090"/>
                </a:solidFill>
              </a:rPr>
              <a:t> I q., </a:t>
            </a:r>
            <a:r>
              <a:rPr lang="en-US" b="1" i="1" dirty="0">
                <a:solidFill>
                  <a:srgbClr val="000090"/>
                </a:solidFill>
              </a:rPr>
              <a:t>2019</a:t>
            </a:r>
            <a:endParaRPr lang="en-US" b="1" dirty="0"/>
          </a:p>
        </p:txBody>
      </p:sp>
      <p:sp>
        <p:nvSpPr>
          <p:cNvPr id="120842" name="AutoShape 4"/>
          <p:cNvSpPr>
            <a:spLocks noChangeAspect="1" noChangeArrowheads="1"/>
          </p:cNvSpPr>
          <p:nvPr/>
        </p:nvSpPr>
        <p:spPr bwMode="auto">
          <a:xfrm>
            <a:off x="1835696" y="239688"/>
            <a:ext cx="5004048" cy="381000"/>
          </a:xfrm>
          <a:prstGeom prst="rect">
            <a:avLst/>
          </a:prstGeom>
          <a:solidFill>
            <a:srgbClr val="FFFF00"/>
          </a:solidFill>
          <a:ln>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ru-RU" sz="2800" b="1" dirty="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The NICA Civil </a:t>
            </a:r>
            <a:r>
              <a:rPr lang="en-US" sz="2800" b="1" dirty="0" smtClean="0">
                <a:solidFill>
                  <a:srgbClr val="FF0000"/>
                </a:solidFill>
                <a:effectLst>
                  <a:outerShdw blurRad="38100" dist="38100" dir="2700000" algn="tl">
                    <a:srgbClr val="000000">
                      <a:alpha val="43137"/>
                    </a:srgbClr>
                  </a:outerShdw>
                </a:effectLst>
                <a:latin typeface="Arial"/>
                <a:ea typeface="MS PGothic"/>
              </a:rPr>
              <a:t>engineering</a:t>
            </a:r>
            <a:r>
              <a:rPr lang="en-US" sz="2800" b="1" dirty="0" smtClean="0">
                <a:solidFill>
                  <a:srgbClr val="FF0000"/>
                </a:solidFill>
                <a:effectLst>
                  <a:outerShdw blurRad="38100" dist="38100" dir="2700000" algn="tl">
                    <a:srgbClr val="000000">
                      <a:alpha val="43137"/>
                    </a:srgbClr>
                  </a:outerShdw>
                </a:effectLst>
              </a:rPr>
              <a:t>  </a:t>
            </a:r>
            <a:endParaRPr lang="en-US" sz="2800" b="1" i="1" dirty="0">
              <a:solidFill>
                <a:srgbClr val="FF0000"/>
              </a:solidFill>
              <a:effectLst>
                <a:outerShdw blurRad="38100" dist="38100" dir="2700000" algn="tl">
                  <a:srgbClr val="000000">
                    <a:alpha val="43137"/>
                  </a:srgbClr>
                </a:outerShdw>
              </a:effectLst>
            </a:endParaRPr>
          </a:p>
        </p:txBody>
      </p:sp>
      <p:sp>
        <p:nvSpPr>
          <p:cNvPr id="120843" name="Rectangle 3"/>
          <p:cNvSpPr txBox="1">
            <a:spLocks noChangeArrowheads="1"/>
          </p:cNvSpPr>
          <p:nvPr/>
        </p:nvSpPr>
        <p:spPr bwMode="auto">
          <a:xfrm>
            <a:off x="673100" y="1244600"/>
            <a:ext cx="7035800" cy="4318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b="1" dirty="0">
                <a:solidFill>
                  <a:srgbClr val="FF0006"/>
                </a:solidFill>
              </a:rPr>
              <a:t>STRABAG</a:t>
            </a:r>
            <a:r>
              <a:rPr lang="en-US" sz="2000" i="1" dirty="0">
                <a:solidFill>
                  <a:srgbClr val="000090"/>
                </a:solidFill>
              </a:rPr>
              <a:t> –</a:t>
            </a:r>
            <a:r>
              <a:rPr lang="ru-RU" sz="2000" i="1" dirty="0">
                <a:solidFill>
                  <a:srgbClr val="000090"/>
                </a:solidFill>
              </a:rPr>
              <a:t> </a:t>
            </a:r>
            <a:r>
              <a:rPr lang="en-US" sz="2000" i="1" dirty="0" smtClean="0">
                <a:solidFill>
                  <a:srgbClr val="000090"/>
                </a:solidFill>
              </a:rPr>
              <a:t>main contractor</a:t>
            </a:r>
            <a:r>
              <a:rPr lang="en-US" sz="2000" i="1" dirty="0">
                <a:solidFill>
                  <a:srgbClr val="000090"/>
                </a:solidFill>
              </a:rPr>
              <a:t>;   </a:t>
            </a:r>
            <a:r>
              <a:rPr lang="ru-RU" sz="2000" b="1" dirty="0" smtClean="0">
                <a:solidFill>
                  <a:srgbClr val="000090"/>
                </a:solidFill>
              </a:rPr>
              <a:t>Комет</a:t>
            </a:r>
            <a:r>
              <a:rPr lang="en-US" sz="2000" b="1" dirty="0" smtClean="0">
                <a:solidFill>
                  <a:srgbClr val="000090"/>
                </a:solidFill>
              </a:rPr>
              <a:t>a</a:t>
            </a:r>
            <a:r>
              <a:rPr lang="en-US" sz="2000" i="1" dirty="0" smtClean="0">
                <a:solidFill>
                  <a:srgbClr val="000090"/>
                </a:solidFill>
              </a:rPr>
              <a:t> </a:t>
            </a:r>
            <a:r>
              <a:rPr lang="en-US" sz="2000" i="1" dirty="0">
                <a:solidFill>
                  <a:srgbClr val="000090"/>
                </a:solidFill>
              </a:rPr>
              <a:t>– </a:t>
            </a:r>
            <a:r>
              <a:rPr lang="en-US" sz="2000" i="1" dirty="0" smtClean="0">
                <a:solidFill>
                  <a:srgbClr val="000090"/>
                </a:solidFill>
              </a:rPr>
              <a:t>main designer</a:t>
            </a:r>
            <a:endParaRPr lang="en-US" sz="2000" i="1" dirty="0">
              <a:solidFill>
                <a:srgbClr val="000090"/>
              </a:solidFill>
            </a:endParaRPr>
          </a:p>
          <a:p>
            <a:pPr eaLnBrk="1" hangingPunct="1">
              <a:lnSpc>
                <a:spcPct val="110000"/>
              </a:lnSpc>
              <a:spcBef>
                <a:spcPct val="20000"/>
              </a:spcBef>
            </a:pPr>
            <a:r>
              <a:rPr lang="en-US" sz="2000" dirty="0">
                <a:solidFill>
                  <a:srgbClr val="000090"/>
                </a:solidFill>
              </a:rPr>
              <a:t>	</a:t>
            </a:r>
          </a:p>
          <a:p>
            <a:pPr eaLnBrk="1" hangingPunct="1">
              <a:lnSpc>
                <a:spcPct val="110000"/>
              </a:lnSpc>
              <a:spcBef>
                <a:spcPct val="20000"/>
              </a:spcBef>
            </a:pPr>
            <a:r>
              <a:rPr lang="en-US" sz="2000" dirty="0">
                <a:solidFill>
                  <a:srgbClr val="000090"/>
                </a:solidFill>
              </a:rPr>
              <a:t>				       		</a:t>
            </a:r>
            <a:endParaRPr lang="en-US" sz="2000" i="1" dirty="0">
              <a:solidFill>
                <a:srgbClr val="000090"/>
              </a:solidFill>
            </a:endParaRPr>
          </a:p>
        </p:txBody>
      </p:sp>
      <p:sp>
        <p:nvSpPr>
          <p:cNvPr id="120844" name="TextBox 12"/>
          <p:cNvSpPr txBox="1">
            <a:spLocks noChangeArrowheads="1"/>
          </p:cNvSpPr>
          <p:nvPr/>
        </p:nvSpPr>
        <p:spPr bwMode="auto">
          <a:xfrm>
            <a:off x="323528" y="1765300"/>
            <a:ext cx="860457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a:solidFill>
                  <a:srgbClr val="002060"/>
                </a:solidFill>
              </a:rPr>
              <a:t>The works are in progress: piling, subcontractor for </a:t>
            </a:r>
            <a:r>
              <a:rPr lang="en-US" sz="2000" i="1" dirty="0" smtClean="0">
                <a:solidFill>
                  <a:srgbClr val="002060"/>
                </a:solidFill>
              </a:rPr>
              <a:t>iron/concrete works</a:t>
            </a:r>
            <a:endParaRPr lang="en-US" sz="2000" i="1" dirty="0">
              <a:solidFill>
                <a:srgbClr val="002060"/>
              </a:solidFill>
            </a:endParaRPr>
          </a:p>
        </p:txBody>
      </p:sp>
      <p:sp>
        <p:nvSpPr>
          <p:cNvPr id="120845" name="Rectangle 3"/>
          <p:cNvSpPr txBox="1">
            <a:spLocks noChangeArrowheads="1"/>
          </p:cNvSpPr>
          <p:nvPr/>
        </p:nvSpPr>
        <p:spPr bwMode="auto">
          <a:xfrm>
            <a:off x="1979712" y="764704"/>
            <a:ext cx="4839196"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000" b="1" dirty="0">
                <a:solidFill>
                  <a:srgbClr val="000090"/>
                </a:solidFill>
              </a:rPr>
              <a:t>General Contract  </a:t>
            </a:r>
            <a:r>
              <a:rPr lang="en-US" sz="2000" i="1" dirty="0">
                <a:solidFill>
                  <a:srgbClr val="000090"/>
                </a:solidFill>
              </a:rPr>
              <a:t>(duration 43 months)</a:t>
            </a:r>
            <a:r>
              <a:rPr lang="en-US" sz="2000" dirty="0">
                <a:solidFill>
                  <a:srgbClr val="000090"/>
                </a:solidFill>
              </a:rPr>
              <a:t> </a:t>
            </a:r>
            <a:r>
              <a:rPr lang="en-US" sz="2000" i="1" dirty="0" smtClean="0">
                <a:solidFill>
                  <a:srgbClr val="000090"/>
                </a:solidFill>
              </a:rPr>
              <a:t>      </a:t>
            </a:r>
            <a:endParaRPr lang="en-US" sz="2000" i="1" dirty="0">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4F99ED-221A-1E47-9304-5ADF4ECF998D}" type="slidenum">
              <a:rPr lang="ru-RU" sz="1400"/>
              <a:pPr eaLnBrk="1" hangingPunct="1"/>
              <a:t>33</a:t>
            </a:fld>
            <a:endParaRPr lang="ru-RU" sz="1400"/>
          </a:p>
        </p:txBody>
      </p:sp>
      <p:sp>
        <p:nvSpPr>
          <p:cNvPr id="121860" name="Picture 6"/>
          <p:cNvSpPr>
            <a:spLocks noChangeAspect="1"/>
          </p:cNvSpPr>
          <p:nvPr/>
        </p:nvSpPr>
        <p:spPr bwMode="auto">
          <a:xfrm>
            <a:off x="381000" y="1003300"/>
            <a:ext cx="8534400" cy="498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1861" name="AutoShape 4"/>
          <p:cNvSpPr>
            <a:spLocks noChangeAspect="1" noChangeArrowheads="1"/>
          </p:cNvSpPr>
          <p:nvPr/>
        </p:nvSpPr>
        <p:spPr bwMode="auto">
          <a:xfrm>
            <a:off x="743148" y="476672"/>
            <a:ext cx="7861300" cy="5588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400" b="1" i="1" dirty="0">
                <a:solidFill>
                  <a:srgbClr val="000090"/>
                </a:solidFill>
              </a:rPr>
              <a:t> </a:t>
            </a:r>
            <a:r>
              <a:rPr lang="en-US" sz="2400" b="1" i="1" dirty="0" smtClean="0">
                <a:solidFill>
                  <a:srgbClr val="FF0000"/>
                </a:solidFill>
                <a:effectLst>
                  <a:outerShdw blurRad="38100" dist="38100" dir="2700000" algn="tl">
                    <a:srgbClr val="000000">
                      <a:alpha val="43137"/>
                    </a:srgbClr>
                  </a:outerShdw>
                </a:effectLst>
              </a:rPr>
              <a:t>The construction is in progress</a:t>
            </a:r>
            <a:endParaRPr lang="en-US" sz="2400" b="1" i="1" dirty="0">
              <a:solidFill>
                <a:srgbClr val="FF0000"/>
              </a:solidFill>
              <a:effectLst>
                <a:outerShdw blurRad="38100" dist="38100" dir="2700000" algn="tl">
                  <a:srgbClr val="000000">
                    <a:alpha val="43137"/>
                  </a:srgbClr>
                </a:outerShdw>
              </a:effectLst>
            </a:endParaRPr>
          </a:p>
        </p:txBody>
      </p:sp>
      <p:pic>
        <p:nvPicPr>
          <p:cNvPr id="2" name="Picture 1" descr="Снимок экрана 2016-09-20 в 9.54.53.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192007"/>
            <a:ext cx="9144000" cy="479572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flipH="1">
            <a:off x="2967038" y="1311275"/>
            <a:ext cx="2952750" cy="444500"/>
          </a:xfrm>
          <a:prstGeom prst="rect">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a:solidFill>
                  <a:srgbClr val="FFFFFF"/>
                </a:solidFill>
                <a:latin typeface="Calibri" charset="0"/>
                <a:ea typeface="MS PGothic" charset="0"/>
                <a:cs typeface="Arial" charset="0"/>
              </a:rPr>
              <a:t>Supervisory Board</a:t>
            </a:r>
          </a:p>
        </p:txBody>
      </p:sp>
      <p:sp>
        <p:nvSpPr>
          <p:cNvPr id="16" name="Скругленный прямоугольник 15"/>
          <p:cNvSpPr/>
          <p:nvPr/>
        </p:nvSpPr>
        <p:spPr bwMode="auto">
          <a:xfrm>
            <a:off x="2700338" y="2411413"/>
            <a:ext cx="3671887" cy="735012"/>
          </a:xfrm>
          <a:prstGeom prst="roundRect">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algn="ctr" eaLnBrk="1" hangingPunct="1">
              <a:defRPr/>
            </a:pPr>
            <a:r>
              <a:rPr lang="en-US" sz="2000" b="1" dirty="0" smtClean="0">
                <a:solidFill>
                  <a:srgbClr val="FFFFFF"/>
                </a:solidFill>
                <a:latin typeface="Calibri" charset="0"/>
                <a:ea typeface="MS PGothic" charset="0"/>
                <a:cs typeface="Arial" charset="0"/>
              </a:rPr>
              <a:t>Coordinating </a:t>
            </a:r>
            <a:r>
              <a:rPr lang="en-US" sz="2000" b="1" dirty="0">
                <a:solidFill>
                  <a:srgbClr val="FFFFFF"/>
                </a:solidFill>
                <a:latin typeface="Calibri" charset="0"/>
                <a:ea typeface="MS PGothic" charset="0"/>
                <a:cs typeface="Arial" charset="0"/>
              </a:rPr>
              <a:t>Committee</a:t>
            </a:r>
            <a:endParaRPr lang="ru-RU" sz="1400" b="1" dirty="0">
              <a:solidFill>
                <a:srgbClr val="FFFFFF"/>
              </a:solidFill>
              <a:latin typeface="Calibri" charset="0"/>
              <a:ea typeface="MS PGothic" charset="0"/>
              <a:cs typeface="Arial" charset="0"/>
            </a:endParaRPr>
          </a:p>
          <a:p>
            <a:pPr algn="ctr" eaLnBrk="1" hangingPunct="1">
              <a:defRPr/>
            </a:pPr>
            <a:r>
              <a:rPr lang="ru-RU" sz="1400" b="1" dirty="0">
                <a:solidFill>
                  <a:srgbClr val="FFFFFF"/>
                </a:solidFill>
                <a:latin typeface="Calibri" charset="0"/>
                <a:ea typeface="MS PGothic" charset="0"/>
                <a:cs typeface="Arial" charset="0"/>
              </a:rPr>
              <a:t>(</a:t>
            </a:r>
            <a:r>
              <a:rPr lang="en-US" sz="1400" b="1" dirty="0">
                <a:solidFill>
                  <a:srgbClr val="FFFFFF"/>
                </a:solidFill>
                <a:latin typeface="Calibri" charset="0"/>
                <a:ea typeface="MS PGothic" charset="0"/>
                <a:cs typeface="Arial" charset="0"/>
              </a:rPr>
              <a:t>leaded by JINR Director)</a:t>
            </a:r>
          </a:p>
        </p:txBody>
      </p:sp>
      <p:sp>
        <p:nvSpPr>
          <p:cNvPr id="11" name="Прямоугольник 10"/>
          <p:cNvSpPr/>
          <p:nvPr/>
        </p:nvSpPr>
        <p:spPr bwMode="auto">
          <a:xfrm>
            <a:off x="7524750" y="655638"/>
            <a:ext cx="1427163" cy="366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FFFF"/>
                </a:solidFill>
                <a:latin typeface="Calibri" charset="0"/>
                <a:ea typeface="MS PGothic" charset="0"/>
                <a:cs typeface="MS PGothic" charset="0"/>
              </a:rPr>
              <a:t>JINR</a:t>
            </a:r>
            <a:endParaRPr lang="ru-RU" sz="2400" b="1" dirty="0">
              <a:solidFill>
                <a:srgbClr val="FFFFFF"/>
              </a:solidFill>
              <a:latin typeface="Calibri" charset="0"/>
              <a:ea typeface="MS PGothic" charset="0"/>
              <a:cs typeface="MS PGothic" charset="0"/>
            </a:endParaRPr>
          </a:p>
        </p:txBody>
      </p:sp>
      <p:sp>
        <p:nvSpPr>
          <p:cNvPr id="47" name="Rectangle 46"/>
          <p:cNvSpPr>
            <a:spLocks noChangeArrowheads="1"/>
          </p:cNvSpPr>
          <p:nvPr/>
        </p:nvSpPr>
        <p:spPr bwMode="auto">
          <a:xfrm>
            <a:off x="7380288" y="576263"/>
            <a:ext cx="1655762" cy="519112"/>
          </a:xfrm>
          <a:prstGeom prst="rect">
            <a:avLst/>
          </a:prstGeom>
          <a:noFill/>
          <a:ln w="9525">
            <a:solidFill>
              <a:srgbClr val="FF0000"/>
            </a:solidFill>
            <a:miter lim="800000"/>
            <a:headEnd/>
            <a:tailEnd/>
          </a:ln>
          <a:effectLst>
            <a:outerShdw dist="23000" dir="5400000" rotWithShape="0">
              <a:srgbClr val="808080">
                <a:alpha val="34998"/>
              </a:srgbClr>
            </a:outerShdw>
          </a:effectLst>
        </p:spPr>
        <p:txBody>
          <a:bodyPr/>
          <a:lstStyle/>
          <a:p>
            <a:pPr eaLnBrk="1" hangingPunct="1">
              <a:defRPr/>
            </a:pPr>
            <a:endParaRPr lang="en-US">
              <a:solidFill>
                <a:schemeClr val="lt1"/>
              </a:solidFill>
              <a:latin typeface="+mn-lt"/>
              <a:ea typeface="+mn-ea"/>
            </a:endParaRPr>
          </a:p>
        </p:txBody>
      </p:sp>
      <p:sp>
        <p:nvSpPr>
          <p:cNvPr id="54" name="Двойная стрелка влево/вправо 38"/>
          <p:cNvSpPr/>
          <p:nvPr/>
        </p:nvSpPr>
        <p:spPr>
          <a:xfrm rot="5400000">
            <a:off x="4196556" y="1974057"/>
            <a:ext cx="536575" cy="2174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69" name="Скругленный прямоугольник 29"/>
          <p:cNvSpPr/>
          <p:nvPr/>
        </p:nvSpPr>
        <p:spPr>
          <a:xfrm>
            <a:off x="2284413" y="6135688"/>
            <a:ext cx="2719387" cy="647700"/>
          </a:xfrm>
          <a:prstGeom prst="roundRect">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FFFF"/>
                </a:solidFill>
                <a:latin typeface="Calibri" charset="0"/>
                <a:ea typeface="MS PGothic" charset="0"/>
                <a:cs typeface="Arial" charset="0"/>
              </a:rPr>
              <a:t>NICA </a:t>
            </a:r>
            <a:r>
              <a:rPr lang="en-US" b="1" dirty="0" smtClean="0">
                <a:solidFill>
                  <a:srgbClr val="FFFFFF"/>
                </a:solidFill>
                <a:latin typeface="Calibri" charset="0"/>
                <a:ea typeface="MS PGothic" charset="0"/>
                <a:cs typeface="Arial" charset="0"/>
              </a:rPr>
              <a:t>subproject’s </a:t>
            </a:r>
            <a:r>
              <a:rPr lang="en-US" b="1" dirty="0">
                <a:solidFill>
                  <a:srgbClr val="FFFFFF"/>
                </a:solidFill>
                <a:latin typeface="Calibri" charset="0"/>
                <a:ea typeface="MS PGothic" charset="0"/>
                <a:cs typeface="Arial" charset="0"/>
              </a:rPr>
              <a:t>Leaders</a:t>
            </a:r>
            <a:endParaRPr lang="ru-RU" b="1" dirty="0">
              <a:solidFill>
                <a:srgbClr val="FFFFFF"/>
              </a:solidFill>
              <a:latin typeface="Calibri" charset="0"/>
              <a:ea typeface="MS PGothic" charset="0"/>
              <a:cs typeface="Arial" charset="0"/>
            </a:endParaRPr>
          </a:p>
        </p:txBody>
      </p:sp>
      <p:sp>
        <p:nvSpPr>
          <p:cNvPr id="3080" name="Left-Up Arrow 8"/>
          <p:cNvSpPr>
            <a:spLocks/>
          </p:cNvSpPr>
          <p:nvPr/>
        </p:nvSpPr>
        <p:spPr bwMode="auto">
          <a:xfrm>
            <a:off x="5940425" y="1095375"/>
            <a:ext cx="1727200" cy="576263"/>
          </a:xfrm>
          <a:custGeom>
            <a:avLst/>
            <a:gdLst>
              <a:gd name="T0" fmla="*/ 0 w 2519362"/>
              <a:gd name="T1" fmla="*/ 316957 h 647700"/>
              <a:gd name="T2" fmla="*/ 24527 w 2519362"/>
              <a:gd name="T3" fmla="*/ 211305 h 647700"/>
              <a:gd name="T4" fmla="*/ 24527 w 2519362"/>
              <a:gd name="T5" fmla="*/ 264132 h 647700"/>
              <a:gd name="T6" fmla="*/ 344819 w 2519362"/>
              <a:gd name="T7" fmla="*/ 264132 h 647700"/>
              <a:gd name="T8" fmla="*/ 344819 w 2519362"/>
              <a:gd name="T9" fmla="*/ 105652 h 647700"/>
              <a:gd name="T10" fmla="*/ 332556 w 2519362"/>
              <a:gd name="T11" fmla="*/ 105652 h 647700"/>
              <a:gd name="T12" fmla="*/ 357083 w 2519362"/>
              <a:gd name="T13" fmla="*/ 0 h 647700"/>
              <a:gd name="T14" fmla="*/ 381610 w 2519362"/>
              <a:gd name="T15" fmla="*/ 105652 h 647700"/>
              <a:gd name="T16" fmla="*/ 369346 w 2519362"/>
              <a:gd name="T17" fmla="*/ 105652 h 647700"/>
              <a:gd name="T18" fmla="*/ 369346 w 2519362"/>
              <a:gd name="T19" fmla="*/ 369785 h 647700"/>
              <a:gd name="T20" fmla="*/ 24527 w 2519362"/>
              <a:gd name="T21" fmla="*/ 369785 h 647700"/>
              <a:gd name="T22" fmla="*/ 24527 w 2519362"/>
              <a:gd name="T23" fmla="*/ 422610 h 647700"/>
              <a:gd name="T24" fmla="*/ 0 w 2519362"/>
              <a:gd name="T25" fmla="*/ 316957 h 6477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9362" h="647700">
                <a:moveTo>
                  <a:pt x="0" y="485775"/>
                </a:moveTo>
                <a:lnTo>
                  <a:pt x="161925" y="323850"/>
                </a:lnTo>
                <a:lnTo>
                  <a:pt x="161925" y="404813"/>
                </a:lnTo>
                <a:lnTo>
                  <a:pt x="2276475" y="404813"/>
                </a:lnTo>
                <a:lnTo>
                  <a:pt x="2276475" y="161925"/>
                </a:lnTo>
                <a:lnTo>
                  <a:pt x="2195512" y="161925"/>
                </a:lnTo>
                <a:lnTo>
                  <a:pt x="2357437" y="0"/>
                </a:lnTo>
                <a:lnTo>
                  <a:pt x="2519362" y="161925"/>
                </a:lnTo>
                <a:lnTo>
                  <a:pt x="2438400" y="161925"/>
                </a:lnTo>
                <a:lnTo>
                  <a:pt x="2438400" y="566738"/>
                </a:lnTo>
                <a:lnTo>
                  <a:pt x="161925" y="566738"/>
                </a:lnTo>
                <a:lnTo>
                  <a:pt x="161925" y="647700"/>
                </a:lnTo>
                <a:lnTo>
                  <a:pt x="0" y="485775"/>
                </a:lnTo>
                <a:close/>
              </a:path>
            </a:pathLst>
          </a:custGeom>
          <a:gradFill rotWithShape="1">
            <a:gsLst>
              <a:gs pos="0">
                <a:srgbClr val="3A7CCB"/>
              </a:gs>
              <a:gs pos="20000">
                <a:srgbClr val="3C7BC7"/>
              </a:gs>
              <a:gs pos="100000">
                <a:srgbClr val="2C5D98"/>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ru-RU"/>
          </a:p>
        </p:txBody>
      </p:sp>
      <p:sp>
        <p:nvSpPr>
          <p:cNvPr id="2" name="Left-Right Arrow 1"/>
          <p:cNvSpPr>
            <a:spLocks noChangeArrowheads="1"/>
          </p:cNvSpPr>
          <p:nvPr/>
        </p:nvSpPr>
        <p:spPr bwMode="auto">
          <a:xfrm>
            <a:off x="6372225" y="2679700"/>
            <a:ext cx="360363" cy="215900"/>
          </a:xfrm>
          <a:prstGeom prst="leftRightArrow">
            <a:avLst>
              <a:gd name="adj1" fmla="val 50000"/>
              <a:gd name="adj2" fmla="val 49996"/>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50" name="Двойная стрелка влево/вправо 38"/>
          <p:cNvSpPr/>
          <p:nvPr/>
        </p:nvSpPr>
        <p:spPr>
          <a:xfrm rot="2301686">
            <a:off x="2262188" y="5749925"/>
            <a:ext cx="760412" cy="2476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2" name="Блок-схема: знак завершения 22"/>
          <p:cNvSpPr/>
          <p:nvPr/>
        </p:nvSpPr>
        <p:spPr bwMode="auto">
          <a:xfrm>
            <a:off x="179388" y="4910138"/>
            <a:ext cx="2592387" cy="688975"/>
          </a:xfrm>
          <a:prstGeom prst="flowChartTerminator">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rgbClr val="FFFFFF"/>
                </a:solidFill>
                <a:latin typeface="Calibri" charset="0"/>
                <a:ea typeface="MS PGothic" charset="0"/>
                <a:cs typeface="Arial" charset="0"/>
              </a:rPr>
              <a:t>Int. Advisory Committees (MAC, </a:t>
            </a:r>
            <a:r>
              <a:rPr lang="en-US" sz="1600" b="1" dirty="0" smtClean="0">
                <a:solidFill>
                  <a:srgbClr val="FFFFFF"/>
                </a:solidFill>
                <a:latin typeface="Calibri" charset="0"/>
                <a:ea typeface="MS PGothic" charset="0"/>
                <a:cs typeface="Arial" charset="0"/>
              </a:rPr>
              <a:t>DAC,…) </a:t>
            </a:r>
            <a:endParaRPr lang="ru-RU" sz="1600" b="1" dirty="0">
              <a:solidFill>
                <a:srgbClr val="FFFFFF"/>
              </a:solidFill>
              <a:latin typeface="Calibri" charset="0"/>
              <a:ea typeface="MS PGothic" charset="0"/>
              <a:cs typeface="Arial" charset="0"/>
            </a:endParaRPr>
          </a:p>
        </p:txBody>
      </p:sp>
      <p:sp>
        <p:nvSpPr>
          <p:cNvPr id="62" name="Двойная стрелка влево/вправо 38"/>
          <p:cNvSpPr/>
          <p:nvPr/>
        </p:nvSpPr>
        <p:spPr>
          <a:xfrm rot="5400000">
            <a:off x="6064251" y="5580062"/>
            <a:ext cx="742950" cy="2698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70" name="Прямоугольник 14"/>
          <p:cNvSpPr/>
          <p:nvPr/>
        </p:nvSpPr>
        <p:spPr bwMode="auto">
          <a:xfrm>
            <a:off x="5724525" y="6140450"/>
            <a:ext cx="3095625"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a:solidFill>
                  <a:srgbClr val="FFFFFF"/>
                </a:solidFill>
                <a:latin typeface="Calibri" charset="0"/>
                <a:ea typeface="MS PGothic" charset="0"/>
                <a:cs typeface="Arial" charset="0"/>
              </a:rPr>
              <a:t>JINR Divisions</a:t>
            </a:r>
            <a:endParaRPr lang="ru-RU" sz="2000" b="1" dirty="0">
              <a:solidFill>
                <a:srgbClr val="FFFFFF"/>
              </a:solidFill>
              <a:latin typeface="Calibri" charset="0"/>
              <a:ea typeface="MS PGothic" charset="0"/>
              <a:cs typeface="Arial" charset="0"/>
            </a:endParaRPr>
          </a:p>
        </p:txBody>
      </p:sp>
      <p:sp>
        <p:nvSpPr>
          <p:cNvPr id="34" name="Двойная стрелка влево/вправо 38"/>
          <p:cNvSpPr/>
          <p:nvPr/>
        </p:nvSpPr>
        <p:spPr>
          <a:xfrm rot="18345562">
            <a:off x="2097088" y="4225925"/>
            <a:ext cx="1439862" cy="2174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42" name="Прямоугольник 41"/>
          <p:cNvSpPr/>
          <p:nvPr/>
        </p:nvSpPr>
        <p:spPr bwMode="auto">
          <a:xfrm>
            <a:off x="5522913" y="4694238"/>
            <a:ext cx="2073275" cy="644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FFFF"/>
                </a:solidFill>
                <a:latin typeface="Calibri" charset="0"/>
                <a:ea typeface="MS PGothic" charset="0"/>
                <a:cs typeface="MS PGothic" charset="0"/>
              </a:rPr>
              <a:t>NICA Management Board</a:t>
            </a:r>
            <a:endParaRPr lang="ru-RU" b="1" dirty="0">
              <a:solidFill>
                <a:srgbClr val="FFFFFF"/>
              </a:solidFill>
              <a:latin typeface="Calibri" charset="0"/>
              <a:ea typeface="MS PGothic" charset="0"/>
              <a:cs typeface="MS PGothic" charset="0"/>
            </a:endParaRPr>
          </a:p>
        </p:txBody>
      </p:sp>
      <p:sp>
        <p:nvSpPr>
          <p:cNvPr id="37" name="Блок-схема: знак завершения 22"/>
          <p:cNvSpPr/>
          <p:nvPr/>
        </p:nvSpPr>
        <p:spPr bwMode="auto">
          <a:xfrm>
            <a:off x="2771775" y="3111500"/>
            <a:ext cx="1584325" cy="568325"/>
          </a:xfrm>
          <a:prstGeom prst="flowChartTerminator">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rgbClr val="FFFFFF"/>
                </a:solidFill>
                <a:latin typeface="Calibri" charset="0"/>
                <a:ea typeface="MS PGothic" charset="0"/>
                <a:cs typeface="Arial" charset="0"/>
              </a:rPr>
              <a:t>Research Director</a:t>
            </a:r>
            <a:endParaRPr lang="ru-RU" sz="1600" b="1" dirty="0">
              <a:solidFill>
                <a:srgbClr val="FFFFFF"/>
              </a:solidFill>
              <a:latin typeface="Calibri" charset="0"/>
              <a:ea typeface="MS PGothic" charset="0"/>
              <a:cs typeface="Arial" charset="0"/>
            </a:endParaRPr>
          </a:p>
        </p:txBody>
      </p:sp>
      <p:sp>
        <p:nvSpPr>
          <p:cNvPr id="53" name="Прямоугольник 52"/>
          <p:cNvSpPr/>
          <p:nvPr/>
        </p:nvSpPr>
        <p:spPr bwMode="auto">
          <a:xfrm>
            <a:off x="427038" y="661988"/>
            <a:ext cx="2519362"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FFFFFF"/>
                </a:solidFill>
                <a:latin typeface="Calibri" charset="0"/>
                <a:ea typeface="MS PGothic" charset="0"/>
                <a:cs typeface="MS PGothic" charset="0"/>
              </a:rPr>
              <a:t>Russia</a:t>
            </a:r>
            <a:endParaRPr lang="ru-RU" sz="2400" b="1" dirty="0">
              <a:solidFill>
                <a:srgbClr val="FFFFFF"/>
              </a:solidFill>
              <a:latin typeface="Calibri" charset="0"/>
              <a:ea typeface="MS PGothic" charset="0"/>
              <a:cs typeface="MS PGothic" charset="0"/>
            </a:endParaRPr>
          </a:p>
        </p:txBody>
      </p:sp>
      <p:sp>
        <p:nvSpPr>
          <p:cNvPr id="55" name="Rectangle 46"/>
          <p:cNvSpPr>
            <a:spLocks noChangeArrowheads="1"/>
          </p:cNvSpPr>
          <p:nvPr/>
        </p:nvSpPr>
        <p:spPr bwMode="auto">
          <a:xfrm>
            <a:off x="255588" y="590550"/>
            <a:ext cx="2808287" cy="519113"/>
          </a:xfrm>
          <a:prstGeom prst="rect">
            <a:avLst/>
          </a:prstGeom>
          <a:noFill/>
          <a:ln w="9525">
            <a:solidFill>
              <a:srgbClr val="FF0000"/>
            </a:solidFill>
            <a:miter lim="800000"/>
            <a:headEnd/>
            <a:tailEnd/>
          </a:ln>
          <a:effectLst>
            <a:outerShdw dist="23000" dir="5400000" rotWithShape="0">
              <a:srgbClr val="808080">
                <a:alpha val="34998"/>
              </a:srgbClr>
            </a:outerShdw>
          </a:effectLst>
        </p:spPr>
        <p:txBody>
          <a:bodyPr/>
          <a:lstStyle/>
          <a:p>
            <a:pPr eaLnBrk="1" hangingPunct="1">
              <a:defRPr/>
            </a:pPr>
            <a:endParaRPr lang="en-US">
              <a:solidFill>
                <a:schemeClr val="lt1"/>
              </a:solidFill>
              <a:latin typeface="+mn-lt"/>
              <a:ea typeface="+mn-ea"/>
            </a:endParaRPr>
          </a:p>
        </p:txBody>
      </p:sp>
      <p:sp>
        <p:nvSpPr>
          <p:cNvPr id="3092" name="Left-Up Arrow 8"/>
          <p:cNvSpPr>
            <a:spLocks/>
          </p:cNvSpPr>
          <p:nvPr/>
        </p:nvSpPr>
        <p:spPr bwMode="auto">
          <a:xfrm flipH="1">
            <a:off x="1331913" y="1166813"/>
            <a:ext cx="1584325" cy="504825"/>
          </a:xfrm>
          <a:custGeom>
            <a:avLst/>
            <a:gdLst>
              <a:gd name="T0" fmla="*/ 0 w 2519362"/>
              <a:gd name="T1" fmla="*/ 186453 h 647700"/>
              <a:gd name="T2" fmla="*/ 17362 w 2519362"/>
              <a:gd name="T3" fmla="*/ 124302 h 647700"/>
              <a:gd name="T4" fmla="*/ 17362 w 2519362"/>
              <a:gd name="T5" fmla="*/ 155377 h 647700"/>
              <a:gd name="T6" fmla="*/ 244094 w 2519362"/>
              <a:gd name="T7" fmla="*/ 155377 h 647700"/>
              <a:gd name="T8" fmla="*/ 244094 w 2519362"/>
              <a:gd name="T9" fmla="*/ 62151 h 647700"/>
              <a:gd name="T10" fmla="*/ 235413 w 2519362"/>
              <a:gd name="T11" fmla="*/ 62151 h 647700"/>
              <a:gd name="T12" fmla="*/ 252775 w 2519362"/>
              <a:gd name="T13" fmla="*/ 0 h 647700"/>
              <a:gd name="T14" fmla="*/ 270138 w 2519362"/>
              <a:gd name="T15" fmla="*/ 62151 h 647700"/>
              <a:gd name="T16" fmla="*/ 261457 w 2519362"/>
              <a:gd name="T17" fmla="*/ 62151 h 647700"/>
              <a:gd name="T18" fmla="*/ 261457 w 2519362"/>
              <a:gd name="T19" fmla="*/ 217529 h 647700"/>
              <a:gd name="T20" fmla="*/ 17362 w 2519362"/>
              <a:gd name="T21" fmla="*/ 217529 h 647700"/>
              <a:gd name="T22" fmla="*/ 17362 w 2519362"/>
              <a:gd name="T23" fmla="*/ 248604 h 647700"/>
              <a:gd name="T24" fmla="*/ 0 w 2519362"/>
              <a:gd name="T25" fmla="*/ 186453 h 6477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9362" h="647700">
                <a:moveTo>
                  <a:pt x="0" y="485775"/>
                </a:moveTo>
                <a:lnTo>
                  <a:pt x="161925" y="323850"/>
                </a:lnTo>
                <a:lnTo>
                  <a:pt x="161925" y="404813"/>
                </a:lnTo>
                <a:lnTo>
                  <a:pt x="2276475" y="404813"/>
                </a:lnTo>
                <a:lnTo>
                  <a:pt x="2276475" y="161925"/>
                </a:lnTo>
                <a:lnTo>
                  <a:pt x="2195512" y="161925"/>
                </a:lnTo>
                <a:lnTo>
                  <a:pt x="2357437" y="0"/>
                </a:lnTo>
                <a:lnTo>
                  <a:pt x="2519362" y="161925"/>
                </a:lnTo>
                <a:lnTo>
                  <a:pt x="2438400" y="161925"/>
                </a:lnTo>
                <a:lnTo>
                  <a:pt x="2438400" y="566738"/>
                </a:lnTo>
                <a:lnTo>
                  <a:pt x="161925" y="566738"/>
                </a:lnTo>
                <a:lnTo>
                  <a:pt x="161925" y="647700"/>
                </a:lnTo>
                <a:lnTo>
                  <a:pt x="0" y="485775"/>
                </a:lnTo>
                <a:close/>
              </a:path>
            </a:pathLst>
          </a:custGeom>
          <a:gradFill rotWithShape="1">
            <a:gsLst>
              <a:gs pos="0">
                <a:srgbClr val="3A7CCB"/>
              </a:gs>
              <a:gs pos="20000">
                <a:srgbClr val="3C7BC7"/>
              </a:gs>
              <a:gs pos="100000">
                <a:srgbClr val="2C5D98"/>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ru-RU"/>
          </a:p>
        </p:txBody>
      </p:sp>
      <p:sp>
        <p:nvSpPr>
          <p:cNvPr id="38" name="Прямоугольник 37"/>
          <p:cNvSpPr/>
          <p:nvPr/>
        </p:nvSpPr>
        <p:spPr bwMode="auto">
          <a:xfrm>
            <a:off x="3132138" y="661988"/>
            <a:ext cx="863600" cy="3683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000000"/>
                </a:solidFill>
                <a:latin typeface="Calibri" charset="0"/>
                <a:ea typeface="MS PGothic" charset="0"/>
                <a:cs typeface="MS PGothic" charset="0"/>
              </a:rPr>
              <a:t>CERN ?</a:t>
            </a:r>
            <a:endParaRPr lang="ru-RU" b="1" dirty="0">
              <a:solidFill>
                <a:srgbClr val="000000"/>
              </a:solidFill>
              <a:latin typeface="Calibri" charset="0"/>
              <a:ea typeface="MS PGothic" charset="0"/>
              <a:cs typeface="MS PGothic" charset="0"/>
            </a:endParaRPr>
          </a:p>
        </p:txBody>
      </p:sp>
      <p:sp>
        <p:nvSpPr>
          <p:cNvPr id="41" name="Rectangle 46"/>
          <p:cNvSpPr>
            <a:spLocks noChangeArrowheads="1"/>
          </p:cNvSpPr>
          <p:nvPr/>
        </p:nvSpPr>
        <p:spPr bwMode="auto">
          <a:xfrm>
            <a:off x="3203575" y="590550"/>
            <a:ext cx="863600" cy="504825"/>
          </a:xfrm>
          <a:prstGeom prst="rect">
            <a:avLst/>
          </a:prstGeom>
          <a:noFill/>
          <a:ln w="9525">
            <a:solidFill>
              <a:srgbClr val="FF0000"/>
            </a:solidFill>
            <a:miter lim="800000"/>
            <a:headEnd/>
            <a:tailEnd/>
          </a:ln>
          <a:effectLst>
            <a:outerShdw dist="23000" dir="5400000" rotWithShape="0">
              <a:srgbClr val="808080">
                <a:alpha val="34998"/>
              </a:srgbClr>
            </a:outerShdw>
          </a:effectLst>
        </p:spPr>
        <p:txBody>
          <a:bodyPr/>
          <a:lstStyle/>
          <a:p>
            <a:pPr eaLnBrk="1" hangingPunct="1">
              <a:defRPr/>
            </a:pPr>
            <a:endParaRPr lang="en-US">
              <a:solidFill>
                <a:schemeClr val="lt1"/>
              </a:solidFill>
              <a:latin typeface="+mn-lt"/>
              <a:ea typeface="+mn-ea"/>
            </a:endParaRPr>
          </a:p>
        </p:txBody>
      </p:sp>
      <p:sp>
        <p:nvSpPr>
          <p:cNvPr id="44" name="Прямоугольник 43"/>
          <p:cNvSpPr/>
          <p:nvPr/>
        </p:nvSpPr>
        <p:spPr bwMode="auto">
          <a:xfrm>
            <a:off x="4211638" y="661988"/>
            <a:ext cx="900112" cy="3683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000000"/>
                </a:solidFill>
                <a:latin typeface="Calibri" charset="0"/>
                <a:ea typeface="MS PGothic" charset="0"/>
                <a:cs typeface="MS PGothic" charset="0"/>
              </a:rPr>
              <a:t>China?</a:t>
            </a:r>
            <a:endParaRPr lang="ru-RU" b="1" dirty="0">
              <a:solidFill>
                <a:srgbClr val="000000"/>
              </a:solidFill>
              <a:latin typeface="Calibri" charset="0"/>
              <a:ea typeface="MS PGothic" charset="0"/>
              <a:cs typeface="MS PGothic" charset="0"/>
            </a:endParaRPr>
          </a:p>
        </p:txBody>
      </p:sp>
      <p:sp>
        <p:nvSpPr>
          <p:cNvPr id="45" name="Rectangle 46"/>
          <p:cNvSpPr>
            <a:spLocks noChangeArrowheads="1"/>
          </p:cNvSpPr>
          <p:nvPr/>
        </p:nvSpPr>
        <p:spPr bwMode="auto">
          <a:xfrm>
            <a:off x="4140200" y="590550"/>
            <a:ext cx="1079500" cy="504825"/>
          </a:xfrm>
          <a:prstGeom prst="rect">
            <a:avLst/>
          </a:prstGeom>
          <a:noFill/>
          <a:ln w="9525">
            <a:solidFill>
              <a:srgbClr val="FF0000"/>
            </a:solidFill>
            <a:miter lim="800000"/>
            <a:headEnd/>
            <a:tailEnd/>
          </a:ln>
          <a:effectLst>
            <a:outerShdw dist="23000" dir="5400000" rotWithShape="0">
              <a:srgbClr val="808080">
                <a:alpha val="34998"/>
              </a:srgbClr>
            </a:outerShdw>
          </a:effectLst>
        </p:spPr>
        <p:txBody>
          <a:bodyPr/>
          <a:lstStyle/>
          <a:p>
            <a:pPr eaLnBrk="1" hangingPunct="1">
              <a:defRPr/>
            </a:pPr>
            <a:endParaRPr lang="en-US">
              <a:solidFill>
                <a:schemeClr val="lt1"/>
              </a:solidFill>
              <a:latin typeface="+mn-lt"/>
              <a:ea typeface="+mn-ea"/>
            </a:endParaRPr>
          </a:p>
        </p:txBody>
      </p:sp>
      <p:sp>
        <p:nvSpPr>
          <p:cNvPr id="46" name="Прямоугольник 45"/>
          <p:cNvSpPr/>
          <p:nvPr/>
        </p:nvSpPr>
        <p:spPr bwMode="auto">
          <a:xfrm>
            <a:off x="6227763" y="661988"/>
            <a:ext cx="1008062" cy="3683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000000"/>
                </a:solidFill>
                <a:ea typeface="MS PGothic" charset="0"/>
                <a:cs typeface="MS PGothic" charset="0"/>
              </a:rPr>
              <a:t>BMBF?</a:t>
            </a:r>
            <a:endParaRPr lang="ru-RU" b="1" dirty="0">
              <a:solidFill>
                <a:srgbClr val="000000"/>
              </a:solidFill>
              <a:ea typeface="MS PGothic" charset="0"/>
              <a:cs typeface="MS PGothic" charset="0"/>
            </a:endParaRPr>
          </a:p>
        </p:txBody>
      </p:sp>
      <p:sp>
        <p:nvSpPr>
          <p:cNvPr id="48" name="Rectangle 46"/>
          <p:cNvSpPr>
            <a:spLocks noChangeArrowheads="1"/>
          </p:cNvSpPr>
          <p:nvPr/>
        </p:nvSpPr>
        <p:spPr bwMode="auto">
          <a:xfrm>
            <a:off x="6156325" y="590550"/>
            <a:ext cx="1079500" cy="504825"/>
          </a:xfrm>
          <a:prstGeom prst="rect">
            <a:avLst/>
          </a:prstGeom>
          <a:noFill/>
          <a:ln w="9525">
            <a:solidFill>
              <a:srgbClr val="FF0000"/>
            </a:solidFill>
            <a:miter lim="800000"/>
            <a:headEnd/>
            <a:tailEnd/>
          </a:ln>
          <a:effectLst>
            <a:outerShdw dist="23000" dir="5400000" rotWithShape="0">
              <a:srgbClr val="808080">
                <a:alpha val="34998"/>
              </a:srgbClr>
            </a:outerShdw>
          </a:effectLst>
        </p:spPr>
        <p:txBody>
          <a:bodyPr/>
          <a:lstStyle/>
          <a:p>
            <a:pPr eaLnBrk="1" hangingPunct="1">
              <a:defRPr/>
            </a:pPr>
            <a:endParaRPr lang="en-US">
              <a:solidFill>
                <a:schemeClr val="lt1"/>
              </a:solidFill>
              <a:latin typeface="+mn-lt"/>
              <a:ea typeface="+mn-ea"/>
            </a:endParaRPr>
          </a:p>
        </p:txBody>
      </p:sp>
      <p:sp>
        <p:nvSpPr>
          <p:cNvPr id="63" name="Rectangle 46"/>
          <p:cNvSpPr>
            <a:spLocks noChangeArrowheads="1"/>
          </p:cNvSpPr>
          <p:nvPr/>
        </p:nvSpPr>
        <p:spPr bwMode="auto">
          <a:xfrm>
            <a:off x="5292725" y="590550"/>
            <a:ext cx="782638" cy="504825"/>
          </a:xfrm>
          <a:prstGeom prst="rect">
            <a:avLst/>
          </a:prstGeom>
          <a:noFill/>
          <a:ln w="9525">
            <a:solidFill>
              <a:srgbClr val="FF0000"/>
            </a:solidFill>
            <a:miter lim="800000"/>
            <a:headEnd/>
            <a:tailEnd/>
          </a:ln>
          <a:effectLst>
            <a:outerShdw dist="23000" dir="5400000" rotWithShape="0">
              <a:srgbClr val="808080">
                <a:alpha val="34998"/>
              </a:srgbClr>
            </a:outerShdw>
          </a:effectLst>
        </p:spPr>
        <p:txBody>
          <a:bodyPr/>
          <a:lstStyle/>
          <a:p>
            <a:pPr eaLnBrk="1" hangingPunct="1">
              <a:defRPr/>
            </a:pPr>
            <a:endParaRPr lang="en-US">
              <a:solidFill>
                <a:schemeClr val="lt1"/>
              </a:solidFill>
              <a:latin typeface="+mn-lt"/>
              <a:ea typeface="+mn-ea"/>
            </a:endParaRPr>
          </a:p>
        </p:txBody>
      </p:sp>
      <p:sp>
        <p:nvSpPr>
          <p:cNvPr id="64" name="Прямоугольник 63"/>
          <p:cNvSpPr/>
          <p:nvPr/>
        </p:nvSpPr>
        <p:spPr bwMode="auto">
          <a:xfrm>
            <a:off x="5364163" y="661988"/>
            <a:ext cx="576262" cy="368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000000"/>
                </a:solidFill>
                <a:latin typeface="Calibri" charset="0"/>
                <a:ea typeface="MS PGothic" charset="0"/>
                <a:cs typeface="MS PGothic" charset="0"/>
              </a:rPr>
              <a:t>…</a:t>
            </a:r>
            <a:endParaRPr lang="ru-RU">
              <a:solidFill>
                <a:srgbClr val="000000"/>
              </a:solidFill>
              <a:latin typeface="Calibri" charset="0"/>
              <a:ea typeface="MS PGothic" charset="0"/>
              <a:cs typeface="MS PGothic" charset="0"/>
            </a:endParaRPr>
          </a:p>
        </p:txBody>
      </p:sp>
      <p:sp>
        <p:nvSpPr>
          <p:cNvPr id="71" name="Left-Right Arrow 1"/>
          <p:cNvSpPr>
            <a:spLocks noChangeArrowheads="1"/>
          </p:cNvSpPr>
          <p:nvPr/>
        </p:nvSpPr>
        <p:spPr bwMode="auto">
          <a:xfrm>
            <a:off x="2339975" y="2679700"/>
            <a:ext cx="360363" cy="215900"/>
          </a:xfrm>
          <a:prstGeom prst="leftRightArrow">
            <a:avLst>
              <a:gd name="adj1" fmla="val 50000"/>
              <a:gd name="adj2" fmla="val 49996"/>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39" name="Блок-схема: знак завершения 22"/>
          <p:cNvSpPr/>
          <p:nvPr/>
        </p:nvSpPr>
        <p:spPr bwMode="auto">
          <a:xfrm>
            <a:off x="4530725" y="3111500"/>
            <a:ext cx="2039938" cy="631825"/>
          </a:xfrm>
          <a:prstGeom prst="flowChartTerminator">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rgbClr val="FFFFFF"/>
                </a:solidFill>
                <a:latin typeface="Calibri" charset="0"/>
                <a:ea typeface="MS PGothic" charset="0"/>
                <a:cs typeface="Arial" charset="0"/>
              </a:rPr>
              <a:t>Technical Managing Director</a:t>
            </a:r>
            <a:endParaRPr lang="ru-RU" sz="1600" b="1" dirty="0">
              <a:solidFill>
                <a:srgbClr val="FFFFFF"/>
              </a:solidFill>
              <a:latin typeface="Calibri" charset="0"/>
              <a:ea typeface="MS PGothic" charset="0"/>
              <a:cs typeface="Arial" charset="0"/>
            </a:endParaRPr>
          </a:p>
        </p:txBody>
      </p:sp>
      <p:sp>
        <p:nvSpPr>
          <p:cNvPr id="3103" name="Striped Right Arrow 57"/>
          <p:cNvSpPr>
            <a:spLocks/>
          </p:cNvSpPr>
          <p:nvPr/>
        </p:nvSpPr>
        <p:spPr bwMode="auto">
          <a:xfrm rot="3628891">
            <a:off x="5388769" y="4133056"/>
            <a:ext cx="1000125" cy="214313"/>
          </a:xfrm>
          <a:custGeom>
            <a:avLst/>
            <a:gdLst>
              <a:gd name="T0" fmla="*/ 0 w 1000712"/>
              <a:gd name="T1" fmla="*/ 53578 h 215056"/>
              <a:gd name="T2" fmla="*/ 6717 w 1000712"/>
              <a:gd name="T3" fmla="*/ 53578 h 215056"/>
              <a:gd name="T4" fmla="*/ 6717 w 1000712"/>
              <a:gd name="T5" fmla="*/ 160735 h 215056"/>
              <a:gd name="T6" fmla="*/ 0 w 1000712"/>
              <a:gd name="T7" fmla="*/ 160735 h 215056"/>
              <a:gd name="T8" fmla="*/ 0 w 1000712"/>
              <a:gd name="T9" fmla="*/ 53578 h 215056"/>
              <a:gd name="T10" fmla="*/ 13433 w 1000712"/>
              <a:gd name="T11" fmla="*/ 53578 h 215056"/>
              <a:gd name="T12" fmla="*/ 26866 w 1000712"/>
              <a:gd name="T13" fmla="*/ 53578 h 215056"/>
              <a:gd name="T14" fmla="*/ 26866 w 1000712"/>
              <a:gd name="T15" fmla="*/ 160735 h 215056"/>
              <a:gd name="T16" fmla="*/ 13433 w 1000712"/>
              <a:gd name="T17" fmla="*/ 160735 h 215056"/>
              <a:gd name="T18" fmla="*/ 13433 w 1000712"/>
              <a:gd name="T19" fmla="*/ 53578 h 215056"/>
              <a:gd name="T20" fmla="*/ 33583 w 1000712"/>
              <a:gd name="T21" fmla="*/ 53578 h 215056"/>
              <a:gd name="T22" fmla="*/ 893977 w 1000712"/>
              <a:gd name="T23" fmla="*/ 53578 h 215056"/>
              <a:gd name="T24" fmla="*/ 893977 w 1000712"/>
              <a:gd name="T25" fmla="*/ 0 h 215056"/>
              <a:gd name="T26" fmla="*/ 1000125 w 1000712"/>
              <a:gd name="T27" fmla="*/ 107157 h 215056"/>
              <a:gd name="T28" fmla="*/ 893977 w 1000712"/>
              <a:gd name="T29" fmla="*/ 214313 h 215056"/>
              <a:gd name="T30" fmla="*/ 893977 w 1000712"/>
              <a:gd name="T31" fmla="*/ 160735 h 215056"/>
              <a:gd name="T32" fmla="*/ 33583 w 1000712"/>
              <a:gd name="T33" fmla="*/ 160735 h 215056"/>
              <a:gd name="T34" fmla="*/ 33583 w 1000712"/>
              <a:gd name="T35" fmla="*/ 53578 h 2150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712" h="215056">
                <a:moveTo>
                  <a:pt x="0" y="53764"/>
                </a:moveTo>
                <a:lnTo>
                  <a:pt x="6721" y="53764"/>
                </a:lnTo>
                <a:lnTo>
                  <a:pt x="6721" y="161292"/>
                </a:lnTo>
                <a:lnTo>
                  <a:pt x="0" y="161292"/>
                </a:lnTo>
                <a:lnTo>
                  <a:pt x="0" y="53764"/>
                </a:lnTo>
                <a:close/>
                <a:moveTo>
                  <a:pt x="13441" y="53764"/>
                </a:moveTo>
                <a:lnTo>
                  <a:pt x="26882" y="53764"/>
                </a:lnTo>
                <a:lnTo>
                  <a:pt x="26882" y="161292"/>
                </a:lnTo>
                <a:lnTo>
                  <a:pt x="13441" y="161292"/>
                </a:lnTo>
                <a:lnTo>
                  <a:pt x="13441" y="53764"/>
                </a:lnTo>
                <a:close/>
                <a:moveTo>
                  <a:pt x="33603" y="53764"/>
                </a:moveTo>
                <a:lnTo>
                  <a:pt x="894502" y="53764"/>
                </a:lnTo>
                <a:lnTo>
                  <a:pt x="894502" y="0"/>
                </a:lnTo>
                <a:lnTo>
                  <a:pt x="1000712" y="107528"/>
                </a:lnTo>
                <a:lnTo>
                  <a:pt x="894502" y="215056"/>
                </a:lnTo>
                <a:lnTo>
                  <a:pt x="894502" y="161292"/>
                </a:lnTo>
                <a:lnTo>
                  <a:pt x="33603" y="161292"/>
                </a:lnTo>
                <a:lnTo>
                  <a:pt x="33603" y="53764"/>
                </a:lnTo>
                <a:close/>
              </a:path>
            </a:pathLst>
          </a:custGeom>
          <a:gradFill rotWithShape="1">
            <a:gsLst>
              <a:gs pos="0">
                <a:srgbClr val="3A7CCB"/>
              </a:gs>
              <a:gs pos="20000">
                <a:srgbClr val="3C7BC7"/>
              </a:gs>
              <a:gs pos="100000">
                <a:srgbClr val="2C5D98"/>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lstStyle/>
          <a:p>
            <a:pPr>
              <a:defRPr/>
            </a:pPr>
            <a:endParaRPr lang="ru-RU"/>
          </a:p>
        </p:txBody>
      </p:sp>
      <p:sp>
        <p:nvSpPr>
          <p:cNvPr id="3104" name="Striped Right Arrow 58"/>
          <p:cNvSpPr>
            <a:spLocks/>
          </p:cNvSpPr>
          <p:nvPr/>
        </p:nvSpPr>
        <p:spPr bwMode="auto">
          <a:xfrm rot="5400000">
            <a:off x="2520951" y="4802187"/>
            <a:ext cx="2374900" cy="288925"/>
          </a:xfrm>
          <a:custGeom>
            <a:avLst/>
            <a:gdLst>
              <a:gd name="T0" fmla="*/ 0 w 2376139"/>
              <a:gd name="T1" fmla="*/ 72232 h 287983"/>
              <a:gd name="T2" fmla="*/ 8994 w 2376139"/>
              <a:gd name="T3" fmla="*/ 72232 h 287983"/>
              <a:gd name="T4" fmla="*/ 8994 w 2376139"/>
              <a:gd name="T5" fmla="*/ 216693 h 287983"/>
              <a:gd name="T6" fmla="*/ 0 w 2376139"/>
              <a:gd name="T7" fmla="*/ 216693 h 287983"/>
              <a:gd name="T8" fmla="*/ 0 w 2376139"/>
              <a:gd name="T9" fmla="*/ 72232 h 287983"/>
              <a:gd name="T10" fmla="*/ 17990 w 2376139"/>
              <a:gd name="T11" fmla="*/ 72232 h 287983"/>
              <a:gd name="T12" fmla="*/ 35979 w 2376139"/>
              <a:gd name="T13" fmla="*/ 72232 h 287983"/>
              <a:gd name="T14" fmla="*/ 35979 w 2376139"/>
              <a:gd name="T15" fmla="*/ 216693 h 287983"/>
              <a:gd name="T16" fmla="*/ 17990 w 2376139"/>
              <a:gd name="T17" fmla="*/ 216693 h 287983"/>
              <a:gd name="T18" fmla="*/ 17990 w 2376139"/>
              <a:gd name="T19" fmla="*/ 72232 h 287983"/>
              <a:gd name="T20" fmla="*/ 44974 w 2376139"/>
              <a:gd name="T21" fmla="*/ 72232 h 287983"/>
              <a:gd name="T22" fmla="*/ 2232748 w 2376139"/>
              <a:gd name="T23" fmla="*/ 72232 h 287983"/>
              <a:gd name="T24" fmla="*/ 2232748 w 2376139"/>
              <a:gd name="T25" fmla="*/ 0 h 287983"/>
              <a:gd name="T26" fmla="*/ 2374900 w 2376139"/>
              <a:gd name="T27" fmla="*/ 144463 h 287983"/>
              <a:gd name="T28" fmla="*/ 2232748 w 2376139"/>
              <a:gd name="T29" fmla="*/ 288925 h 287983"/>
              <a:gd name="T30" fmla="*/ 2232748 w 2376139"/>
              <a:gd name="T31" fmla="*/ 216693 h 287983"/>
              <a:gd name="T32" fmla="*/ 44974 w 2376139"/>
              <a:gd name="T33" fmla="*/ 216693 h 287983"/>
              <a:gd name="T34" fmla="*/ 44974 w 2376139"/>
              <a:gd name="T35" fmla="*/ 72232 h 2879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76139" h="287983">
                <a:moveTo>
                  <a:pt x="0" y="71996"/>
                </a:moveTo>
                <a:lnTo>
                  <a:pt x="8999" y="71996"/>
                </a:lnTo>
                <a:lnTo>
                  <a:pt x="8999" y="215987"/>
                </a:lnTo>
                <a:lnTo>
                  <a:pt x="0" y="215987"/>
                </a:lnTo>
                <a:lnTo>
                  <a:pt x="0" y="71996"/>
                </a:lnTo>
                <a:close/>
                <a:moveTo>
                  <a:pt x="17999" y="71996"/>
                </a:moveTo>
                <a:lnTo>
                  <a:pt x="35998" y="71996"/>
                </a:lnTo>
                <a:lnTo>
                  <a:pt x="35998" y="215987"/>
                </a:lnTo>
                <a:lnTo>
                  <a:pt x="17999" y="215987"/>
                </a:lnTo>
                <a:lnTo>
                  <a:pt x="17999" y="71996"/>
                </a:lnTo>
                <a:close/>
                <a:moveTo>
                  <a:pt x="44997" y="71996"/>
                </a:moveTo>
                <a:lnTo>
                  <a:pt x="2233913" y="71996"/>
                </a:lnTo>
                <a:lnTo>
                  <a:pt x="2233913" y="0"/>
                </a:lnTo>
                <a:lnTo>
                  <a:pt x="2376139" y="143992"/>
                </a:lnTo>
                <a:lnTo>
                  <a:pt x="2233913" y="287983"/>
                </a:lnTo>
                <a:lnTo>
                  <a:pt x="2233913" y="215987"/>
                </a:lnTo>
                <a:lnTo>
                  <a:pt x="44997" y="215987"/>
                </a:lnTo>
                <a:lnTo>
                  <a:pt x="44997" y="71996"/>
                </a:lnTo>
                <a:close/>
              </a:path>
            </a:pathLst>
          </a:custGeom>
          <a:gradFill rotWithShape="1">
            <a:gsLst>
              <a:gs pos="0">
                <a:srgbClr val="3A7CCB"/>
              </a:gs>
              <a:gs pos="20000">
                <a:srgbClr val="3C7BC7"/>
              </a:gs>
              <a:gs pos="100000">
                <a:srgbClr val="2C5D98"/>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lstStyle/>
          <a:p>
            <a:pPr>
              <a:defRPr/>
            </a:pPr>
            <a:endParaRPr lang="ru-RU"/>
          </a:p>
        </p:txBody>
      </p:sp>
      <p:sp>
        <p:nvSpPr>
          <p:cNvPr id="61" name="Двойная стрелка влево/вправо 38"/>
          <p:cNvSpPr/>
          <p:nvPr/>
        </p:nvSpPr>
        <p:spPr>
          <a:xfrm rot="19097020">
            <a:off x="4689475" y="5614988"/>
            <a:ext cx="922338" cy="2571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1" name="Блок-схема: альтернативный процесс 25"/>
          <p:cNvSpPr/>
          <p:nvPr/>
        </p:nvSpPr>
        <p:spPr>
          <a:xfrm>
            <a:off x="3851275" y="3887788"/>
            <a:ext cx="1512888" cy="504825"/>
          </a:xfrm>
          <a:prstGeom prst="flowChartAlternateProcess">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700" b="1" dirty="0">
                <a:solidFill>
                  <a:srgbClr val="FFFFFF"/>
                </a:solidFill>
                <a:ea typeface="MS PGothic" charset="0"/>
                <a:cs typeface="MS PGothic" charset="0"/>
              </a:rPr>
              <a:t>RRB</a:t>
            </a:r>
            <a:r>
              <a:rPr lang="ru-RU" sz="1700" b="1" dirty="0">
                <a:solidFill>
                  <a:srgbClr val="FFFFFF"/>
                </a:solidFill>
                <a:ea typeface="MS PGothic" charset="0"/>
                <a:cs typeface="MS PGothic" charset="0"/>
              </a:rPr>
              <a:t> </a:t>
            </a:r>
            <a:r>
              <a:rPr lang="en-US" sz="1700" b="1" dirty="0">
                <a:solidFill>
                  <a:srgbClr val="FFFFFF"/>
                </a:solidFill>
                <a:ea typeface="MS PGothic" charset="0"/>
                <a:cs typeface="MS PGothic" charset="0"/>
              </a:rPr>
              <a:t>NICA </a:t>
            </a:r>
            <a:r>
              <a:rPr lang="ru-RU" sz="1700" b="1" dirty="0">
                <a:solidFill>
                  <a:srgbClr val="FFFFFF"/>
                </a:solidFill>
                <a:ea typeface="MS PGothic" charset="0"/>
                <a:cs typeface="MS PGothic" charset="0"/>
              </a:rPr>
              <a:t> </a:t>
            </a:r>
          </a:p>
        </p:txBody>
      </p:sp>
      <p:sp>
        <p:nvSpPr>
          <p:cNvPr id="60" name="Rectangle 46"/>
          <p:cNvSpPr>
            <a:spLocks noChangeArrowheads="1"/>
          </p:cNvSpPr>
          <p:nvPr/>
        </p:nvSpPr>
        <p:spPr bwMode="auto">
          <a:xfrm>
            <a:off x="6704013" y="2071688"/>
            <a:ext cx="2189162" cy="1708150"/>
          </a:xfrm>
          <a:prstGeom prst="rect">
            <a:avLst/>
          </a:prstGeom>
          <a:noFill/>
          <a:ln w="9525">
            <a:solidFill>
              <a:srgbClr val="FF0000"/>
            </a:solidFill>
            <a:miter lim="800000"/>
            <a:headEnd/>
            <a:tailEnd/>
          </a:ln>
          <a:effectLst>
            <a:outerShdw blurRad="63500" dist="23000" dir="5400000" rotWithShape="0">
              <a:srgbClr val="000000">
                <a:alpha val="34998"/>
              </a:srgbClr>
            </a:outerShdw>
          </a:effectLst>
          <a:extLst>
            <a:ext uri="{909E8E84-426E-40dd-AFC4-6F175D3DCCD1}"/>
          </a:extLst>
        </p:spPr>
        <p:txBody>
          <a:bodyPr/>
          <a:lstStyle/>
          <a:p>
            <a:pPr eaLnBrk="1" hangingPunct="1">
              <a:defRPr/>
            </a:pPr>
            <a:endParaRPr lang="en-US" sz="1700" b="1">
              <a:solidFill>
                <a:srgbClr val="FFFFFF"/>
              </a:solidFill>
              <a:latin typeface="Calibri" charset="0"/>
            </a:endParaRPr>
          </a:p>
        </p:txBody>
      </p:sp>
      <p:sp>
        <p:nvSpPr>
          <p:cNvPr id="66" name="Прямоугольник 65"/>
          <p:cNvSpPr/>
          <p:nvPr/>
        </p:nvSpPr>
        <p:spPr>
          <a:xfrm flipH="1">
            <a:off x="6737350" y="2519363"/>
            <a:ext cx="2081213"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FFFF"/>
                </a:solidFill>
                <a:latin typeface="Calibri" charset="0"/>
                <a:ea typeface="MS PGothic" charset="0"/>
                <a:cs typeface="Arial" charset="0"/>
              </a:rPr>
              <a:t>Scientific Council</a:t>
            </a:r>
            <a:endParaRPr lang="ru-RU" b="1" dirty="0">
              <a:solidFill>
                <a:srgbClr val="FFFFFF"/>
              </a:solidFill>
              <a:latin typeface="Calibri" charset="0"/>
              <a:ea typeface="MS PGothic" charset="0"/>
              <a:cs typeface="Arial" charset="0"/>
            </a:endParaRPr>
          </a:p>
        </p:txBody>
      </p:sp>
      <p:sp>
        <p:nvSpPr>
          <p:cNvPr id="72" name="Прямоугольник 71"/>
          <p:cNvSpPr/>
          <p:nvPr/>
        </p:nvSpPr>
        <p:spPr>
          <a:xfrm flipH="1">
            <a:off x="6732588" y="2951163"/>
            <a:ext cx="2085975" cy="387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FFFF"/>
                </a:solidFill>
                <a:latin typeface="Calibri" charset="0"/>
                <a:ea typeface="MS PGothic" charset="0"/>
                <a:cs typeface="Arial" charset="0"/>
              </a:rPr>
              <a:t>JINR PAC’s</a:t>
            </a:r>
            <a:endParaRPr lang="ru-RU" b="1" dirty="0">
              <a:solidFill>
                <a:srgbClr val="FFFFFF"/>
              </a:solidFill>
              <a:latin typeface="Calibri" charset="0"/>
              <a:ea typeface="MS PGothic" charset="0"/>
              <a:cs typeface="Arial" charset="0"/>
            </a:endParaRPr>
          </a:p>
        </p:txBody>
      </p:sp>
      <p:sp>
        <p:nvSpPr>
          <p:cNvPr id="73" name="Прямоугольник 72"/>
          <p:cNvSpPr/>
          <p:nvPr/>
        </p:nvSpPr>
        <p:spPr>
          <a:xfrm flipH="1">
            <a:off x="6732588" y="2133600"/>
            <a:ext cx="2085975" cy="449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FFFFFF"/>
                </a:solidFill>
                <a:latin typeface="Calibri" charset="0"/>
                <a:ea typeface="MS PGothic" charset="0"/>
                <a:cs typeface="Arial" charset="0"/>
              </a:rPr>
              <a:t>JINR Directorate</a:t>
            </a:r>
            <a:endParaRPr lang="ru-RU" b="1" dirty="0">
              <a:solidFill>
                <a:srgbClr val="FFFFFF"/>
              </a:solidFill>
              <a:latin typeface="Calibri" charset="0"/>
              <a:ea typeface="MS PGothic" charset="0"/>
              <a:cs typeface="Arial" charset="0"/>
            </a:endParaRPr>
          </a:p>
        </p:txBody>
      </p:sp>
      <p:sp>
        <p:nvSpPr>
          <p:cNvPr id="74" name="Rectangle 50"/>
          <p:cNvSpPr>
            <a:spLocks noChangeArrowheads="1"/>
          </p:cNvSpPr>
          <p:nvPr/>
        </p:nvSpPr>
        <p:spPr bwMode="auto">
          <a:xfrm>
            <a:off x="103188" y="1957388"/>
            <a:ext cx="2265362" cy="2051050"/>
          </a:xfrm>
          <a:prstGeom prst="rect">
            <a:avLst/>
          </a:prstGeom>
          <a:noFill/>
          <a:ln w="9525">
            <a:solidFill>
              <a:srgbClr val="FF0000"/>
            </a:solidFill>
            <a:miter lim="800000"/>
            <a:headEnd/>
            <a:tailEnd/>
          </a:ln>
          <a:effectLst>
            <a:outerShdw blurRad="63500" dist="23000" dir="5400000" rotWithShape="0">
              <a:srgbClr val="000000">
                <a:alpha val="34998"/>
              </a:srgbClr>
            </a:outerShdw>
          </a:effectLst>
          <a:extLst>
            <a:ext uri="{909E8E84-426E-40dd-AFC4-6F175D3DCCD1}"/>
          </a:extLst>
        </p:spPr>
        <p:txBody>
          <a:bodyPr/>
          <a:lstStyle/>
          <a:p>
            <a:pPr eaLnBrk="1" hangingPunct="1">
              <a:defRPr/>
            </a:pPr>
            <a:endParaRPr lang="en-US">
              <a:solidFill>
                <a:srgbClr val="FFFFFF"/>
              </a:solidFill>
              <a:latin typeface="Calibri" charset="0"/>
            </a:endParaRPr>
          </a:p>
        </p:txBody>
      </p:sp>
      <p:sp>
        <p:nvSpPr>
          <p:cNvPr id="75" name="Прямоугольник 10"/>
          <p:cNvSpPr/>
          <p:nvPr/>
        </p:nvSpPr>
        <p:spPr>
          <a:xfrm>
            <a:off x="179388" y="2028825"/>
            <a:ext cx="2122487" cy="788988"/>
          </a:xfrm>
          <a:prstGeom prst="rect">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algn="ctr" eaLnBrk="1" hangingPunct="1">
              <a:defRPr/>
            </a:pPr>
            <a:r>
              <a:rPr lang="en-US" sz="1600" b="1" dirty="0">
                <a:solidFill>
                  <a:srgbClr val="FFFFFF"/>
                </a:solidFill>
                <a:latin typeface="Calibri" charset="0"/>
                <a:ea typeface="MS PGothic" charset="0"/>
                <a:cs typeface="MS PGothic" charset="0"/>
              </a:rPr>
              <a:t>International Council of NICA collaboration Members</a:t>
            </a:r>
            <a:endParaRPr lang="ru-RU" sz="1600" b="1" dirty="0">
              <a:solidFill>
                <a:srgbClr val="FFFFFF"/>
              </a:solidFill>
              <a:latin typeface="Calibri" charset="0"/>
              <a:ea typeface="MS PGothic" charset="0"/>
              <a:cs typeface="MS PGothic" charset="0"/>
            </a:endParaRPr>
          </a:p>
        </p:txBody>
      </p:sp>
      <p:sp>
        <p:nvSpPr>
          <p:cNvPr id="76" name="Блок-схема: альтернативный процесс 21"/>
          <p:cNvSpPr/>
          <p:nvPr/>
        </p:nvSpPr>
        <p:spPr>
          <a:xfrm>
            <a:off x="179388" y="2876550"/>
            <a:ext cx="2122487" cy="10969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eaLnBrk="1" hangingPunct="1">
              <a:defRPr/>
            </a:pPr>
            <a:r>
              <a:rPr lang="en-US" sz="1600" b="1" dirty="0" smtClean="0">
                <a:solidFill>
                  <a:srgbClr val="FFFFFF"/>
                </a:solidFill>
                <a:latin typeface="Calibri" charset="0"/>
                <a:ea typeface="MS PGothic" charset="0"/>
                <a:cs typeface="Arial" charset="0"/>
              </a:rPr>
              <a:t>Partner  Organizations and Institutes</a:t>
            </a:r>
            <a:endParaRPr lang="ru-RU" sz="1600" b="1" dirty="0">
              <a:solidFill>
                <a:srgbClr val="FFFFFF"/>
              </a:solidFill>
              <a:latin typeface="Calibri" charset="0"/>
              <a:ea typeface="MS PGothic" charset="0"/>
              <a:cs typeface="Arial" charset="0"/>
            </a:endParaRPr>
          </a:p>
        </p:txBody>
      </p:sp>
      <p:sp>
        <p:nvSpPr>
          <p:cNvPr id="67" name="Стрелка вниз 66"/>
          <p:cNvSpPr/>
          <p:nvPr/>
        </p:nvSpPr>
        <p:spPr>
          <a:xfrm>
            <a:off x="7956550" y="3816350"/>
            <a:ext cx="215900" cy="2232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8" name="Стрелка вниз 77"/>
          <p:cNvSpPr/>
          <p:nvPr/>
        </p:nvSpPr>
        <p:spPr>
          <a:xfrm>
            <a:off x="7092950" y="3816350"/>
            <a:ext cx="215900" cy="792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9" name="Двойная стрелка вверх/вниз 78"/>
          <p:cNvSpPr/>
          <p:nvPr/>
        </p:nvSpPr>
        <p:spPr>
          <a:xfrm>
            <a:off x="4373563" y="3311525"/>
            <a:ext cx="144462" cy="5048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7" name="Прямоугольник 56"/>
          <p:cNvSpPr/>
          <p:nvPr/>
        </p:nvSpPr>
        <p:spPr>
          <a:xfrm flipH="1">
            <a:off x="6738938" y="3351213"/>
            <a:ext cx="2079625" cy="387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dirty="0">
                <a:solidFill>
                  <a:schemeClr val="bg1"/>
                </a:solidFill>
                <a:latin typeface="Calibri" charset="0"/>
                <a:ea typeface="MS PGothic" charset="0"/>
                <a:cs typeface="MS PGothic" charset="0"/>
              </a:rPr>
              <a:t>Financial Committee </a:t>
            </a:r>
            <a:endParaRPr lang="ru-RU" sz="1200" b="1" dirty="0">
              <a:solidFill>
                <a:schemeClr val="bg1"/>
              </a:solidFill>
              <a:latin typeface="Calibri" charset="0"/>
              <a:ea typeface="MS PGothic" charset="0"/>
              <a:cs typeface="MS PGothic" charset="0"/>
            </a:endParaRPr>
          </a:p>
        </p:txBody>
      </p:sp>
      <p:sp>
        <p:nvSpPr>
          <p:cNvPr id="95278" name="TextBox 4"/>
          <p:cNvSpPr txBox="1">
            <a:spLocks noChangeArrowheads="1"/>
          </p:cNvSpPr>
          <p:nvPr/>
        </p:nvSpPr>
        <p:spPr bwMode="auto">
          <a:xfrm>
            <a:off x="1812925" y="87313"/>
            <a:ext cx="5360988" cy="369887"/>
          </a:xfrm>
          <a:prstGeom prst="rect">
            <a:avLst/>
          </a:prstGeom>
          <a:solidFill>
            <a:schemeClr val="bg2"/>
          </a:solidFill>
          <a:ln w="9525">
            <a:noFill/>
            <a:miter lim="800000"/>
            <a:headEnd/>
            <a:tailEnd/>
          </a:ln>
        </p:spPr>
        <p:txBody>
          <a:bodyPr tIns="0" bIns="0" anchor="ctr">
            <a:spAutoFit/>
          </a:bodyPr>
          <a:lstStyle/>
          <a:p>
            <a:pPr algn="ctr">
              <a:buClr>
                <a:srgbClr val="C00000"/>
              </a:buClr>
            </a:pPr>
            <a:r>
              <a:rPr lang="en-US" sz="2400" b="1" i="1"/>
              <a:t>NICA Organizational Chart</a:t>
            </a:r>
            <a:endParaRPr lang="ru-RU" sz="2400" b="1" i="1"/>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D044A-B88A-764B-9815-1272C7E0FD21}" type="slidenum">
              <a:rPr lang="ru-RU" sz="1400"/>
              <a:pPr eaLnBrk="1" hangingPunct="1"/>
              <a:t>35</a:t>
            </a:fld>
            <a:endParaRPr lang="ru-RU" sz="1400"/>
          </a:p>
        </p:txBody>
      </p:sp>
      <p:sp>
        <p:nvSpPr>
          <p:cNvPr id="34820" name="Rectangle 3"/>
          <p:cNvSpPr txBox="1">
            <a:spLocks noChangeArrowheads="1"/>
          </p:cNvSpPr>
          <p:nvPr/>
        </p:nvSpPr>
        <p:spPr bwMode="auto">
          <a:xfrm>
            <a:off x="323528" y="2204864"/>
            <a:ext cx="8496944"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8100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eaLnBrk="1" hangingPunct="1">
              <a:spcBef>
                <a:spcPct val="20000"/>
              </a:spcBef>
              <a:buClr>
                <a:schemeClr val="accent2"/>
              </a:buClr>
            </a:pPr>
            <a:r>
              <a:rPr lang="en-US" sz="2000" b="1" dirty="0">
                <a:solidFill>
                  <a:srgbClr val="000090"/>
                </a:solidFill>
                <a:cs typeface="Arial" charset="0"/>
              </a:rPr>
              <a:t>Machine Advisory </a:t>
            </a:r>
            <a:r>
              <a:rPr lang="en-US" sz="2000" b="1" dirty="0" smtClean="0">
                <a:solidFill>
                  <a:srgbClr val="000090"/>
                </a:solidFill>
                <a:cs typeface="Arial" charset="0"/>
              </a:rPr>
              <a:t>Committee </a:t>
            </a:r>
            <a:endParaRPr lang="en-US" sz="2000" i="1" dirty="0">
              <a:solidFill>
                <a:srgbClr val="000090"/>
              </a:solidFill>
              <a:cs typeface="Arial" charset="0"/>
            </a:endParaRPr>
          </a:p>
          <a:p>
            <a:pPr lvl="1" eaLnBrk="1" hangingPunct="1">
              <a:lnSpc>
                <a:spcPct val="150000"/>
              </a:lnSpc>
              <a:spcBef>
                <a:spcPct val="20000"/>
              </a:spcBef>
              <a:buClr>
                <a:schemeClr val="accent2"/>
              </a:buClr>
              <a:buFont typeface="Times" charset="0"/>
              <a:buChar char="•"/>
            </a:pPr>
            <a:r>
              <a:rPr lang="en-US" sz="2000" i="1" dirty="0">
                <a:solidFill>
                  <a:srgbClr val="000090"/>
                </a:solidFill>
                <a:cs typeface="Arial" charset="0"/>
              </a:rPr>
              <a:t>Boris </a:t>
            </a:r>
            <a:r>
              <a:rPr lang="en-US" sz="2000" i="1" dirty="0" err="1">
                <a:solidFill>
                  <a:srgbClr val="000090"/>
                </a:solidFill>
                <a:cs typeface="Arial" charset="0"/>
              </a:rPr>
              <a:t>Sharkov</a:t>
            </a:r>
            <a:r>
              <a:rPr lang="en-US" sz="2000" i="1" dirty="0">
                <a:solidFill>
                  <a:srgbClr val="000090"/>
                </a:solidFill>
                <a:cs typeface="Arial" charset="0"/>
              </a:rPr>
              <a:t>, ITEP, chairman</a:t>
            </a:r>
          </a:p>
          <a:p>
            <a:pPr lvl="1" eaLnBrk="1" hangingPunct="1">
              <a:spcBef>
                <a:spcPct val="20000"/>
              </a:spcBef>
              <a:buClr>
                <a:schemeClr val="accent2"/>
              </a:buClr>
              <a:buFont typeface="Times" charset="0"/>
              <a:buChar char="•"/>
            </a:pPr>
            <a:r>
              <a:rPr lang="en-US" sz="2000" i="1" dirty="0" err="1">
                <a:solidFill>
                  <a:srgbClr val="000090"/>
                </a:solidFill>
                <a:cs typeface="Arial" charset="0"/>
              </a:rPr>
              <a:t>Pavel</a:t>
            </a:r>
            <a:r>
              <a:rPr lang="en-US" sz="2000" i="1" dirty="0">
                <a:solidFill>
                  <a:srgbClr val="000090"/>
                </a:solidFill>
                <a:cs typeface="Arial" charset="0"/>
              </a:rPr>
              <a:t> </a:t>
            </a:r>
            <a:r>
              <a:rPr lang="en-US" sz="2000" i="1" dirty="0" err="1">
                <a:solidFill>
                  <a:srgbClr val="000090"/>
                </a:solidFill>
                <a:cs typeface="Arial" charset="0"/>
              </a:rPr>
              <a:t>Beloshitsky</a:t>
            </a:r>
            <a:r>
              <a:rPr lang="en-US" sz="2000" i="1" dirty="0">
                <a:solidFill>
                  <a:srgbClr val="000090"/>
                </a:solidFill>
                <a:cs typeface="Arial" charset="0"/>
              </a:rPr>
              <a:t>, CERN</a:t>
            </a:r>
          </a:p>
          <a:p>
            <a:pPr lvl="1" eaLnBrk="1" hangingPunct="1">
              <a:spcBef>
                <a:spcPct val="20000"/>
              </a:spcBef>
              <a:buClr>
                <a:schemeClr val="accent2"/>
              </a:buClr>
              <a:buFont typeface="Times" charset="0"/>
              <a:buChar char="•"/>
            </a:pPr>
            <a:r>
              <a:rPr lang="en-US" sz="2000" i="1" dirty="0">
                <a:solidFill>
                  <a:srgbClr val="000090"/>
                </a:solidFill>
                <a:cs typeface="Arial" charset="0"/>
              </a:rPr>
              <a:t>Sergei </a:t>
            </a:r>
            <a:r>
              <a:rPr lang="en-US" sz="2000" i="1" dirty="0" err="1">
                <a:solidFill>
                  <a:srgbClr val="000090"/>
                </a:solidFill>
                <a:cs typeface="Arial" charset="0"/>
              </a:rPr>
              <a:t>Ivanov</a:t>
            </a:r>
            <a:r>
              <a:rPr lang="en-US" sz="2000" i="1" dirty="0">
                <a:solidFill>
                  <a:srgbClr val="000090"/>
                </a:solidFill>
                <a:cs typeface="Arial" charset="0"/>
              </a:rPr>
              <a:t>, IHEP</a:t>
            </a:r>
          </a:p>
          <a:p>
            <a:pPr lvl="1" eaLnBrk="1" hangingPunct="1">
              <a:spcBef>
                <a:spcPct val="20000"/>
              </a:spcBef>
              <a:buClr>
                <a:schemeClr val="accent2"/>
              </a:buClr>
              <a:buFont typeface="Times" charset="0"/>
              <a:buChar char="•"/>
            </a:pPr>
            <a:r>
              <a:rPr lang="en-US" sz="2000" i="1" dirty="0">
                <a:solidFill>
                  <a:srgbClr val="000090"/>
                </a:solidFill>
                <a:cs typeface="Arial" charset="0"/>
              </a:rPr>
              <a:t>Thomas </a:t>
            </a:r>
            <a:r>
              <a:rPr lang="en-US" sz="2000" i="1" dirty="0" err="1">
                <a:solidFill>
                  <a:srgbClr val="000090"/>
                </a:solidFill>
                <a:cs typeface="Arial" charset="0"/>
              </a:rPr>
              <a:t>Roser</a:t>
            </a:r>
            <a:r>
              <a:rPr lang="en-US" sz="2000" i="1" dirty="0">
                <a:solidFill>
                  <a:srgbClr val="000090"/>
                </a:solidFill>
                <a:cs typeface="Arial" charset="0"/>
              </a:rPr>
              <a:t>, BNL </a:t>
            </a:r>
          </a:p>
          <a:p>
            <a:pPr lvl="1" eaLnBrk="1" hangingPunct="1">
              <a:spcBef>
                <a:spcPct val="20000"/>
              </a:spcBef>
              <a:buClr>
                <a:schemeClr val="accent2"/>
              </a:buClr>
              <a:buFont typeface="Times" charset="0"/>
              <a:buChar char="•"/>
            </a:pPr>
            <a:r>
              <a:rPr lang="en-US" sz="2000" i="1" dirty="0">
                <a:solidFill>
                  <a:srgbClr val="000090"/>
                </a:solidFill>
                <a:cs typeface="Arial" charset="0"/>
              </a:rPr>
              <a:t>Alexei </a:t>
            </a:r>
            <a:r>
              <a:rPr lang="en-US" sz="2000" i="1" dirty="0" err="1">
                <a:solidFill>
                  <a:srgbClr val="000090"/>
                </a:solidFill>
                <a:cs typeface="Arial" charset="0"/>
              </a:rPr>
              <a:t>Fedotov</a:t>
            </a:r>
            <a:r>
              <a:rPr lang="en-US" sz="2000" i="1" dirty="0">
                <a:solidFill>
                  <a:srgbClr val="000090"/>
                </a:solidFill>
                <a:cs typeface="Arial" charset="0"/>
              </a:rPr>
              <a:t> , BNL</a:t>
            </a:r>
          </a:p>
          <a:p>
            <a:pPr lvl="1" eaLnBrk="1" hangingPunct="1">
              <a:spcBef>
                <a:spcPct val="20000"/>
              </a:spcBef>
              <a:buClr>
                <a:schemeClr val="accent2"/>
              </a:buClr>
              <a:buFont typeface="Times" charset="0"/>
              <a:buChar char="•"/>
            </a:pPr>
            <a:r>
              <a:rPr lang="en-US" sz="2000" i="1" dirty="0">
                <a:solidFill>
                  <a:srgbClr val="000090"/>
                </a:solidFill>
                <a:cs typeface="Arial" charset="0"/>
              </a:rPr>
              <a:t>Markus </a:t>
            </a:r>
            <a:r>
              <a:rPr lang="en-US" sz="2000" i="1" dirty="0" err="1">
                <a:solidFill>
                  <a:srgbClr val="000090"/>
                </a:solidFill>
                <a:cs typeface="Arial" charset="0"/>
              </a:rPr>
              <a:t>Steck</a:t>
            </a:r>
            <a:r>
              <a:rPr lang="en-US" sz="2000" i="1" dirty="0">
                <a:solidFill>
                  <a:srgbClr val="000090"/>
                </a:solidFill>
                <a:cs typeface="Arial" charset="0"/>
              </a:rPr>
              <a:t>, GSI</a:t>
            </a:r>
          </a:p>
          <a:p>
            <a:pPr lvl="1" eaLnBrk="1" hangingPunct="1">
              <a:spcBef>
                <a:spcPct val="20000"/>
              </a:spcBef>
              <a:buClr>
                <a:schemeClr val="accent2"/>
              </a:buClr>
              <a:buFont typeface="Times" charset="0"/>
              <a:buChar char="•"/>
            </a:pPr>
            <a:r>
              <a:rPr lang="en-US" sz="2000" i="1" dirty="0">
                <a:solidFill>
                  <a:srgbClr val="000090"/>
                </a:solidFill>
                <a:cs typeface="Arial" charset="0"/>
              </a:rPr>
              <a:t>Nicholas Walker, </a:t>
            </a:r>
            <a:r>
              <a:rPr lang="en-US" sz="2000" i="1" dirty="0" err="1">
                <a:solidFill>
                  <a:srgbClr val="000090"/>
                </a:solidFill>
                <a:cs typeface="Arial" charset="0"/>
              </a:rPr>
              <a:t>Desy</a:t>
            </a:r>
            <a:endParaRPr lang="en-US" sz="2000" i="1" dirty="0">
              <a:solidFill>
                <a:srgbClr val="000090"/>
              </a:solidFill>
              <a:cs typeface="Arial" charset="0"/>
            </a:endParaRPr>
          </a:p>
          <a:p>
            <a:pPr lvl="1" eaLnBrk="1" hangingPunct="1">
              <a:spcBef>
                <a:spcPct val="20000"/>
              </a:spcBef>
              <a:buClr>
                <a:schemeClr val="accent2"/>
              </a:buClr>
              <a:buFont typeface="Times" charset="0"/>
              <a:buChar char="•"/>
            </a:pPr>
            <a:r>
              <a:rPr lang="en-US" sz="2000" i="1" dirty="0">
                <a:solidFill>
                  <a:srgbClr val="000090"/>
                </a:solidFill>
                <a:cs typeface="Arial" charset="0"/>
              </a:rPr>
              <a:t>Sergei </a:t>
            </a:r>
            <a:r>
              <a:rPr lang="en-US" sz="2000" i="1" dirty="0" err="1">
                <a:solidFill>
                  <a:srgbClr val="000090"/>
                </a:solidFill>
                <a:cs typeface="Arial" charset="0"/>
              </a:rPr>
              <a:t>Nagaitsev</a:t>
            </a:r>
            <a:r>
              <a:rPr lang="en-US" sz="2000" i="1" dirty="0">
                <a:solidFill>
                  <a:srgbClr val="000090"/>
                </a:solidFill>
                <a:cs typeface="Arial" charset="0"/>
              </a:rPr>
              <a:t>, FNAL</a:t>
            </a:r>
          </a:p>
        </p:txBody>
      </p:sp>
      <p:sp>
        <p:nvSpPr>
          <p:cNvPr id="6" name="AutoShape 4"/>
          <p:cNvSpPr>
            <a:spLocks noChangeAspect="1" noChangeArrowheads="1"/>
          </p:cNvSpPr>
          <p:nvPr/>
        </p:nvSpPr>
        <p:spPr bwMode="auto">
          <a:xfrm>
            <a:off x="899592" y="1196752"/>
            <a:ext cx="7419674" cy="792088"/>
          </a:xfrm>
          <a:prstGeom prst="rect">
            <a:avLst/>
          </a:prstGeom>
          <a:solidFill>
            <a:srgbClr val="FFFF00"/>
          </a:solidFill>
          <a:ln>
            <a:solidFill>
              <a:srgbClr val="FF0000"/>
            </a:solidFill>
          </a:ln>
        </p:spPr>
        <p:txBody>
          <a:bodyPr anchor="ctr"/>
          <a:lstStyle/>
          <a:p>
            <a:pPr algn="ctr">
              <a:defRPr/>
            </a:pPr>
            <a:r>
              <a:rPr lang="ru-RU" sz="3600" b="1" dirty="0">
                <a:solidFill>
                  <a:srgbClr val="FF0000"/>
                </a:solidFill>
                <a:effectLst>
                  <a:outerShdw blurRad="38100" dist="38100" dir="2700000" algn="tl">
                    <a:srgbClr val="000000">
                      <a:alpha val="43137"/>
                    </a:srgbClr>
                  </a:outerShdw>
                </a:effectLst>
              </a:rPr>
              <a:t> </a:t>
            </a:r>
            <a:r>
              <a:rPr lang="en-US" sz="3600" b="1" dirty="0" smtClean="0">
                <a:solidFill>
                  <a:srgbClr val="FF0000"/>
                </a:solidFill>
                <a:effectLst>
                  <a:outerShdw blurRad="38100" dist="38100" dir="2700000" algn="tl">
                    <a:srgbClr val="000000">
                      <a:alpha val="43137"/>
                    </a:srgbClr>
                  </a:outerShdw>
                </a:effectLst>
              </a:rPr>
              <a:t>Accelerator elements</a:t>
            </a:r>
            <a:endParaRPr lang="en-US" sz="3600" b="1" dirty="0">
              <a:solidFill>
                <a:srgbClr val="FF0000"/>
              </a:solidFill>
              <a:effectLst>
                <a:outerShdw blurRad="38100" dist="38100" dir="2700000" algn="tl">
                  <a:srgbClr val="000000">
                    <a:alpha val="43137"/>
                  </a:srgbClr>
                </a:outerShdw>
              </a:effectLst>
            </a:endParaRPr>
          </a:p>
        </p:txBody>
      </p:sp>
      <p:sp>
        <p:nvSpPr>
          <p:cNvPr id="34822" name="Rectangle 3"/>
          <p:cNvSpPr txBox="1">
            <a:spLocks noChangeArrowheads="1"/>
          </p:cNvSpPr>
          <p:nvPr/>
        </p:nvSpPr>
        <p:spPr bwMode="auto">
          <a:xfrm>
            <a:off x="4572000" y="2060848"/>
            <a:ext cx="4305300" cy="382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8100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eaLnBrk="1" hangingPunct="1">
              <a:spcBef>
                <a:spcPct val="20000"/>
              </a:spcBef>
              <a:buClr>
                <a:schemeClr val="accent2"/>
              </a:buClr>
            </a:pPr>
            <a:endParaRPr lang="en-US" sz="2000" i="1" dirty="0">
              <a:solidFill>
                <a:srgbClr val="000090"/>
              </a:solidFill>
              <a:cs typeface="Arial" charset="0"/>
            </a:endParaRPr>
          </a:p>
          <a:p>
            <a:pPr lvl="1" eaLnBrk="1" hangingPunct="1">
              <a:spcBef>
                <a:spcPct val="20000"/>
              </a:spcBef>
              <a:buClr>
                <a:schemeClr val="accent2"/>
              </a:buClr>
              <a:buFont typeface="Times" charset="0"/>
              <a:buChar char="•"/>
            </a:pPr>
            <a:endParaRPr lang="en-US" sz="2000" i="1" dirty="0">
              <a:solidFill>
                <a:srgbClr val="000090"/>
              </a:solidFill>
              <a:cs typeface="Arial" charset="0"/>
            </a:endParaRPr>
          </a:p>
          <a:p>
            <a:pPr lvl="1" eaLnBrk="1" hangingPunct="1">
              <a:spcBef>
                <a:spcPct val="20000"/>
              </a:spcBef>
              <a:buClr>
                <a:schemeClr val="accent2"/>
              </a:buClr>
              <a:buFont typeface="Times" charset="0"/>
              <a:buChar char="•"/>
            </a:pPr>
            <a:r>
              <a:rPr lang="en-US" sz="2000" i="1" dirty="0">
                <a:solidFill>
                  <a:srgbClr val="000090"/>
                </a:solidFill>
                <a:cs typeface="Arial" charset="0"/>
              </a:rPr>
              <a:t>Alexander </a:t>
            </a:r>
            <a:r>
              <a:rPr lang="en-US" sz="2000" i="1" dirty="0" err="1">
                <a:solidFill>
                  <a:srgbClr val="000090"/>
                </a:solidFill>
                <a:cs typeface="Arial" charset="0"/>
              </a:rPr>
              <a:t>Zlobin</a:t>
            </a:r>
            <a:r>
              <a:rPr lang="en-US" sz="2000" i="1" dirty="0">
                <a:solidFill>
                  <a:srgbClr val="000090"/>
                </a:solidFill>
                <a:cs typeface="Arial" charset="0"/>
              </a:rPr>
              <a:t>, FNAL</a:t>
            </a:r>
          </a:p>
          <a:p>
            <a:pPr lvl="1" eaLnBrk="1" hangingPunct="1">
              <a:spcBef>
                <a:spcPct val="20000"/>
              </a:spcBef>
              <a:buClr>
                <a:schemeClr val="accent2"/>
              </a:buClr>
              <a:buFont typeface="Times" charset="0"/>
              <a:buChar char="•"/>
            </a:pPr>
            <a:r>
              <a:rPr lang="en-US" sz="2000" i="1" dirty="0">
                <a:solidFill>
                  <a:srgbClr val="000090"/>
                </a:solidFill>
                <a:cs typeface="Arial" charset="0"/>
              </a:rPr>
              <a:t>Takeshi Katayama, Tokyo Univ.</a:t>
            </a:r>
          </a:p>
          <a:p>
            <a:pPr lvl="1" eaLnBrk="1" hangingPunct="1">
              <a:spcBef>
                <a:spcPct val="20000"/>
              </a:spcBef>
              <a:buClr>
                <a:schemeClr val="accent2"/>
              </a:buClr>
              <a:buFont typeface="Times" charset="0"/>
              <a:buChar char="•"/>
            </a:pPr>
            <a:r>
              <a:rPr lang="en-US" sz="2000" i="1" dirty="0" err="1">
                <a:solidFill>
                  <a:srgbClr val="000090"/>
                </a:solidFill>
                <a:cs typeface="Arial" charset="0"/>
              </a:rPr>
              <a:t>Valeri</a:t>
            </a:r>
            <a:r>
              <a:rPr lang="en-US" sz="2000" i="1" dirty="0">
                <a:solidFill>
                  <a:srgbClr val="000090"/>
                </a:solidFill>
                <a:cs typeface="Arial" charset="0"/>
              </a:rPr>
              <a:t> </a:t>
            </a:r>
            <a:r>
              <a:rPr lang="en-US" sz="2000" i="1" dirty="0" err="1">
                <a:solidFill>
                  <a:srgbClr val="000090"/>
                </a:solidFill>
                <a:cs typeface="Arial" charset="0"/>
              </a:rPr>
              <a:t>Lebedev</a:t>
            </a:r>
            <a:r>
              <a:rPr lang="en-US" sz="2000" i="1" dirty="0">
                <a:solidFill>
                  <a:srgbClr val="000090"/>
                </a:solidFill>
                <a:cs typeface="Arial" charset="0"/>
              </a:rPr>
              <a:t>, FNAL</a:t>
            </a:r>
          </a:p>
          <a:p>
            <a:pPr lvl="1" eaLnBrk="1" hangingPunct="1">
              <a:spcBef>
                <a:spcPct val="20000"/>
              </a:spcBef>
              <a:buClr>
                <a:schemeClr val="accent2"/>
              </a:buClr>
              <a:buFont typeface="Times" charset="0"/>
              <a:buChar char="•"/>
            </a:pPr>
            <a:r>
              <a:rPr lang="en-US" sz="2000" i="1" dirty="0">
                <a:solidFill>
                  <a:srgbClr val="000090"/>
                </a:solidFill>
                <a:cs typeface="Arial" charset="0"/>
              </a:rPr>
              <a:t>Rolf Stassen, FZJ</a:t>
            </a:r>
          </a:p>
          <a:p>
            <a:pPr lvl="1" eaLnBrk="1" hangingPunct="1">
              <a:spcBef>
                <a:spcPct val="20000"/>
              </a:spcBef>
              <a:buClr>
                <a:schemeClr val="accent2"/>
              </a:buClr>
              <a:buFont typeface="Times" charset="0"/>
              <a:buChar char="•"/>
            </a:pPr>
            <a:r>
              <a:rPr lang="en-US" sz="2000" i="1" dirty="0">
                <a:solidFill>
                  <a:srgbClr val="000090"/>
                </a:solidFill>
                <a:cs typeface="Arial" charset="0"/>
              </a:rPr>
              <a:t>Yuri </a:t>
            </a:r>
            <a:r>
              <a:rPr lang="en-US" sz="2000" i="1" dirty="0" err="1">
                <a:solidFill>
                  <a:srgbClr val="000090"/>
                </a:solidFill>
                <a:cs typeface="Arial" charset="0"/>
              </a:rPr>
              <a:t>Senichev</a:t>
            </a:r>
            <a:r>
              <a:rPr lang="en-US" sz="2000" i="1" dirty="0">
                <a:solidFill>
                  <a:srgbClr val="000090"/>
                </a:solidFill>
                <a:cs typeface="Arial" charset="0"/>
              </a:rPr>
              <a:t>, FZJ</a:t>
            </a:r>
          </a:p>
          <a:p>
            <a:pPr lvl="1" eaLnBrk="1" hangingPunct="1">
              <a:spcBef>
                <a:spcPct val="20000"/>
              </a:spcBef>
              <a:buClr>
                <a:schemeClr val="accent2"/>
              </a:buClr>
              <a:buFont typeface="Times" charset="0"/>
              <a:buChar char="•"/>
            </a:pPr>
            <a:r>
              <a:rPr lang="en-US" sz="2000" i="1" dirty="0" err="1">
                <a:solidFill>
                  <a:srgbClr val="000090"/>
                </a:solidFill>
                <a:cs typeface="Arial" charset="0"/>
              </a:rPr>
              <a:t>Evgeny</a:t>
            </a:r>
            <a:r>
              <a:rPr lang="en-US" sz="2000" i="1" dirty="0">
                <a:solidFill>
                  <a:srgbClr val="000090"/>
                </a:solidFill>
                <a:cs typeface="Arial" charset="0"/>
              </a:rPr>
              <a:t> </a:t>
            </a:r>
            <a:r>
              <a:rPr lang="en-US" sz="2000" i="1" dirty="0" err="1">
                <a:solidFill>
                  <a:srgbClr val="000090"/>
                </a:solidFill>
                <a:cs typeface="Arial" charset="0"/>
              </a:rPr>
              <a:t>Levichev</a:t>
            </a:r>
            <a:r>
              <a:rPr lang="en-US" sz="2000" i="1" dirty="0">
                <a:solidFill>
                  <a:srgbClr val="000090"/>
                </a:solidFill>
                <a:cs typeface="Arial" charset="0"/>
              </a:rPr>
              <a:t>, BINP</a:t>
            </a:r>
          </a:p>
          <a:p>
            <a:pPr lvl="1" eaLnBrk="1" hangingPunct="1">
              <a:spcBef>
                <a:spcPct val="20000"/>
              </a:spcBef>
              <a:buClr>
                <a:schemeClr val="accent2"/>
              </a:buClr>
              <a:buFont typeface="Times" charset="0"/>
              <a:buChar char="•"/>
            </a:pPr>
            <a:r>
              <a:rPr lang="en-US" sz="2000" i="1" dirty="0">
                <a:solidFill>
                  <a:srgbClr val="000090"/>
                </a:solidFill>
                <a:cs typeface="Arial" charset="0"/>
              </a:rPr>
              <a:t>Victor </a:t>
            </a:r>
            <a:r>
              <a:rPr lang="en-US" sz="2000" i="1" dirty="0" err="1">
                <a:solidFill>
                  <a:srgbClr val="000090"/>
                </a:solidFill>
                <a:cs typeface="Arial" charset="0"/>
              </a:rPr>
              <a:t>Yarba</a:t>
            </a:r>
            <a:r>
              <a:rPr lang="en-US" sz="2000" i="1" dirty="0">
                <a:solidFill>
                  <a:srgbClr val="000090"/>
                </a:solidFill>
                <a:cs typeface="Arial" charset="0"/>
              </a:rPr>
              <a:t>, FNAL</a:t>
            </a:r>
          </a:p>
          <a:p>
            <a:pPr lvl="1" eaLnBrk="1" hangingPunct="1">
              <a:spcBef>
                <a:spcPct val="20000"/>
              </a:spcBef>
              <a:buClr>
                <a:schemeClr val="accent2"/>
              </a:buClr>
              <a:buFont typeface="Times" charset="0"/>
              <a:buChar char="•"/>
            </a:pPr>
            <a:r>
              <a:rPr lang="en-US" sz="2000" i="1" dirty="0" err="1">
                <a:solidFill>
                  <a:srgbClr val="000090"/>
                </a:solidFill>
                <a:cs typeface="Arial" charset="0"/>
              </a:rPr>
              <a:t>Pavel</a:t>
            </a:r>
            <a:r>
              <a:rPr lang="en-US" sz="2000" i="1" dirty="0">
                <a:solidFill>
                  <a:srgbClr val="000090"/>
                </a:solidFill>
                <a:cs typeface="Arial" charset="0"/>
              </a:rPr>
              <a:t> </a:t>
            </a:r>
            <a:r>
              <a:rPr lang="en-US" sz="2000" i="1" dirty="0" err="1">
                <a:solidFill>
                  <a:srgbClr val="000090"/>
                </a:solidFill>
                <a:cs typeface="Arial" charset="0"/>
              </a:rPr>
              <a:t>Zenkevich</a:t>
            </a:r>
            <a:r>
              <a:rPr lang="en-US" sz="2000" i="1" dirty="0">
                <a:solidFill>
                  <a:srgbClr val="000090"/>
                </a:solidFill>
                <a:cs typeface="Arial" charset="0"/>
              </a:rPr>
              <a:t>, ITEP</a:t>
            </a:r>
          </a:p>
        </p:txBody>
      </p:sp>
      <p:pic>
        <p:nvPicPr>
          <p:cNvPr id="9" name="Picture 14"/>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89992"/>
            <a:ext cx="951865" cy="890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 descr="NICA-Logo_4c"/>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24328" y="170532"/>
            <a:ext cx="14986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66C94-2350-534C-80D1-DCAAD2607716}" type="slidenum">
              <a:rPr lang="ru-RU" sz="1400"/>
              <a:pPr eaLnBrk="1" hangingPunct="1"/>
              <a:t>36</a:t>
            </a:fld>
            <a:endParaRPr lang="ru-RU" sz="1400"/>
          </a:p>
        </p:txBody>
      </p:sp>
      <p:sp>
        <p:nvSpPr>
          <p:cNvPr id="91140" name="TextBox 4"/>
          <p:cNvSpPr txBox="1">
            <a:spLocks noChangeArrowheads="1"/>
          </p:cNvSpPr>
          <p:nvPr/>
        </p:nvSpPr>
        <p:spPr bwMode="auto">
          <a:xfrm>
            <a:off x="1812237" y="1124744"/>
            <a:ext cx="5854488" cy="584775"/>
          </a:xfrm>
          <a:prstGeom prst="rect">
            <a:avLst/>
          </a:prstGeom>
          <a:solidFill>
            <a:srgbClr val="FFFF00"/>
          </a:solid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err="1">
                <a:solidFill>
                  <a:srgbClr val="FF0000"/>
                </a:solidFill>
                <a:effectLst>
                  <a:outerShdw blurRad="38100" dist="38100" dir="2700000" algn="tl">
                    <a:srgbClr val="000000">
                      <a:alpha val="43137"/>
                    </a:srgbClr>
                  </a:outerShdw>
                </a:effectLst>
              </a:rPr>
              <a:t>M</a:t>
            </a:r>
            <a:r>
              <a:rPr lang="en-US" sz="3200" b="1" dirty="0" err="1">
                <a:solidFill>
                  <a:srgbClr val="000090"/>
                </a:solidFill>
                <a:effectLst>
                  <a:outerShdw blurRad="38100" dist="38100" dir="2700000" algn="tl">
                    <a:srgbClr val="000000">
                      <a:alpha val="43137"/>
                    </a:srgbClr>
                  </a:outerShdw>
                </a:effectLst>
              </a:rPr>
              <a:t>ulti</a:t>
            </a:r>
            <a:r>
              <a:rPr lang="en-US" sz="3200" b="1" dirty="0" err="1">
                <a:solidFill>
                  <a:srgbClr val="FF0000"/>
                </a:solidFill>
                <a:effectLst>
                  <a:outerShdw blurRad="38100" dist="38100" dir="2700000" algn="tl">
                    <a:srgbClr val="000000">
                      <a:alpha val="43137"/>
                    </a:srgbClr>
                  </a:outerShdw>
                </a:effectLst>
              </a:rPr>
              <a:t>P</a:t>
            </a:r>
            <a:r>
              <a:rPr lang="en-US" sz="3200" b="1" dirty="0" err="1">
                <a:solidFill>
                  <a:srgbClr val="000090"/>
                </a:solidFill>
                <a:effectLst>
                  <a:outerShdw blurRad="38100" dist="38100" dir="2700000" algn="tl">
                    <a:srgbClr val="000000">
                      <a:alpha val="43137"/>
                    </a:srgbClr>
                  </a:outerShdw>
                </a:effectLst>
              </a:rPr>
              <a:t>urpose</a:t>
            </a:r>
            <a:r>
              <a:rPr lang="en-US" sz="3200" b="1" dirty="0">
                <a:solidFill>
                  <a:srgbClr val="000090"/>
                </a:solidFill>
                <a:effectLst>
                  <a:outerShdw blurRad="38100" dist="38100" dir="2700000" algn="tl">
                    <a:srgbClr val="000000">
                      <a:alpha val="43137"/>
                    </a:srgbClr>
                  </a:outerShdw>
                </a:effectLst>
              </a:rPr>
              <a:t> </a:t>
            </a:r>
            <a:r>
              <a:rPr lang="en-US" sz="3200" b="1" dirty="0">
                <a:solidFill>
                  <a:srgbClr val="FF0000"/>
                </a:solidFill>
                <a:effectLst>
                  <a:outerShdw blurRad="38100" dist="38100" dir="2700000" algn="tl">
                    <a:srgbClr val="000000">
                      <a:alpha val="43137"/>
                    </a:srgbClr>
                  </a:outerShdw>
                </a:effectLst>
              </a:rPr>
              <a:t>D</a:t>
            </a:r>
            <a:r>
              <a:rPr lang="en-US" sz="3200" b="1" dirty="0">
                <a:solidFill>
                  <a:srgbClr val="000090"/>
                </a:solidFill>
                <a:effectLst>
                  <a:outerShdw blurRad="38100" dist="38100" dir="2700000" algn="tl">
                    <a:srgbClr val="000000">
                      <a:alpha val="43137"/>
                    </a:srgbClr>
                  </a:outerShdw>
                </a:effectLst>
              </a:rPr>
              <a:t>etector (</a:t>
            </a:r>
            <a:r>
              <a:rPr lang="en-US" sz="3200" b="1" dirty="0">
                <a:solidFill>
                  <a:srgbClr val="FF0000"/>
                </a:solidFill>
                <a:effectLst>
                  <a:outerShdw blurRad="38100" dist="38100" dir="2700000" algn="tl">
                    <a:srgbClr val="000000">
                      <a:alpha val="43137"/>
                    </a:srgbClr>
                  </a:outerShdw>
                </a:effectLst>
              </a:rPr>
              <a:t>MPD</a:t>
            </a:r>
            <a:r>
              <a:rPr lang="en-US" sz="3200" b="1" dirty="0">
                <a:solidFill>
                  <a:srgbClr val="000090"/>
                </a:solidFill>
                <a:effectLst>
                  <a:outerShdw blurRad="38100" dist="38100" dir="2700000" algn="tl">
                    <a:srgbClr val="000000">
                      <a:alpha val="43137"/>
                    </a:srgbClr>
                  </a:outerShdw>
                </a:effectLst>
              </a:rPr>
              <a:t>)</a:t>
            </a:r>
          </a:p>
        </p:txBody>
      </p:sp>
      <p:pic>
        <p:nvPicPr>
          <p:cNvPr id="91142" name="Picture 6" descr="NICA-Logo_4c"/>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96336" y="44624"/>
            <a:ext cx="14986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3" name="TextBox 1"/>
          <p:cNvSpPr txBox="1">
            <a:spLocks noChangeArrowheads="1"/>
          </p:cNvSpPr>
          <p:nvPr/>
        </p:nvSpPr>
        <p:spPr bwMode="auto">
          <a:xfrm>
            <a:off x="2494186" y="2060848"/>
            <a:ext cx="4310062" cy="283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US" sz="2000" b="1" dirty="0">
                <a:solidFill>
                  <a:srgbClr val="000090"/>
                </a:solidFill>
              </a:rPr>
              <a:t>Detector Advisory Committee:</a:t>
            </a:r>
            <a:endParaRPr lang="en-US" sz="2000" dirty="0">
              <a:solidFill>
                <a:srgbClr val="000090"/>
              </a:solidFill>
            </a:endParaRPr>
          </a:p>
          <a:p>
            <a:pPr eaLnBrk="1" hangingPunct="1">
              <a:lnSpc>
                <a:spcPct val="150000"/>
              </a:lnSpc>
            </a:pPr>
            <a:r>
              <a:rPr lang="en-US" sz="2000" i="1" dirty="0">
                <a:solidFill>
                  <a:srgbClr val="000090"/>
                </a:solidFill>
              </a:rPr>
              <a:t>Hans </a:t>
            </a:r>
            <a:r>
              <a:rPr lang="en-US" sz="2000" i="1" dirty="0" err="1">
                <a:solidFill>
                  <a:srgbClr val="000090"/>
                </a:solidFill>
              </a:rPr>
              <a:t>Gutbrod</a:t>
            </a:r>
            <a:r>
              <a:rPr lang="en-US" sz="2000" i="1" dirty="0">
                <a:solidFill>
                  <a:srgbClr val="000090"/>
                </a:solidFill>
              </a:rPr>
              <a:t>, GSI  - chairman</a:t>
            </a:r>
          </a:p>
          <a:p>
            <a:pPr eaLnBrk="1" hangingPunct="1">
              <a:lnSpc>
                <a:spcPct val="150000"/>
              </a:lnSpc>
            </a:pPr>
            <a:r>
              <a:rPr lang="en-US" sz="2000" i="1" dirty="0" err="1">
                <a:solidFill>
                  <a:srgbClr val="000090"/>
                </a:solidFill>
              </a:rPr>
              <a:t>Itzhak</a:t>
            </a:r>
            <a:r>
              <a:rPr lang="en-US" sz="2000" i="1" dirty="0">
                <a:solidFill>
                  <a:srgbClr val="000090"/>
                </a:solidFill>
              </a:rPr>
              <a:t> </a:t>
            </a:r>
            <a:r>
              <a:rPr lang="en-US" sz="2000" i="1" dirty="0" err="1">
                <a:solidFill>
                  <a:srgbClr val="000090"/>
                </a:solidFill>
              </a:rPr>
              <a:t>Tserruya</a:t>
            </a:r>
            <a:r>
              <a:rPr lang="en-US" sz="2000" i="1" dirty="0">
                <a:solidFill>
                  <a:srgbClr val="000090"/>
                </a:solidFill>
              </a:rPr>
              <a:t>, Weizmann Institute</a:t>
            </a:r>
          </a:p>
          <a:p>
            <a:pPr eaLnBrk="1" hangingPunct="1">
              <a:lnSpc>
                <a:spcPct val="150000"/>
              </a:lnSpc>
            </a:pPr>
            <a:r>
              <a:rPr lang="en-US" sz="2000" i="1" dirty="0">
                <a:solidFill>
                  <a:srgbClr val="000090"/>
                </a:solidFill>
              </a:rPr>
              <a:t>Hans Rudolf </a:t>
            </a:r>
            <a:r>
              <a:rPr lang="en-US" sz="2000" i="1" dirty="0" err="1">
                <a:solidFill>
                  <a:srgbClr val="000090"/>
                </a:solidFill>
              </a:rPr>
              <a:t>Scmidt</a:t>
            </a:r>
            <a:r>
              <a:rPr lang="en-US" sz="2000" i="1" dirty="0">
                <a:solidFill>
                  <a:srgbClr val="000090"/>
                </a:solidFill>
              </a:rPr>
              <a:t>, Tubingen Uni.</a:t>
            </a:r>
          </a:p>
          <a:p>
            <a:pPr eaLnBrk="1" hangingPunct="1">
              <a:lnSpc>
                <a:spcPct val="150000"/>
              </a:lnSpc>
            </a:pPr>
            <a:r>
              <a:rPr lang="en-US" sz="2000" i="1" dirty="0">
                <a:solidFill>
                  <a:srgbClr val="000090"/>
                </a:solidFill>
              </a:rPr>
              <a:t>Jean </a:t>
            </a:r>
            <a:r>
              <a:rPr lang="en-US" sz="2000" i="1" dirty="0" err="1">
                <a:solidFill>
                  <a:srgbClr val="000090"/>
                </a:solidFill>
              </a:rPr>
              <a:t>Cleymans</a:t>
            </a:r>
            <a:r>
              <a:rPr lang="en-US" sz="2000" i="1" dirty="0">
                <a:solidFill>
                  <a:srgbClr val="000090"/>
                </a:solidFill>
              </a:rPr>
              <a:t>, Cape Town Uni.</a:t>
            </a:r>
          </a:p>
          <a:p>
            <a:pPr eaLnBrk="1" hangingPunct="1">
              <a:lnSpc>
                <a:spcPct val="150000"/>
              </a:lnSpc>
            </a:pPr>
            <a:r>
              <a:rPr lang="en-US" sz="2000" i="1" dirty="0">
                <a:solidFill>
                  <a:srgbClr val="000090"/>
                </a:solidFill>
              </a:rPr>
              <a:t>Nu </a:t>
            </a:r>
            <a:r>
              <a:rPr lang="en-US" sz="2000" i="1" dirty="0" err="1">
                <a:solidFill>
                  <a:srgbClr val="000090"/>
                </a:solidFill>
              </a:rPr>
              <a:t>Xu</a:t>
            </a:r>
            <a:r>
              <a:rPr lang="en-US" sz="2000" i="1" dirty="0">
                <a:solidFill>
                  <a:srgbClr val="000090"/>
                </a:solidFill>
              </a:rPr>
              <a:t>, BNL </a:t>
            </a:r>
          </a:p>
        </p:txBody>
      </p:sp>
      <p:pic>
        <p:nvPicPr>
          <p:cNvPr id="9" name="Picture 14"/>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496" y="44624"/>
            <a:ext cx="951865" cy="890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4A169E-2EB2-EB4A-83E5-639468CA3B12}" type="slidenum">
              <a:rPr lang="ru-RU" sz="1400"/>
              <a:pPr eaLnBrk="1" hangingPunct="1"/>
              <a:t>37</a:t>
            </a:fld>
            <a:endParaRPr lang="ru-RU" sz="1400"/>
          </a:p>
        </p:txBody>
      </p:sp>
      <p:sp>
        <p:nvSpPr>
          <p:cNvPr id="78852" name="TextBox 4"/>
          <p:cNvSpPr txBox="1">
            <a:spLocks noChangeArrowheads="1"/>
          </p:cNvSpPr>
          <p:nvPr/>
        </p:nvSpPr>
        <p:spPr bwMode="auto">
          <a:xfrm>
            <a:off x="817506" y="1117600"/>
            <a:ext cx="7529625" cy="584775"/>
          </a:xfrm>
          <a:prstGeom prst="rect">
            <a:avLst/>
          </a:prstGeom>
          <a:solidFill>
            <a:srgbClr val="FFFF00"/>
          </a:solid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FF0000"/>
                </a:solidFill>
                <a:effectLst>
                  <a:outerShdw blurRad="38100" dist="38100" dir="2700000" algn="tl">
                    <a:srgbClr val="000000">
                      <a:alpha val="43137"/>
                    </a:srgbClr>
                  </a:outerShdw>
                </a:effectLst>
              </a:rPr>
              <a:t>B</a:t>
            </a:r>
            <a:r>
              <a:rPr lang="en-US" sz="3200" b="1" dirty="0">
                <a:solidFill>
                  <a:srgbClr val="000090"/>
                </a:solidFill>
                <a:effectLst>
                  <a:outerShdw blurRad="38100" dist="38100" dir="2700000" algn="tl">
                    <a:srgbClr val="000000">
                      <a:alpha val="43137"/>
                    </a:srgbClr>
                  </a:outerShdw>
                </a:effectLst>
              </a:rPr>
              <a:t>aryonic </a:t>
            </a:r>
            <a:r>
              <a:rPr lang="en-US" sz="3200" b="1" dirty="0">
                <a:solidFill>
                  <a:srgbClr val="FF0000"/>
                </a:solidFill>
                <a:effectLst>
                  <a:outerShdw blurRad="38100" dist="38100" dir="2700000" algn="tl">
                    <a:srgbClr val="000000">
                      <a:alpha val="43137"/>
                    </a:srgbClr>
                  </a:outerShdw>
                </a:effectLst>
              </a:rPr>
              <a:t>M</a:t>
            </a:r>
            <a:r>
              <a:rPr lang="en-US" sz="3200" b="1" dirty="0">
                <a:solidFill>
                  <a:srgbClr val="000090"/>
                </a:solidFill>
                <a:effectLst>
                  <a:outerShdw blurRad="38100" dist="38100" dir="2700000" algn="tl">
                    <a:srgbClr val="000000">
                      <a:alpha val="43137"/>
                    </a:srgbClr>
                  </a:outerShdw>
                </a:effectLst>
              </a:rPr>
              <a:t>atter at </a:t>
            </a:r>
            <a:r>
              <a:rPr lang="en-US" sz="3200" b="1" dirty="0" err="1">
                <a:solidFill>
                  <a:srgbClr val="FF0000"/>
                </a:solidFill>
                <a:effectLst>
                  <a:outerShdw blurRad="38100" dist="38100" dir="2700000" algn="tl">
                    <a:srgbClr val="000000">
                      <a:alpha val="43137"/>
                    </a:srgbClr>
                  </a:outerShdw>
                </a:effectLst>
              </a:rPr>
              <a:t>N</a:t>
            </a:r>
            <a:r>
              <a:rPr lang="en-US" sz="3200" b="1" dirty="0" err="1">
                <a:solidFill>
                  <a:srgbClr val="000090"/>
                </a:solidFill>
                <a:effectLst>
                  <a:outerShdw blurRad="38100" dist="38100" dir="2700000" algn="tl">
                    <a:srgbClr val="000000">
                      <a:alpha val="43137"/>
                    </a:srgbClr>
                  </a:outerShdw>
                </a:effectLst>
              </a:rPr>
              <a:t>uclotron</a:t>
            </a:r>
            <a:r>
              <a:rPr lang="en-US" sz="3200" b="1" dirty="0">
                <a:solidFill>
                  <a:srgbClr val="000090"/>
                </a:solidFill>
                <a:effectLst>
                  <a:outerShdw blurRad="38100" dist="38100" dir="2700000" algn="tl">
                    <a:srgbClr val="000000">
                      <a:alpha val="43137"/>
                    </a:srgbClr>
                  </a:outerShdw>
                </a:effectLst>
              </a:rPr>
              <a:t> (</a:t>
            </a:r>
            <a:r>
              <a:rPr lang="en-US" sz="3200" b="1" dirty="0">
                <a:solidFill>
                  <a:srgbClr val="FF0000"/>
                </a:solidFill>
                <a:effectLst>
                  <a:outerShdw blurRad="38100" dist="38100" dir="2700000" algn="tl">
                    <a:srgbClr val="000000">
                      <a:alpha val="43137"/>
                    </a:srgbClr>
                  </a:outerShdw>
                </a:effectLst>
              </a:rPr>
              <a:t>BM@N</a:t>
            </a:r>
            <a:r>
              <a:rPr lang="en-US" sz="3200" b="1" dirty="0">
                <a:solidFill>
                  <a:srgbClr val="000090"/>
                </a:solidFill>
                <a:effectLst>
                  <a:outerShdw blurRad="38100" dist="38100" dir="2700000" algn="tl">
                    <a:srgbClr val="000000">
                      <a:alpha val="43137"/>
                    </a:srgbClr>
                  </a:outerShdw>
                </a:effectLst>
              </a:rPr>
              <a:t>)</a:t>
            </a:r>
          </a:p>
        </p:txBody>
      </p:sp>
      <p:pic>
        <p:nvPicPr>
          <p:cNvPr id="78854" name="Picture 6" descr="NICA-Logo_4c"/>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24328" y="170532"/>
            <a:ext cx="14986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5" name="TextBox 1"/>
          <p:cNvSpPr txBox="1">
            <a:spLocks noChangeArrowheads="1"/>
          </p:cNvSpPr>
          <p:nvPr/>
        </p:nvSpPr>
        <p:spPr bwMode="auto">
          <a:xfrm>
            <a:off x="2183259" y="2204864"/>
            <a:ext cx="6853237" cy="283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US" sz="2000" b="1" dirty="0">
                <a:solidFill>
                  <a:srgbClr val="000090"/>
                </a:solidFill>
              </a:rPr>
              <a:t>Detector Advisory Committee:</a:t>
            </a:r>
            <a:endParaRPr lang="en-US" sz="2000" dirty="0">
              <a:solidFill>
                <a:srgbClr val="000090"/>
              </a:solidFill>
            </a:endParaRPr>
          </a:p>
          <a:p>
            <a:pPr eaLnBrk="1" hangingPunct="1">
              <a:lnSpc>
                <a:spcPct val="150000"/>
              </a:lnSpc>
            </a:pPr>
            <a:r>
              <a:rPr lang="en-US" sz="2000" i="1" dirty="0">
                <a:solidFill>
                  <a:srgbClr val="000090"/>
                </a:solidFill>
              </a:rPr>
              <a:t>Hans Rudolf Schmidt, Tubingen Uni.</a:t>
            </a:r>
            <a:r>
              <a:rPr lang="ru-RU" sz="2000" i="1" dirty="0">
                <a:solidFill>
                  <a:srgbClr val="000090"/>
                </a:solidFill>
              </a:rPr>
              <a:t> - </a:t>
            </a:r>
            <a:r>
              <a:rPr lang="en-US" sz="2000" i="1" dirty="0">
                <a:solidFill>
                  <a:srgbClr val="000090"/>
                </a:solidFill>
              </a:rPr>
              <a:t>chairman</a:t>
            </a:r>
          </a:p>
          <a:p>
            <a:pPr eaLnBrk="1" hangingPunct="1">
              <a:lnSpc>
                <a:spcPct val="150000"/>
              </a:lnSpc>
            </a:pPr>
            <a:r>
              <a:rPr lang="en-US" sz="2000" i="1" dirty="0">
                <a:solidFill>
                  <a:srgbClr val="000090"/>
                </a:solidFill>
              </a:rPr>
              <a:t>Hans </a:t>
            </a:r>
            <a:r>
              <a:rPr lang="en-US" sz="2000" i="1" dirty="0" err="1">
                <a:solidFill>
                  <a:srgbClr val="000090"/>
                </a:solidFill>
              </a:rPr>
              <a:t>Gutbrod</a:t>
            </a:r>
            <a:r>
              <a:rPr lang="en-US" sz="2000" i="1" dirty="0">
                <a:solidFill>
                  <a:srgbClr val="000090"/>
                </a:solidFill>
              </a:rPr>
              <a:t>, GSI</a:t>
            </a:r>
          </a:p>
          <a:p>
            <a:pPr eaLnBrk="1" hangingPunct="1">
              <a:lnSpc>
                <a:spcPct val="150000"/>
              </a:lnSpc>
            </a:pPr>
            <a:r>
              <a:rPr lang="en-US" sz="2000" i="1" dirty="0" err="1">
                <a:solidFill>
                  <a:srgbClr val="000090"/>
                </a:solidFill>
              </a:rPr>
              <a:t>Itzhak</a:t>
            </a:r>
            <a:r>
              <a:rPr lang="en-US" sz="2000" i="1" dirty="0">
                <a:solidFill>
                  <a:srgbClr val="000090"/>
                </a:solidFill>
              </a:rPr>
              <a:t> </a:t>
            </a:r>
            <a:r>
              <a:rPr lang="en-US" sz="2000" i="1" dirty="0" err="1">
                <a:solidFill>
                  <a:srgbClr val="000090"/>
                </a:solidFill>
              </a:rPr>
              <a:t>Tserruya</a:t>
            </a:r>
            <a:r>
              <a:rPr lang="en-US" sz="2000" i="1" dirty="0">
                <a:solidFill>
                  <a:srgbClr val="000090"/>
                </a:solidFill>
              </a:rPr>
              <a:t>, </a:t>
            </a:r>
            <a:r>
              <a:rPr lang="en-US" sz="2000" i="1" dirty="0" err="1">
                <a:solidFill>
                  <a:srgbClr val="000090"/>
                </a:solidFill>
              </a:rPr>
              <a:t>Weitzmann</a:t>
            </a:r>
            <a:r>
              <a:rPr lang="en-US" sz="2000" i="1" dirty="0">
                <a:solidFill>
                  <a:srgbClr val="000090"/>
                </a:solidFill>
              </a:rPr>
              <a:t> </a:t>
            </a:r>
            <a:r>
              <a:rPr lang="en-US" sz="2000" i="1" dirty="0" err="1">
                <a:solidFill>
                  <a:srgbClr val="000090"/>
                </a:solidFill>
              </a:rPr>
              <a:t>Istitute</a:t>
            </a:r>
            <a:endParaRPr lang="en-US" sz="2000" i="1" dirty="0">
              <a:solidFill>
                <a:srgbClr val="000090"/>
              </a:solidFill>
            </a:endParaRPr>
          </a:p>
          <a:p>
            <a:pPr eaLnBrk="1" hangingPunct="1">
              <a:lnSpc>
                <a:spcPct val="150000"/>
              </a:lnSpc>
            </a:pPr>
            <a:r>
              <a:rPr lang="en-US" sz="2000" i="1" dirty="0">
                <a:solidFill>
                  <a:srgbClr val="000090"/>
                </a:solidFill>
              </a:rPr>
              <a:t>Peter </a:t>
            </a:r>
            <a:r>
              <a:rPr lang="en-US" sz="2000" i="1" dirty="0" err="1">
                <a:solidFill>
                  <a:srgbClr val="000090"/>
                </a:solidFill>
              </a:rPr>
              <a:t>Hristov</a:t>
            </a:r>
            <a:r>
              <a:rPr lang="en-US" sz="2000" i="1" dirty="0">
                <a:solidFill>
                  <a:srgbClr val="000090"/>
                </a:solidFill>
              </a:rPr>
              <a:t>, CERN</a:t>
            </a:r>
          </a:p>
          <a:p>
            <a:pPr eaLnBrk="1" hangingPunct="1">
              <a:lnSpc>
                <a:spcPct val="150000"/>
              </a:lnSpc>
            </a:pPr>
            <a:r>
              <a:rPr lang="en-US" sz="2000" i="1" dirty="0" err="1">
                <a:solidFill>
                  <a:srgbClr val="000090"/>
                </a:solidFill>
              </a:rPr>
              <a:t>Karlheinz</a:t>
            </a:r>
            <a:r>
              <a:rPr lang="en-US" sz="2000" i="1" dirty="0">
                <a:solidFill>
                  <a:srgbClr val="000090"/>
                </a:solidFill>
              </a:rPr>
              <a:t> Hiller, DESY</a:t>
            </a:r>
          </a:p>
        </p:txBody>
      </p:sp>
      <p:pic>
        <p:nvPicPr>
          <p:cNvPr id="9" name="Picture 14"/>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7504" y="89992"/>
            <a:ext cx="951865" cy="890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chor="b"/>
          <a:lstStyle/>
          <a:p>
            <a:pPr>
              <a:defRPr/>
            </a:pPr>
            <a:fld id="{86955404-709A-D043-9031-7B3A657C7AFF}" type="slidenum">
              <a:rPr lang="ru-RU" smtClean="0"/>
              <a:pPr>
                <a:defRPr/>
              </a:pPr>
              <a:t>38</a:t>
            </a:fld>
            <a:endParaRPr lang="ru-RU"/>
          </a:p>
        </p:txBody>
      </p:sp>
      <p:pic>
        <p:nvPicPr>
          <p:cNvPr id="5" name="Picture 4"/>
          <p:cNvPicPr>
            <a:picLocks noChangeAspect="1"/>
          </p:cNvPicPr>
          <p:nvPr/>
        </p:nvPicPr>
        <p:blipFill>
          <a:blip r:embed="rId2" cstate="print"/>
          <a:stretch>
            <a:fillRect/>
          </a:stretch>
        </p:blipFill>
        <p:spPr>
          <a:xfrm>
            <a:off x="-253999" y="177259"/>
            <a:ext cx="4859866" cy="4763909"/>
          </a:xfrm>
          <a:prstGeom prst="rect">
            <a:avLst/>
          </a:prstGeom>
        </p:spPr>
      </p:pic>
      <p:sp>
        <p:nvSpPr>
          <p:cNvPr id="7" name="TextBox 6"/>
          <p:cNvSpPr txBox="1"/>
          <p:nvPr/>
        </p:nvSpPr>
        <p:spPr>
          <a:xfrm>
            <a:off x="107504" y="66110"/>
            <a:ext cx="8964488" cy="338554"/>
          </a:xfrm>
          <a:prstGeom prst="rect">
            <a:avLst/>
          </a:prstGeom>
          <a:solidFill>
            <a:srgbClr val="FFFF00"/>
          </a:solidFill>
          <a:ln>
            <a:solidFill>
              <a:srgbClr val="FF0000"/>
            </a:solidFill>
          </a:ln>
        </p:spPr>
        <p:txBody>
          <a:bodyPr wrap="square" rtlCol="0">
            <a:spAutoFit/>
          </a:bodyPr>
          <a:lstStyle/>
          <a:p>
            <a:r>
              <a:rPr lang="en-US" sz="1600" b="1" dirty="0" smtClean="0">
                <a:solidFill>
                  <a:srgbClr val="C00000"/>
                </a:solidFill>
              </a:rPr>
              <a:t>Agreement  between Government of Russian Federation and JINR on the NICA realization</a:t>
            </a:r>
            <a:endParaRPr lang="ru-RU" sz="1600" b="1" dirty="0">
              <a:solidFill>
                <a:srgbClr val="C00000"/>
              </a:solidFill>
            </a:endParaRPr>
          </a:p>
        </p:txBody>
      </p:sp>
      <p:pic>
        <p:nvPicPr>
          <p:cNvPr id="9" name="Picture 4"/>
          <p:cNvPicPr>
            <a:picLocks noChangeAspect="1"/>
          </p:cNvPicPr>
          <p:nvPr/>
        </p:nvPicPr>
        <p:blipFill>
          <a:blip r:embed="rId3" cstate="print"/>
          <a:stretch>
            <a:fillRect/>
          </a:stretch>
        </p:blipFill>
        <p:spPr>
          <a:xfrm>
            <a:off x="4741333" y="541867"/>
            <a:ext cx="4064001" cy="3884232"/>
          </a:xfrm>
          <a:prstGeom prst="rect">
            <a:avLst/>
          </a:prstGeom>
        </p:spPr>
      </p:pic>
      <p:sp>
        <p:nvSpPr>
          <p:cNvPr id="10" name="TextBox 9"/>
          <p:cNvSpPr txBox="1"/>
          <p:nvPr/>
        </p:nvSpPr>
        <p:spPr>
          <a:xfrm>
            <a:off x="7154283" y="485397"/>
            <a:ext cx="524938" cy="369332"/>
          </a:xfrm>
          <a:prstGeom prst="rect">
            <a:avLst/>
          </a:prstGeom>
          <a:solidFill>
            <a:schemeClr val="bg1"/>
          </a:solidFill>
        </p:spPr>
        <p:txBody>
          <a:bodyPr wrap="square" rtlCol="0">
            <a:spAutoFit/>
          </a:bodyPr>
          <a:lstStyle/>
          <a:p>
            <a:endParaRPr lang="ru-RU" dirty="0"/>
          </a:p>
        </p:txBody>
      </p:sp>
      <p:pic>
        <p:nvPicPr>
          <p:cNvPr id="11" name="Picture 3"/>
          <p:cNvPicPr>
            <a:picLocks noChangeAspect="1"/>
          </p:cNvPicPr>
          <p:nvPr/>
        </p:nvPicPr>
        <p:blipFill>
          <a:blip r:embed="rId4" cstate="print"/>
          <a:stretch>
            <a:fillRect/>
          </a:stretch>
        </p:blipFill>
        <p:spPr>
          <a:xfrm>
            <a:off x="2399091" y="4718757"/>
            <a:ext cx="3963156" cy="2139244"/>
          </a:xfrm>
          <a:prstGeom prst="rect">
            <a:avLst/>
          </a:prstGeom>
        </p:spPr>
      </p:pic>
      <p:sp>
        <p:nvSpPr>
          <p:cNvPr id="12" name="Oval 5"/>
          <p:cNvSpPr/>
          <p:nvPr/>
        </p:nvSpPr>
        <p:spPr>
          <a:xfrm>
            <a:off x="4059156" y="5937957"/>
            <a:ext cx="546750" cy="307176"/>
          </a:xfrm>
          <a:prstGeom prst="ellipse">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Прямоугольник 12"/>
          <p:cNvSpPr/>
          <p:nvPr/>
        </p:nvSpPr>
        <p:spPr>
          <a:xfrm>
            <a:off x="2843808" y="4314582"/>
            <a:ext cx="3801425" cy="338554"/>
          </a:xfrm>
          <a:prstGeom prst="rect">
            <a:avLst/>
          </a:prstGeom>
          <a:solidFill>
            <a:srgbClr val="FFFF00"/>
          </a:solidFill>
          <a:ln>
            <a:solidFill>
              <a:srgbClr val="FF0000"/>
            </a:solidFill>
          </a:ln>
        </p:spPr>
        <p:txBody>
          <a:bodyPr wrap="none">
            <a:spAutoFit/>
          </a:bodyPr>
          <a:lstStyle/>
          <a:p>
            <a:r>
              <a:rPr lang="en-US" sz="1600" b="1" dirty="0" smtClean="0">
                <a:solidFill>
                  <a:srgbClr val="FF0000"/>
                </a:solidFill>
                <a:effectLst>
                  <a:outerShdw blurRad="38100" dist="38100" dir="2700000" algn="tl">
                    <a:srgbClr val="000000">
                      <a:alpha val="43137"/>
                    </a:srgbClr>
                  </a:outerShdw>
                </a:effectLst>
              </a:rPr>
              <a:t>NICA in ESFRI road map update 2016</a:t>
            </a:r>
            <a:endParaRPr lang="en-US" sz="1600" b="1" dirty="0">
              <a:solidFill>
                <a:srgbClr val="FF0000"/>
              </a:solidFill>
              <a:effectLst>
                <a:outerShdw blurRad="38100" dist="38100" dir="2700000" algn="tl">
                  <a:srgbClr val="000000">
                    <a:alpha val="43137"/>
                  </a:srgbClr>
                </a:outerShdw>
              </a:effectLst>
            </a:endParaRPr>
          </a:p>
        </p:txBody>
      </p:sp>
      <p:sp>
        <p:nvSpPr>
          <p:cNvPr id="14" name="TextBox 13"/>
          <p:cNvSpPr txBox="1"/>
          <p:nvPr/>
        </p:nvSpPr>
        <p:spPr>
          <a:xfrm>
            <a:off x="8161867" y="485416"/>
            <a:ext cx="482600" cy="369332"/>
          </a:xfrm>
          <a:prstGeom prst="rect">
            <a:avLst/>
          </a:prstGeom>
          <a:solidFill>
            <a:schemeClr val="bg1"/>
          </a:solidFill>
        </p:spPr>
        <p:txBody>
          <a:bodyPr wrap="square" rtlCol="0">
            <a:spAutoFit/>
          </a:bodyPr>
          <a:lstStyle/>
          <a:p>
            <a:endParaRPr lang="ru-RU" dirty="0"/>
          </a:p>
        </p:txBody>
      </p:sp>
    </p:spTree>
    <p:extLst>
      <p:ext uri="{BB962C8B-B14F-4D97-AF65-F5344CB8AC3E}">
        <p14:creationId xmlns="" xmlns:p14="http://schemas.microsoft.com/office/powerpoint/2010/main" val="3953204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Box 4"/>
          <p:cNvSpPr txBox="1">
            <a:spLocks noChangeArrowheads="1"/>
          </p:cNvSpPr>
          <p:nvPr/>
        </p:nvSpPr>
        <p:spPr bwMode="auto">
          <a:xfrm>
            <a:off x="2555776" y="190381"/>
            <a:ext cx="4157662" cy="646331"/>
          </a:xfrm>
          <a:prstGeom prst="rect">
            <a:avLst/>
          </a:prstGeom>
          <a:solidFill>
            <a:srgbClr val="FFFF00"/>
          </a:solidFill>
          <a:ln w="9525">
            <a:solidFill>
              <a:srgbClr val="FF0000"/>
            </a:solidFill>
            <a:miter lim="800000"/>
            <a:headEnd/>
            <a:tailEnd/>
          </a:ln>
        </p:spPr>
        <p:txBody>
          <a:bodyPr>
            <a:spAutoFit/>
          </a:bodyPr>
          <a:lstStyle/>
          <a:p>
            <a:pPr algn="ctr"/>
            <a:r>
              <a:rPr lang="en-US" sz="3600" b="1" dirty="0">
                <a:solidFill>
                  <a:srgbClr val="FF0000"/>
                </a:solidFill>
                <a:effectLst>
                  <a:outerShdw blurRad="38100" dist="38100" dir="2700000" algn="tl">
                    <a:srgbClr val="000000">
                      <a:alpha val="43137"/>
                    </a:srgbClr>
                  </a:outerShdw>
                </a:effectLst>
                <a:latin typeface="Calibri" pitchFamily="34" charset="0"/>
              </a:rPr>
              <a:t>Concluding remarks </a:t>
            </a:r>
          </a:p>
        </p:txBody>
      </p:sp>
      <p:sp>
        <p:nvSpPr>
          <p:cNvPr id="123906" name="Rectangle 6"/>
          <p:cNvSpPr>
            <a:spLocks noChangeArrowheads="1"/>
          </p:cNvSpPr>
          <p:nvPr/>
        </p:nvSpPr>
        <p:spPr bwMode="auto">
          <a:xfrm>
            <a:off x="419546" y="1350059"/>
            <a:ext cx="8616950" cy="4770537"/>
          </a:xfrm>
          <a:prstGeom prst="rect">
            <a:avLst/>
          </a:prstGeom>
          <a:noFill/>
          <a:ln w="9525">
            <a:noFill/>
            <a:miter lim="800000"/>
            <a:headEnd/>
            <a:tailEnd/>
          </a:ln>
        </p:spPr>
        <p:txBody>
          <a:bodyPr anchor="ctr">
            <a:spAutoFit/>
          </a:bodyPr>
          <a:lstStyle/>
          <a:p>
            <a:pPr marL="342900" indent="-342900" eaLnBrk="0" hangingPunct="0">
              <a:buClr>
                <a:srgbClr val="FF0000"/>
              </a:buClr>
              <a:buSzPct val="160000"/>
              <a:buFont typeface="Wingdings" pitchFamily="2" charset="2"/>
              <a:buChar char="Ø"/>
            </a:pPr>
            <a:r>
              <a:rPr lang="en-US" sz="2400" b="1" dirty="0" smtClean="0">
                <a:solidFill>
                  <a:srgbClr val="000090"/>
                </a:solidFill>
                <a:latin typeface="Arial" pitchFamily="34" charset="0"/>
                <a:cs typeface="Arial" pitchFamily="34" charset="0"/>
              </a:rPr>
              <a:t>NICA can provide a </a:t>
            </a:r>
            <a:r>
              <a:rPr lang="en-US" sz="2400" b="1" dirty="0">
                <a:solidFill>
                  <a:srgbClr val="000090"/>
                </a:solidFill>
                <a:latin typeface="Arial" pitchFamily="34" charset="0"/>
                <a:cs typeface="Arial" pitchFamily="34" charset="0"/>
              </a:rPr>
              <a:t>competitive research </a:t>
            </a:r>
            <a:r>
              <a:rPr lang="en-US" sz="2400" b="1" i="1" dirty="0" smtClean="0">
                <a:solidFill>
                  <a:srgbClr val="002060"/>
                </a:solidFill>
                <a:latin typeface="Arial" pitchFamily="34" charset="0"/>
                <a:cs typeface="Arial" pitchFamily="34" charset="0"/>
              </a:rPr>
              <a:t>of </a:t>
            </a:r>
            <a:r>
              <a:rPr lang="en-US" sz="2400" b="1" i="1" dirty="0">
                <a:solidFill>
                  <a:srgbClr val="FF0000"/>
                </a:solidFill>
                <a:latin typeface="Arial" pitchFamily="34" charset="0"/>
                <a:cs typeface="Arial" pitchFamily="34" charset="0"/>
              </a:rPr>
              <a:t>dense baryonic matter </a:t>
            </a:r>
            <a:r>
              <a:rPr lang="en-US" sz="2400" b="1" i="1" dirty="0" smtClean="0">
                <a:solidFill>
                  <a:srgbClr val="FF0000"/>
                </a:solidFill>
                <a:latin typeface="Arial" pitchFamily="34" charset="0"/>
                <a:cs typeface="Arial" pitchFamily="34" charset="0"/>
              </a:rPr>
              <a:t> </a:t>
            </a:r>
            <a:r>
              <a:rPr lang="en-US" sz="2400" b="1" i="1" dirty="0" smtClean="0">
                <a:solidFill>
                  <a:srgbClr val="000090"/>
                </a:solidFill>
                <a:latin typeface="Arial" pitchFamily="34" charset="0"/>
                <a:cs typeface="Arial" pitchFamily="34" charset="0"/>
              </a:rPr>
              <a:t>and</a:t>
            </a:r>
            <a:r>
              <a:rPr lang="en-US" sz="2400" b="1" i="1" dirty="0" smtClean="0">
                <a:solidFill>
                  <a:srgbClr val="FF0000"/>
                </a:solidFill>
                <a:latin typeface="Arial" pitchFamily="34" charset="0"/>
                <a:cs typeface="Arial" pitchFamily="34" charset="0"/>
              </a:rPr>
              <a:t> </a:t>
            </a:r>
            <a:r>
              <a:rPr lang="en-US" sz="2400" b="1" i="1" dirty="0">
                <a:solidFill>
                  <a:srgbClr val="FF0000"/>
                </a:solidFill>
                <a:latin typeface="Arial" pitchFamily="34" charset="0"/>
                <a:cs typeface="Arial" pitchFamily="34" charset="0"/>
              </a:rPr>
              <a:t>spin </a:t>
            </a:r>
            <a:r>
              <a:rPr lang="en-US" sz="2400" b="1" i="1" dirty="0" smtClean="0">
                <a:solidFill>
                  <a:srgbClr val="FF0000"/>
                </a:solidFill>
                <a:latin typeface="Arial" pitchFamily="34" charset="0"/>
                <a:cs typeface="Arial" pitchFamily="34" charset="0"/>
              </a:rPr>
              <a:t>physics</a:t>
            </a:r>
          </a:p>
          <a:p>
            <a:pPr marL="342900" indent="-342900" eaLnBrk="0" hangingPunct="0">
              <a:buClr>
                <a:srgbClr val="FF0000"/>
              </a:buClr>
              <a:buSzPct val="160000"/>
            </a:pPr>
            <a:endParaRPr lang="en-US" sz="2400" b="1" i="1" dirty="0">
              <a:solidFill>
                <a:srgbClr val="FF0000"/>
              </a:solidFill>
              <a:latin typeface="Arial" pitchFamily="34" charset="0"/>
              <a:cs typeface="Arial" pitchFamily="34" charset="0"/>
            </a:endParaRPr>
          </a:p>
          <a:p>
            <a:pPr marL="342900" indent="-342900" eaLnBrk="0" hangingPunct="0">
              <a:buClr>
                <a:srgbClr val="FF0000"/>
              </a:buClr>
              <a:buSzPct val="160000"/>
              <a:buFont typeface="Wingdings" pitchFamily="2" charset="2"/>
              <a:buChar char="Ø"/>
            </a:pPr>
            <a:r>
              <a:rPr lang="en-US" sz="2400" b="1" dirty="0">
                <a:solidFill>
                  <a:srgbClr val="002060"/>
                </a:solidFill>
                <a:latin typeface="Arial" pitchFamily="34" charset="0"/>
                <a:cs typeface="Arial" pitchFamily="34" charset="0"/>
              </a:rPr>
              <a:t> Construction of the </a:t>
            </a:r>
            <a:r>
              <a:rPr lang="en-US" sz="2400" b="1" i="1" dirty="0">
                <a:solidFill>
                  <a:srgbClr val="FF0000"/>
                </a:solidFill>
                <a:latin typeface="Arial" pitchFamily="34" charset="0"/>
                <a:cs typeface="Arial" pitchFamily="34" charset="0"/>
              </a:rPr>
              <a:t>accelerator complex </a:t>
            </a:r>
            <a:r>
              <a:rPr lang="en-US" sz="2400" b="1" i="1" dirty="0" smtClean="0">
                <a:solidFill>
                  <a:srgbClr val="000090"/>
                </a:solidFill>
                <a:latin typeface="Arial" pitchFamily="34" charset="0"/>
                <a:cs typeface="Arial" pitchFamily="34" charset="0"/>
              </a:rPr>
              <a:t>is</a:t>
            </a:r>
            <a:r>
              <a:rPr lang="en-US" sz="2400" b="1" i="1" dirty="0" smtClean="0">
                <a:solidFill>
                  <a:srgbClr val="002060"/>
                </a:solidFill>
                <a:latin typeface="Arial" pitchFamily="34" charset="0"/>
                <a:cs typeface="Arial" pitchFamily="34" charset="0"/>
              </a:rPr>
              <a:t> </a:t>
            </a:r>
            <a:r>
              <a:rPr lang="en-US" sz="2400" b="1" i="1" dirty="0">
                <a:solidFill>
                  <a:srgbClr val="000090"/>
                </a:solidFill>
                <a:latin typeface="Arial" pitchFamily="34" charset="0"/>
                <a:cs typeface="Arial" pitchFamily="34" charset="0"/>
              </a:rPr>
              <a:t>in progress</a:t>
            </a:r>
          </a:p>
          <a:p>
            <a:pPr marL="342900" indent="-342900" eaLnBrk="0" hangingPunct="0">
              <a:buClr>
                <a:srgbClr val="222268"/>
              </a:buClr>
              <a:buSzPct val="160000"/>
              <a:buFont typeface="Wingdings" pitchFamily="2" charset="2"/>
              <a:buChar char="Ø"/>
            </a:pPr>
            <a:endParaRPr lang="en-US" sz="2400" b="1" dirty="0">
              <a:solidFill>
                <a:srgbClr val="002060"/>
              </a:solidFill>
              <a:latin typeface="Arial" pitchFamily="34" charset="0"/>
              <a:cs typeface="Arial" pitchFamily="34" charset="0"/>
            </a:endParaRPr>
          </a:p>
          <a:p>
            <a:pPr marL="342900" indent="-342900" eaLnBrk="0" hangingPunct="0">
              <a:buClr>
                <a:srgbClr val="FF0000"/>
              </a:buClr>
              <a:buSzPct val="160000"/>
              <a:buFont typeface="Wingdings" pitchFamily="2" charset="2"/>
              <a:buChar char="Ø"/>
            </a:pPr>
            <a:r>
              <a:rPr lang="en-US" sz="2400" b="1" dirty="0">
                <a:solidFill>
                  <a:srgbClr val="002060"/>
                </a:solidFill>
                <a:latin typeface="Arial" pitchFamily="34" charset="0"/>
                <a:cs typeface="Arial" pitchFamily="34" charset="0"/>
              </a:rPr>
              <a:t> Constructions of both </a:t>
            </a:r>
            <a:r>
              <a:rPr lang="en-US" sz="2400" b="1" dirty="0" smtClean="0">
                <a:solidFill>
                  <a:srgbClr val="FF0000"/>
                </a:solidFill>
                <a:latin typeface="Arial" pitchFamily="34" charset="0"/>
                <a:cs typeface="Arial" pitchFamily="34" charset="0"/>
              </a:rPr>
              <a:t>BM@N</a:t>
            </a:r>
            <a:r>
              <a:rPr lang="en-US" sz="2400" b="1" dirty="0" smtClean="0">
                <a:solidFill>
                  <a:srgbClr val="002060"/>
                </a:solidFill>
                <a:latin typeface="Arial" pitchFamily="34" charset="0"/>
                <a:cs typeface="Arial" pitchFamily="34" charset="0"/>
              </a:rPr>
              <a:t> and  </a:t>
            </a:r>
            <a:r>
              <a:rPr lang="en-US" sz="2400" b="1" dirty="0">
                <a:solidFill>
                  <a:srgbClr val="FF0000"/>
                </a:solidFill>
                <a:latin typeface="Arial" pitchFamily="34" charset="0"/>
                <a:cs typeface="Arial" pitchFamily="34" charset="0"/>
              </a:rPr>
              <a:t>MPD</a:t>
            </a:r>
            <a:r>
              <a:rPr lang="en-US" sz="2400" b="1" dirty="0">
                <a:solidFill>
                  <a:srgbClr val="002060"/>
                </a:solidFill>
                <a:latin typeface="Arial" pitchFamily="34" charset="0"/>
                <a:cs typeface="Arial" pitchFamily="34" charset="0"/>
              </a:rPr>
              <a:t>  </a:t>
            </a:r>
            <a:r>
              <a:rPr lang="en-US" sz="2400" b="1" i="1" dirty="0" smtClean="0">
                <a:solidFill>
                  <a:srgbClr val="002060"/>
                </a:solidFill>
                <a:latin typeface="Arial" pitchFamily="34" charset="0"/>
                <a:cs typeface="Arial" pitchFamily="34" charset="0"/>
              </a:rPr>
              <a:t>are  well progressing</a:t>
            </a:r>
          </a:p>
          <a:p>
            <a:pPr marL="342900" indent="-342900" eaLnBrk="0" hangingPunct="0">
              <a:buClr>
                <a:srgbClr val="FF0000"/>
              </a:buClr>
              <a:buSzPct val="160000"/>
              <a:buFont typeface="Wingdings" pitchFamily="2" charset="2"/>
              <a:buChar char="Ø"/>
            </a:pPr>
            <a:endParaRPr lang="en-US" sz="2400" b="1" dirty="0">
              <a:solidFill>
                <a:srgbClr val="002060"/>
              </a:solidFill>
              <a:latin typeface="Arial" pitchFamily="34" charset="0"/>
              <a:cs typeface="Arial" pitchFamily="34" charset="0"/>
            </a:endParaRPr>
          </a:p>
          <a:p>
            <a:pPr marL="342900" indent="-342900" eaLnBrk="0" hangingPunct="0">
              <a:spcAft>
                <a:spcPts val="2400"/>
              </a:spcAft>
              <a:buClr>
                <a:srgbClr val="FF0000"/>
              </a:buClr>
              <a:buSzPct val="160000"/>
              <a:buFont typeface="Wingdings" pitchFamily="2" charset="2"/>
              <a:buChar char="Ø"/>
            </a:pPr>
            <a:r>
              <a:rPr lang="en-US" sz="2400" b="1" dirty="0">
                <a:solidFill>
                  <a:srgbClr val="002060"/>
                </a:solidFill>
                <a:latin typeface="Arial" pitchFamily="34" charset="0"/>
                <a:cs typeface="Arial" pitchFamily="34" charset="0"/>
              </a:rPr>
              <a:t> The SPD project </a:t>
            </a:r>
            <a:r>
              <a:rPr lang="en-US" sz="2400" b="1" dirty="0" smtClean="0">
                <a:solidFill>
                  <a:srgbClr val="002060"/>
                </a:solidFill>
                <a:latin typeface="Arial" pitchFamily="34" charset="0"/>
                <a:cs typeface="Arial" pitchFamily="34" charset="0"/>
              </a:rPr>
              <a:t>is </a:t>
            </a:r>
            <a:r>
              <a:rPr lang="en-US" sz="2400" b="1" dirty="0">
                <a:solidFill>
                  <a:srgbClr val="002060"/>
                </a:solidFill>
                <a:latin typeface="Arial" pitchFamily="34" charset="0"/>
                <a:cs typeface="Arial" pitchFamily="34" charset="0"/>
              </a:rPr>
              <a:t>in preparation </a:t>
            </a:r>
          </a:p>
          <a:p>
            <a:pPr marL="342900" indent="-342900" eaLnBrk="0" hangingPunct="0">
              <a:spcAft>
                <a:spcPts val="2400"/>
              </a:spcAft>
              <a:buClr>
                <a:srgbClr val="FF0000"/>
              </a:buClr>
              <a:buSzPct val="160000"/>
              <a:buFont typeface="Wingdings" pitchFamily="2" charset="2"/>
              <a:buChar char="Ø"/>
            </a:pPr>
            <a:r>
              <a:rPr lang="en-US" sz="2400" b="1" dirty="0">
                <a:solidFill>
                  <a:srgbClr val="002060"/>
                </a:solidFill>
                <a:latin typeface="Arial" pitchFamily="34" charset="0"/>
                <a:cs typeface="Arial" pitchFamily="34" charset="0"/>
              </a:rPr>
              <a:t> </a:t>
            </a:r>
            <a:r>
              <a:rPr lang="en-US" sz="2400" b="1" dirty="0" smtClean="0">
                <a:solidFill>
                  <a:srgbClr val="002060"/>
                </a:solidFill>
                <a:latin typeface="Arial" pitchFamily="34" charset="0"/>
                <a:cs typeface="Arial" pitchFamily="34" charset="0"/>
              </a:rPr>
              <a:t>The NICA collaboration </a:t>
            </a:r>
            <a:r>
              <a:rPr lang="en-US" sz="2400" b="1" dirty="0">
                <a:solidFill>
                  <a:srgbClr val="002060"/>
                </a:solidFill>
                <a:latin typeface="Arial" pitchFamily="34" charset="0"/>
                <a:cs typeface="Arial" pitchFamily="34" charset="0"/>
              </a:rPr>
              <a:t>is growing </a:t>
            </a:r>
            <a:endParaRPr lang="en-US" sz="2400" b="1" dirty="0">
              <a:solidFill>
                <a:srgbClr val="FF0000"/>
              </a:solidFill>
              <a:latin typeface="Arial" pitchFamily="34" charset="0"/>
              <a:cs typeface="Arial" pitchFamily="34" charset="0"/>
            </a:endParaRPr>
          </a:p>
          <a:p>
            <a:pPr marL="342900" indent="-342900" eaLnBrk="0" hangingPunct="0">
              <a:spcAft>
                <a:spcPts val="600"/>
              </a:spcAft>
              <a:buClr>
                <a:srgbClr val="FF0000"/>
              </a:buClr>
              <a:buSzPct val="160000"/>
              <a:buFont typeface="Wingdings" pitchFamily="2" charset="2"/>
              <a:buChar char="Ø"/>
            </a:pPr>
            <a:r>
              <a:rPr lang="en-US" sz="2400" b="1" dirty="0">
                <a:solidFill>
                  <a:srgbClr val="002060"/>
                </a:solidFill>
                <a:latin typeface="Arial" pitchFamily="34" charset="0"/>
                <a:cs typeface="Arial" pitchFamily="34" charset="0"/>
              </a:rPr>
              <a:t> New </a:t>
            </a:r>
            <a:r>
              <a:rPr lang="en-US" sz="2400" b="1" dirty="0" smtClean="0">
                <a:solidFill>
                  <a:srgbClr val="002060"/>
                </a:solidFill>
                <a:latin typeface="Arial" pitchFamily="34" charset="0"/>
                <a:cs typeface="Arial" pitchFamily="34" charset="0"/>
              </a:rPr>
              <a:t>NICA partners </a:t>
            </a:r>
            <a:r>
              <a:rPr lang="en-US" sz="2400" b="1" dirty="0">
                <a:solidFill>
                  <a:srgbClr val="002060"/>
                </a:solidFill>
                <a:latin typeface="Arial" pitchFamily="34" charset="0"/>
                <a:cs typeface="Arial" pitchFamily="34" charset="0"/>
              </a:rPr>
              <a:t>are </a:t>
            </a:r>
            <a:r>
              <a:rPr lang="en-US" sz="2400" b="1" dirty="0" smtClean="0">
                <a:solidFill>
                  <a:srgbClr val="002060"/>
                </a:solidFill>
                <a:latin typeface="Arial" pitchFamily="34" charset="0"/>
                <a:cs typeface="Arial" pitchFamily="34" charset="0"/>
              </a:rPr>
              <a:t>welcome</a:t>
            </a:r>
            <a:endParaRPr lang="en-US" sz="2400" b="1" dirty="0">
              <a:solidFill>
                <a:srgbClr val="002060"/>
              </a:solidFill>
              <a:latin typeface="Arial" pitchFamily="34" charset="0"/>
              <a:cs typeface="Arial" pitchFamily="34" charset="0"/>
            </a:endParaRPr>
          </a:p>
        </p:txBody>
      </p:sp>
      <p:sp>
        <p:nvSpPr>
          <p:cNvPr id="38918" name="Slide Number Placeholder 7"/>
          <p:cNvSpPr>
            <a:spLocks noGrp="1"/>
          </p:cNvSpPr>
          <p:nvPr>
            <p:ph type="sldNum" sz="quarter" idx="12"/>
          </p:nvPr>
        </p:nvSpPr>
        <p:spPr>
          <a:xfrm>
            <a:off x="6553200" y="6489700"/>
            <a:ext cx="2133600" cy="231775"/>
          </a:xfrm>
        </p:spPr>
        <p:txBody>
          <a:bodyPr/>
          <a:lstStyle/>
          <a:p>
            <a:pPr>
              <a:defRPr/>
            </a:pPr>
            <a:fld id="{8EC01606-0025-448B-87AB-7BC27B0B86B6}" type="slidenum">
              <a:rPr lang="ru-RU">
                <a:ea typeface="MS PGothic" pitchFamily="34" charset="-128"/>
              </a:rPr>
              <a:pPr>
                <a:defRPr/>
              </a:pPr>
              <a:t>39</a:t>
            </a:fld>
            <a:endParaRPr lang="ru-RU">
              <a:ea typeface="MS PGothic" pitchFamily="34" charset="-128"/>
            </a:endParaRPr>
          </a:p>
        </p:txBody>
      </p:sp>
      <p:pic>
        <p:nvPicPr>
          <p:cNvPr id="123909" name="Picture 6" descr="NICA-Logo_4c"/>
          <p:cNvPicPr>
            <a:picLocks noChangeAspect="1" noChangeArrowheads="1"/>
          </p:cNvPicPr>
          <p:nvPr/>
        </p:nvPicPr>
        <p:blipFill>
          <a:blip r:embed="rId3" cstate="print"/>
          <a:srcRect/>
          <a:stretch>
            <a:fillRect/>
          </a:stretch>
        </p:blipFill>
        <p:spPr bwMode="auto">
          <a:xfrm>
            <a:off x="7645400" y="0"/>
            <a:ext cx="1498600" cy="738188"/>
          </a:xfrm>
          <a:prstGeom prst="rect">
            <a:avLst/>
          </a:prstGeom>
          <a:solidFill>
            <a:schemeClr val="bg1"/>
          </a:solidFill>
          <a:ln w="9525">
            <a:noFill/>
            <a:miter lim="800000"/>
            <a:headEnd/>
            <a:tailEnd/>
          </a:ln>
        </p:spPr>
      </p:pic>
      <p:pic>
        <p:nvPicPr>
          <p:cNvPr id="7" name="Picture 14"/>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8809" y="44624"/>
            <a:ext cx="1028815" cy="96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ChangeArrowheads="1"/>
          </p:cNvSpPr>
          <p:nvPr/>
        </p:nvSpPr>
        <p:spPr bwMode="auto">
          <a:xfrm>
            <a:off x="457200" y="1511300"/>
            <a:ext cx="8305800" cy="4724400"/>
          </a:xfrm>
          <a:prstGeom prst="rect">
            <a:avLst/>
          </a:prstGeom>
          <a:solidFill>
            <a:srgbClr val="000090"/>
          </a:solidFill>
          <a:ln w="9525">
            <a:noFill/>
            <a:miter lim="800000"/>
            <a:headEnd/>
            <a:tailEnd/>
          </a:ln>
        </p:spPr>
        <p:txBody>
          <a:bodyPr/>
          <a:lstStyle/>
          <a:p>
            <a:pPr marL="342900" indent="-342900">
              <a:lnSpc>
                <a:spcPct val="110000"/>
              </a:lnSpc>
              <a:spcBef>
                <a:spcPct val="20000"/>
              </a:spcBef>
              <a:buClr>
                <a:srgbClr val="FDF520"/>
              </a:buClr>
              <a:buFont typeface="Times"/>
              <a:buNone/>
            </a:pPr>
            <a:r>
              <a:rPr lang="en-US" sz="2400" dirty="0">
                <a:solidFill>
                  <a:schemeClr val="bg1"/>
                </a:solidFill>
                <a:latin typeface="Times New Roman" pitchFamily="18" charset="0"/>
              </a:rPr>
              <a:t>Main targets of  “NICA Complex”</a:t>
            </a:r>
            <a:r>
              <a:rPr lang="ru-RU" sz="2400" dirty="0">
                <a:solidFill>
                  <a:schemeClr val="bg1"/>
                </a:solidFill>
                <a:latin typeface="Times New Roman" pitchFamily="18" charset="0"/>
              </a:rPr>
              <a:t>:</a:t>
            </a:r>
            <a:endParaRPr lang="en-US" sz="2400" dirty="0">
              <a:solidFill>
                <a:schemeClr val="bg1"/>
              </a:solidFill>
              <a:latin typeface="Times New Roman" pitchFamily="18" charset="0"/>
            </a:endParaRPr>
          </a:p>
          <a:p>
            <a:pPr marL="342900" indent="-342900">
              <a:lnSpc>
                <a:spcPct val="110000"/>
              </a:lnSpc>
              <a:spcBef>
                <a:spcPct val="20000"/>
              </a:spcBef>
              <a:spcAft>
                <a:spcPts val="600"/>
              </a:spcAft>
              <a:buClr>
                <a:srgbClr val="FDF520"/>
              </a:buClr>
              <a:buFont typeface="Wingdings" pitchFamily="2" charset="2"/>
              <a:buNone/>
            </a:pPr>
            <a:r>
              <a:rPr lang="en-US" sz="2400" dirty="0">
                <a:solidFill>
                  <a:schemeClr val="bg1"/>
                </a:solidFill>
                <a:latin typeface="Times New Roman" pitchFamily="18" charset="0"/>
              </a:rPr>
              <a:t>	</a:t>
            </a:r>
            <a:r>
              <a:rPr lang="ru-RU" sz="2400" dirty="0">
                <a:solidFill>
                  <a:schemeClr val="bg1"/>
                </a:solidFill>
                <a:latin typeface="Times New Roman" pitchFamily="18" charset="0"/>
              </a:rPr>
              <a:t>- </a:t>
            </a:r>
            <a:r>
              <a:rPr lang="en-US" sz="2400" b="1" i="1" dirty="0">
                <a:solidFill>
                  <a:srgbClr val="FFFF00"/>
                </a:solidFill>
                <a:latin typeface="Calibri" pitchFamily="34" charset="0"/>
              </a:rPr>
              <a:t>study of hot and  dense baryonic matter</a:t>
            </a:r>
          </a:p>
          <a:p>
            <a:pPr marL="342900" indent="-342900">
              <a:lnSpc>
                <a:spcPct val="110000"/>
              </a:lnSpc>
              <a:buClr>
                <a:srgbClr val="FDF520"/>
              </a:buClr>
              <a:buFont typeface="Wingdings" pitchFamily="2" charset="2"/>
              <a:buNone/>
            </a:pPr>
            <a:r>
              <a:rPr lang="en-US" sz="2400" i="1" dirty="0">
                <a:solidFill>
                  <a:schemeClr val="bg1"/>
                </a:solidFill>
                <a:latin typeface="Calibri" pitchFamily="34" charset="0"/>
              </a:rPr>
              <a:t>	</a:t>
            </a:r>
            <a:r>
              <a:rPr lang="en-US" sz="2400" i="1" dirty="0">
                <a:solidFill>
                  <a:srgbClr val="FFFF00"/>
                </a:solidFill>
                <a:latin typeface="Calibri" pitchFamily="34" charset="0"/>
              </a:rPr>
              <a:t>-  </a:t>
            </a:r>
            <a:r>
              <a:rPr lang="en-US" sz="2400" i="1" dirty="0">
                <a:solidFill>
                  <a:schemeClr val="bg1"/>
                </a:solidFill>
                <a:latin typeface="Calibri" pitchFamily="34" charset="0"/>
              </a:rPr>
              <a:t>investigation of nucleon spin structure, </a:t>
            </a:r>
          </a:p>
          <a:p>
            <a:pPr marL="342900" indent="-342900" algn="r">
              <a:lnSpc>
                <a:spcPct val="110000"/>
              </a:lnSpc>
              <a:buClr>
                <a:srgbClr val="FDF520"/>
              </a:buClr>
              <a:buFont typeface="Wingdings" pitchFamily="2" charset="2"/>
              <a:buNone/>
            </a:pPr>
            <a:r>
              <a:rPr lang="en-US" sz="2400" i="1" dirty="0">
                <a:solidFill>
                  <a:schemeClr val="bg1"/>
                </a:solidFill>
                <a:latin typeface="Calibri" pitchFamily="34" charset="0"/>
              </a:rPr>
              <a:t>polarization phenomena</a:t>
            </a:r>
            <a:endParaRPr lang="en-US" sz="2400" i="1" dirty="0">
              <a:solidFill>
                <a:schemeClr val="bg1"/>
              </a:solidFill>
              <a:latin typeface="Times New Roman" pitchFamily="18" charset="0"/>
            </a:endParaRPr>
          </a:p>
          <a:p>
            <a:pPr marL="342900" indent="-342900">
              <a:buClr>
                <a:srgbClr val="FDF520"/>
              </a:buClr>
              <a:buFont typeface="Wingdings" pitchFamily="2" charset="2"/>
              <a:buNone/>
            </a:pPr>
            <a:r>
              <a:rPr lang="ru-RU" sz="2400" i="1" dirty="0">
                <a:solidFill>
                  <a:schemeClr val="bg1"/>
                </a:solidFill>
                <a:latin typeface="Times New Roman" pitchFamily="18" charset="0"/>
              </a:rPr>
              <a:t>   - </a:t>
            </a:r>
            <a:r>
              <a:rPr lang="en-US" sz="2400" i="1" dirty="0">
                <a:solidFill>
                  <a:schemeClr val="bg1"/>
                </a:solidFill>
                <a:latin typeface="Calibri" pitchFamily="34" charset="0"/>
              </a:rPr>
              <a:t>development of accelerator facility for HEP @ JINR providing</a:t>
            </a:r>
          </a:p>
          <a:p>
            <a:pPr marL="342900" indent="-342900" algn="r">
              <a:spcAft>
                <a:spcPts val="1200"/>
              </a:spcAft>
              <a:buClr>
                <a:srgbClr val="FDF520"/>
              </a:buClr>
              <a:buFont typeface="Wingdings" pitchFamily="2" charset="2"/>
              <a:buNone/>
            </a:pPr>
            <a:r>
              <a:rPr lang="en-US" sz="2400" i="1" dirty="0">
                <a:solidFill>
                  <a:schemeClr val="bg1"/>
                </a:solidFill>
                <a:latin typeface="Calibri" pitchFamily="34" charset="0"/>
              </a:rPr>
              <a:t>intensive beams of relativistic ions from </a:t>
            </a:r>
            <a:r>
              <a:rPr lang="ru-RU" sz="2400" i="1" dirty="0">
                <a:solidFill>
                  <a:schemeClr val="bg1"/>
                </a:solidFill>
                <a:latin typeface="Calibri" pitchFamily="34" charset="0"/>
              </a:rPr>
              <a:t> </a:t>
            </a:r>
            <a:r>
              <a:rPr lang="en-US" sz="2400" i="1" dirty="0">
                <a:solidFill>
                  <a:schemeClr val="bg1"/>
                </a:solidFill>
                <a:latin typeface="Calibri" pitchFamily="34" charset="0"/>
              </a:rPr>
              <a:t>p to</a:t>
            </a:r>
            <a:r>
              <a:rPr lang="ru-RU" sz="2400" i="1" dirty="0">
                <a:solidFill>
                  <a:schemeClr val="bg1"/>
                </a:solidFill>
                <a:latin typeface="Calibri" pitchFamily="34" charset="0"/>
              </a:rPr>
              <a:t> </a:t>
            </a:r>
            <a:r>
              <a:rPr lang="en-US" sz="2400" i="1" dirty="0" smtClean="0">
                <a:solidFill>
                  <a:schemeClr val="bg1"/>
                </a:solidFill>
                <a:latin typeface="Calibri" pitchFamily="34" charset="0"/>
              </a:rPr>
              <a:t>Au</a:t>
            </a:r>
            <a:endParaRPr lang="en-US" sz="2400" i="1" dirty="0">
              <a:solidFill>
                <a:schemeClr val="bg1"/>
              </a:solidFill>
              <a:latin typeface="Calibri" pitchFamily="34" charset="0"/>
            </a:endParaRPr>
          </a:p>
          <a:p>
            <a:pPr marL="342900" indent="-342900" algn="r">
              <a:spcAft>
                <a:spcPts val="1200"/>
              </a:spcAft>
              <a:buClr>
                <a:srgbClr val="FDF520"/>
              </a:buClr>
              <a:buFont typeface="Wingdings" pitchFamily="2" charset="2"/>
              <a:buNone/>
            </a:pPr>
            <a:r>
              <a:rPr lang="en-US" sz="2400" i="1" dirty="0" smtClean="0">
                <a:solidFill>
                  <a:schemeClr val="bg1"/>
                </a:solidFill>
                <a:latin typeface="Calibri" pitchFamily="34" charset="0"/>
              </a:rPr>
              <a:t>polarized </a:t>
            </a:r>
            <a:r>
              <a:rPr lang="ru-RU" sz="2400" i="1" dirty="0" smtClean="0">
                <a:solidFill>
                  <a:schemeClr val="bg1"/>
                </a:solidFill>
                <a:latin typeface="Calibri" pitchFamily="34" charset="0"/>
              </a:rPr>
              <a:t> </a:t>
            </a:r>
            <a:r>
              <a:rPr lang="en-US" sz="2400" i="1" dirty="0">
                <a:solidFill>
                  <a:schemeClr val="bg1"/>
                </a:solidFill>
                <a:latin typeface="Calibri" pitchFamily="34" charset="0"/>
              </a:rPr>
              <a:t>protons </a:t>
            </a:r>
            <a:r>
              <a:rPr lang="ru-RU" sz="2400" i="1" dirty="0">
                <a:solidFill>
                  <a:schemeClr val="bg1"/>
                </a:solidFill>
                <a:latin typeface="Calibri" pitchFamily="34" charset="0"/>
              </a:rPr>
              <a:t> </a:t>
            </a:r>
            <a:r>
              <a:rPr lang="en-US" sz="2400" i="1" dirty="0">
                <a:solidFill>
                  <a:schemeClr val="bg1"/>
                </a:solidFill>
                <a:latin typeface="Calibri" pitchFamily="34" charset="0"/>
              </a:rPr>
              <a:t>and </a:t>
            </a:r>
            <a:r>
              <a:rPr lang="ru-RU" sz="2400" i="1" dirty="0">
                <a:solidFill>
                  <a:schemeClr val="bg1"/>
                </a:solidFill>
                <a:latin typeface="Calibri" pitchFamily="34" charset="0"/>
              </a:rPr>
              <a:t> </a:t>
            </a:r>
            <a:r>
              <a:rPr lang="en-US" sz="2400" i="1" dirty="0">
                <a:solidFill>
                  <a:schemeClr val="bg1"/>
                </a:solidFill>
                <a:latin typeface="Calibri" pitchFamily="34" charset="0"/>
              </a:rPr>
              <a:t>deuterons </a:t>
            </a:r>
            <a:endParaRPr lang="ru-RU" sz="2400" i="1" dirty="0">
              <a:solidFill>
                <a:schemeClr val="bg1"/>
              </a:solidFill>
              <a:latin typeface="Calibri" pitchFamily="34" charset="0"/>
            </a:endParaRPr>
          </a:p>
          <a:p>
            <a:pPr marL="342900" indent="-342900" algn="r">
              <a:lnSpc>
                <a:spcPct val="110000"/>
              </a:lnSpc>
              <a:buClr>
                <a:srgbClr val="FDF520"/>
              </a:buClr>
              <a:buFont typeface="Wingdings" pitchFamily="2" charset="2"/>
              <a:buNone/>
            </a:pPr>
            <a:r>
              <a:rPr lang="en-US" sz="2400" i="1" dirty="0">
                <a:solidFill>
                  <a:schemeClr val="bg1"/>
                </a:solidFill>
                <a:latin typeface="Calibri" pitchFamily="34" charset="0"/>
              </a:rPr>
              <a:t>with energy up to</a:t>
            </a:r>
          </a:p>
          <a:p>
            <a:pPr marL="342900" indent="-342900" algn="r">
              <a:lnSpc>
                <a:spcPct val="110000"/>
              </a:lnSpc>
              <a:buClr>
                <a:srgbClr val="FDF520"/>
              </a:buClr>
              <a:buFont typeface="Wingdings" pitchFamily="2" charset="2"/>
              <a:buNone/>
            </a:pPr>
            <a:r>
              <a:rPr lang="ru-RU" sz="2400" i="1" dirty="0" err="1">
                <a:solidFill>
                  <a:schemeClr val="bg1"/>
                </a:solidFill>
                <a:latin typeface="Calibri" pitchFamily="34" charset="0"/>
              </a:rPr>
              <a:t>√</a:t>
            </a:r>
            <a:r>
              <a:rPr lang="en-US" sz="2400" i="1" dirty="0">
                <a:solidFill>
                  <a:schemeClr val="bg1"/>
                </a:solidFill>
                <a:latin typeface="Calibri" pitchFamily="34" charset="0"/>
              </a:rPr>
              <a:t>S</a:t>
            </a:r>
            <a:r>
              <a:rPr lang="en-US" sz="2400" i="1" baseline="-25000" dirty="0">
                <a:solidFill>
                  <a:schemeClr val="bg1"/>
                </a:solidFill>
                <a:latin typeface="Calibri" pitchFamily="34" charset="0"/>
              </a:rPr>
              <a:t>NN </a:t>
            </a:r>
            <a:r>
              <a:rPr lang="en-US" sz="2400" i="1" dirty="0">
                <a:solidFill>
                  <a:schemeClr val="bg1"/>
                </a:solidFill>
                <a:latin typeface="Calibri" pitchFamily="34" charset="0"/>
              </a:rPr>
              <a:t>= </a:t>
            </a:r>
            <a:r>
              <a:rPr lang="en-US" sz="2400" i="1" dirty="0">
                <a:solidFill>
                  <a:srgbClr val="FFFF00"/>
                </a:solidFill>
                <a:latin typeface="Calibri" pitchFamily="34" charset="0"/>
              </a:rPr>
              <a:t>11 </a:t>
            </a:r>
            <a:r>
              <a:rPr lang="en-US" sz="2400" i="1" dirty="0" err="1">
                <a:solidFill>
                  <a:srgbClr val="FFFF00"/>
                </a:solidFill>
                <a:latin typeface="Calibri" pitchFamily="34" charset="0"/>
              </a:rPr>
              <a:t>GeV</a:t>
            </a:r>
            <a:r>
              <a:rPr lang="ru-RU" sz="2400" i="1" dirty="0">
                <a:solidFill>
                  <a:srgbClr val="FFFF00"/>
                </a:solidFill>
                <a:latin typeface="Calibri" pitchFamily="34" charset="0"/>
              </a:rPr>
              <a:t> (</a:t>
            </a:r>
            <a:r>
              <a:rPr lang="en-US" sz="2400" i="1" dirty="0">
                <a:solidFill>
                  <a:srgbClr val="FFFF00"/>
                </a:solidFill>
                <a:latin typeface="Calibri" pitchFamily="34" charset="0"/>
              </a:rPr>
              <a:t>Au</a:t>
            </a:r>
            <a:r>
              <a:rPr lang="en-US" sz="2400" i="1" baseline="30000" dirty="0">
                <a:solidFill>
                  <a:srgbClr val="FFFF00"/>
                </a:solidFill>
                <a:latin typeface="Calibri" pitchFamily="34" charset="0"/>
              </a:rPr>
              <a:t>79</a:t>
            </a:r>
            <a:r>
              <a:rPr lang="ru-RU" sz="2400" i="1" baseline="30000" dirty="0">
                <a:solidFill>
                  <a:srgbClr val="FFFF00"/>
                </a:solidFill>
                <a:latin typeface="Calibri" pitchFamily="34" charset="0"/>
              </a:rPr>
              <a:t>+</a:t>
            </a:r>
            <a:r>
              <a:rPr lang="en-US" sz="2400" b="1" dirty="0">
                <a:solidFill>
                  <a:srgbClr val="FFFF00"/>
                </a:solidFill>
                <a:latin typeface="Calibri" pitchFamily="34" charset="0"/>
              </a:rPr>
              <a:t> , L ~ </a:t>
            </a:r>
            <a:r>
              <a:rPr lang="en-US" sz="2400" b="1" dirty="0" smtClean="0">
                <a:solidFill>
                  <a:srgbClr val="FFFF00"/>
                </a:solidFill>
                <a:latin typeface="Calibri" pitchFamily="34" charset="0"/>
              </a:rPr>
              <a:t>10</a:t>
            </a:r>
            <a:r>
              <a:rPr lang="en-US" sz="2400" b="1" baseline="30000" dirty="0" smtClean="0">
                <a:solidFill>
                  <a:srgbClr val="FFFF00"/>
                </a:solidFill>
                <a:latin typeface="Calibri" pitchFamily="34" charset="0"/>
              </a:rPr>
              <a:t>27</a:t>
            </a:r>
            <a:r>
              <a:rPr lang="en-US" sz="2400" baseline="30000" dirty="0" smtClean="0">
                <a:solidFill>
                  <a:srgbClr val="FFFF00"/>
                </a:solidFill>
                <a:latin typeface="Calibri" pitchFamily="34" charset="0"/>
              </a:rPr>
              <a:t> </a:t>
            </a:r>
            <a:r>
              <a:rPr lang="en-US" sz="2400" dirty="0">
                <a:solidFill>
                  <a:srgbClr val="FFFF00"/>
                </a:solidFill>
                <a:latin typeface="Calibri" pitchFamily="34" charset="0"/>
              </a:rPr>
              <a:t>cm</a:t>
            </a:r>
            <a:r>
              <a:rPr lang="en-US" sz="2400" baseline="30000" dirty="0">
                <a:solidFill>
                  <a:srgbClr val="FFFF00"/>
                </a:solidFill>
                <a:latin typeface="Calibri" pitchFamily="34" charset="0"/>
              </a:rPr>
              <a:t>-2 </a:t>
            </a:r>
            <a:r>
              <a:rPr lang="en-US" sz="2400" dirty="0">
                <a:solidFill>
                  <a:srgbClr val="FFFF00"/>
                </a:solidFill>
                <a:latin typeface="Calibri" pitchFamily="34" charset="0"/>
              </a:rPr>
              <a:t>c</a:t>
            </a:r>
            <a:r>
              <a:rPr lang="en-US" sz="2400" baseline="30000" dirty="0">
                <a:solidFill>
                  <a:srgbClr val="FFFF00"/>
                </a:solidFill>
                <a:latin typeface="Calibri" pitchFamily="34" charset="0"/>
              </a:rPr>
              <a:t>-1</a:t>
            </a:r>
            <a:r>
              <a:rPr lang="en-US" sz="2400" i="1" dirty="0">
                <a:solidFill>
                  <a:srgbClr val="FFFF00"/>
                </a:solidFill>
                <a:latin typeface="Calibri" pitchFamily="34" charset="0"/>
              </a:rPr>
              <a:t>)</a:t>
            </a:r>
            <a:r>
              <a:rPr lang="ru-RU" sz="2400" i="1" dirty="0">
                <a:solidFill>
                  <a:srgbClr val="FFFF00"/>
                </a:solidFill>
                <a:latin typeface="Calibri" pitchFamily="34" charset="0"/>
              </a:rPr>
              <a:t>  </a:t>
            </a:r>
            <a:endParaRPr lang="en-US" sz="2400" i="1" dirty="0">
              <a:solidFill>
                <a:srgbClr val="FFFF00"/>
              </a:solidFill>
              <a:latin typeface="Calibri" pitchFamily="34" charset="0"/>
            </a:endParaRPr>
          </a:p>
          <a:p>
            <a:pPr marL="342900" indent="-342900">
              <a:lnSpc>
                <a:spcPct val="110000"/>
              </a:lnSpc>
              <a:buClr>
                <a:srgbClr val="FDF520"/>
              </a:buClr>
              <a:buFont typeface="Wingdings" pitchFamily="2" charset="2"/>
              <a:buNone/>
            </a:pPr>
            <a:r>
              <a:rPr lang="en-US" sz="2400" i="1" dirty="0">
                <a:solidFill>
                  <a:schemeClr val="bg1"/>
                </a:solidFill>
                <a:latin typeface="Calibri" pitchFamily="34" charset="0"/>
              </a:rPr>
              <a:t>                                                       </a:t>
            </a:r>
            <a:r>
              <a:rPr lang="ru-RU" sz="2400" i="1" dirty="0" err="1">
                <a:solidFill>
                  <a:schemeClr val="bg1"/>
                </a:solidFill>
                <a:latin typeface="Calibri" pitchFamily="34" charset="0"/>
              </a:rPr>
              <a:t>√</a:t>
            </a:r>
            <a:r>
              <a:rPr lang="en-US" sz="2400" i="1" dirty="0">
                <a:solidFill>
                  <a:schemeClr val="bg1"/>
                </a:solidFill>
                <a:latin typeface="Calibri" pitchFamily="34" charset="0"/>
              </a:rPr>
              <a:t>S =</a:t>
            </a:r>
            <a:r>
              <a:rPr lang="en-US" sz="2400" i="1" dirty="0">
                <a:solidFill>
                  <a:srgbClr val="FFFF00"/>
                </a:solidFill>
                <a:latin typeface="Calibri" pitchFamily="34" charset="0"/>
              </a:rPr>
              <a:t>27 </a:t>
            </a:r>
            <a:r>
              <a:rPr lang="en-US" sz="2400" i="1" dirty="0" err="1">
                <a:solidFill>
                  <a:srgbClr val="FFFF00"/>
                </a:solidFill>
                <a:latin typeface="Calibri" pitchFamily="34" charset="0"/>
              </a:rPr>
              <a:t>GeV</a:t>
            </a:r>
            <a:r>
              <a:rPr lang="ru-RU" sz="2400" i="1" dirty="0">
                <a:solidFill>
                  <a:srgbClr val="FFFF00"/>
                </a:solidFill>
                <a:latin typeface="Calibri" pitchFamily="34" charset="0"/>
              </a:rPr>
              <a:t> </a:t>
            </a:r>
            <a:r>
              <a:rPr lang="en-US" sz="2400" i="1" dirty="0">
                <a:solidFill>
                  <a:srgbClr val="FFFF00"/>
                </a:solidFill>
                <a:latin typeface="Calibri" pitchFamily="34" charset="0"/>
              </a:rPr>
              <a:t>(p, </a:t>
            </a:r>
            <a:r>
              <a:rPr lang="en-US" sz="2400" dirty="0">
                <a:solidFill>
                  <a:srgbClr val="FFFF00"/>
                </a:solidFill>
                <a:latin typeface="Calibri" pitchFamily="34" charset="0"/>
              </a:rPr>
              <a:t>L ~ </a:t>
            </a:r>
            <a:r>
              <a:rPr lang="en-US" sz="2400" b="1" dirty="0">
                <a:solidFill>
                  <a:srgbClr val="FFFF00"/>
                </a:solidFill>
                <a:latin typeface="Calibri" pitchFamily="34" charset="0"/>
              </a:rPr>
              <a:t>10</a:t>
            </a:r>
            <a:r>
              <a:rPr lang="en-US" sz="2400" b="1" baseline="30000" dirty="0">
                <a:solidFill>
                  <a:srgbClr val="FFFF00"/>
                </a:solidFill>
                <a:latin typeface="Calibri" pitchFamily="34" charset="0"/>
              </a:rPr>
              <a:t>32</a:t>
            </a:r>
            <a:r>
              <a:rPr lang="en-US" sz="2400" baseline="30000" dirty="0">
                <a:solidFill>
                  <a:srgbClr val="FFFF00"/>
                </a:solidFill>
                <a:latin typeface="Calibri" pitchFamily="34" charset="0"/>
              </a:rPr>
              <a:t> </a:t>
            </a:r>
            <a:r>
              <a:rPr lang="en-US" sz="2400" dirty="0">
                <a:solidFill>
                  <a:srgbClr val="FFFF00"/>
                </a:solidFill>
                <a:latin typeface="Calibri" pitchFamily="34" charset="0"/>
              </a:rPr>
              <a:t>cm</a:t>
            </a:r>
            <a:r>
              <a:rPr lang="en-US" sz="2400" baseline="30000" dirty="0">
                <a:solidFill>
                  <a:srgbClr val="FFFF00"/>
                </a:solidFill>
                <a:latin typeface="Calibri" pitchFamily="34" charset="0"/>
              </a:rPr>
              <a:t>-2 </a:t>
            </a:r>
            <a:r>
              <a:rPr lang="en-US" sz="2400" dirty="0">
                <a:solidFill>
                  <a:srgbClr val="FFFF00"/>
                </a:solidFill>
                <a:latin typeface="Calibri" pitchFamily="34" charset="0"/>
              </a:rPr>
              <a:t>c</a:t>
            </a:r>
            <a:r>
              <a:rPr lang="en-US" sz="2400" baseline="30000" dirty="0">
                <a:solidFill>
                  <a:srgbClr val="FFFF00"/>
                </a:solidFill>
                <a:latin typeface="Calibri" pitchFamily="34" charset="0"/>
              </a:rPr>
              <a:t>-1</a:t>
            </a:r>
            <a:r>
              <a:rPr lang="en-US" sz="2400" dirty="0">
                <a:solidFill>
                  <a:srgbClr val="FFFF00"/>
                </a:solidFill>
                <a:latin typeface="Calibri" pitchFamily="34" charset="0"/>
              </a:rPr>
              <a:t>)</a:t>
            </a:r>
            <a:endParaRPr lang="en-US" sz="2400" i="1" dirty="0">
              <a:solidFill>
                <a:srgbClr val="FFFF00"/>
              </a:solidFill>
              <a:latin typeface="Calibri" pitchFamily="34" charset="0"/>
            </a:endParaRPr>
          </a:p>
          <a:p>
            <a:pPr marL="342900" indent="-342900" algn="r">
              <a:lnSpc>
                <a:spcPct val="110000"/>
              </a:lnSpc>
              <a:buClr>
                <a:srgbClr val="FDF520"/>
              </a:buClr>
              <a:buFont typeface="Wingdings" pitchFamily="2" charset="2"/>
              <a:buNone/>
            </a:pPr>
            <a:r>
              <a:rPr lang="ru-RU" sz="2400" i="1" dirty="0">
                <a:solidFill>
                  <a:srgbClr val="FFFF00"/>
                </a:solidFill>
                <a:latin typeface="Calibri" pitchFamily="34" charset="0"/>
              </a:rPr>
              <a:t> </a:t>
            </a:r>
          </a:p>
        </p:txBody>
      </p:sp>
      <p:sp>
        <p:nvSpPr>
          <p:cNvPr id="11268" name="Slide Number Placeholder 4"/>
          <p:cNvSpPr>
            <a:spLocks noGrp="1"/>
          </p:cNvSpPr>
          <p:nvPr>
            <p:ph type="sldNum" sz="quarter" idx="12"/>
          </p:nvPr>
        </p:nvSpPr>
        <p:spPr/>
        <p:txBody>
          <a:bodyPr/>
          <a:lstStyle/>
          <a:p>
            <a:pPr>
              <a:defRPr/>
            </a:pPr>
            <a:fld id="{A063D032-8C12-486F-8AED-F153ABE97101}" type="slidenum">
              <a:rPr lang="ru-RU">
                <a:ea typeface="MS PGothic" pitchFamily="34" charset="-128"/>
              </a:rPr>
              <a:pPr>
                <a:defRPr/>
              </a:pPr>
              <a:t>4</a:t>
            </a:fld>
            <a:endParaRPr lang="ru-RU">
              <a:ea typeface="MS PGothic" pitchFamily="34" charset="-128"/>
            </a:endParaRPr>
          </a:p>
        </p:txBody>
      </p:sp>
      <p:sp>
        <p:nvSpPr>
          <p:cNvPr id="18435" name="TextBox 2"/>
          <p:cNvSpPr txBox="1">
            <a:spLocks noChangeArrowheads="1"/>
          </p:cNvSpPr>
          <p:nvPr/>
        </p:nvSpPr>
        <p:spPr bwMode="auto">
          <a:xfrm>
            <a:off x="304800" y="228600"/>
            <a:ext cx="8534400" cy="1200150"/>
          </a:xfrm>
          <a:prstGeom prst="rect">
            <a:avLst/>
          </a:prstGeom>
          <a:solidFill>
            <a:srgbClr val="CCCCFF"/>
          </a:solidFill>
          <a:ln w="9525">
            <a:noFill/>
            <a:miter lim="800000"/>
            <a:headEnd/>
            <a:tailEnd/>
          </a:ln>
        </p:spPr>
        <p:txBody>
          <a:bodyPr>
            <a:spAutoFit/>
          </a:bodyPr>
          <a:lstStyle/>
          <a:p>
            <a:r>
              <a:rPr lang="en-US" sz="2400" b="1" i="1">
                <a:solidFill>
                  <a:srgbClr val="FF0000"/>
                </a:solidFill>
                <a:latin typeface="Calibri" pitchFamily="34" charset="0"/>
              </a:rPr>
              <a:t>NICA </a:t>
            </a:r>
            <a:r>
              <a:rPr lang="en-US" sz="2400" b="1" i="1">
                <a:solidFill>
                  <a:srgbClr val="000090"/>
                </a:solidFill>
                <a:latin typeface="Calibri" pitchFamily="34" charset="0"/>
              </a:rPr>
              <a:t>(</a:t>
            </a:r>
            <a:r>
              <a:rPr lang="en-US" sz="2400" b="1" i="1">
                <a:solidFill>
                  <a:srgbClr val="FF0000"/>
                </a:solidFill>
                <a:latin typeface="Calibri" pitchFamily="34" charset="0"/>
              </a:rPr>
              <a:t>N</a:t>
            </a:r>
            <a:r>
              <a:rPr lang="en-US" sz="2400" b="1" i="1">
                <a:solidFill>
                  <a:srgbClr val="222268"/>
                </a:solidFill>
                <a:latin typeface="Calibri" pitchFamily="34" charset="0"/>
              </a:rPr>
              <a:t>uclotron based </a:t>
            </a:r>
            <a:r>
              <a:rPr lang="en-US" sz="2400" b="1" i="1">
                <a:solidFill>
                  <a:srgbClr val="FF0000"/>
                </a:solidFill>
                <a:latin typeface="Calibri" pitchFamily="34" charset="0"/>
              </a:rPr>
              <a:t>I</a:t>
            </a:r>
            <a:r>
              <a:rPr lang="en-US" sz="2400" b="1" i="1">
                <a:solidFill>
                  <a:srgbClr val="222268"/>
                </a:solidFill>
                <a:latin typeface="Calibri" pitchFamily="34" charset="0"/>
              </a:rPr>
              <a:t>on </a:t>
            </a:r>
            <a:r>
              <a:rPr lang="en-US" sz="2400" b="1" i="1">
                <a:solidFill>
                  <a:srgbClr val="FF0000"/>
                </a:solidFill>
                <a:latin typeface="Calibri" pitchFamily="34" charset="0"/>
              </a:rPr>
              <a:t>C</a:t>
            </a:r>
            <a:r>
              <a:rPr lang="en-US" sz="2400" b="1" i="1">
                <a:solidFill>
                  <a:srgbClr val="222268"/>
                </a:solidFill>
                <a:latin typeface="Calibri" pitchFamily="34" charset="0"/>
              </a:rPr>
              <a:t>olider f</a:t>
            </a:r>
            <a:r>
              <a:rPr lang="en-US" sz="2400" b="1" i="1">
                <a:solidFill>
                  <a:srgbClr val="FF0000"/>
                </a:solidFill>
                <a:latin typeface="Calibri" pitchFamily="34" charset="0"/>
              </a:rPr>
              <a:t>A</a:t>
            </a:r>
            <a:r>
              <a:rPr lang="en-US" sz="2400" b="1" i="1">
                <a:solidFill>
                  <a:srgbClr val="222268"/>
                </a:solidFill>
                <a:latin typeface="Calibri" pitchFamily="34" charset="0"/>
              </a:rPr>
              <a:t>cility)</a:t>
            </a:r>
          </a:p>
          <a:p>
            <a:pPr algn="r"/>
            <a:r>
              <a:rPr lang="en-US" sz="2400" b="1" i="1">
                <a:solidFill>
                  <a:srgbClr val="FF0000"/>
                </a:solidFill>
                <a:latin typeface="Calibri" pitchFamily="34" charset="0"/>
              </a:rPr>
              <a:t> – </a:t>
            </a:r>
            <a:r>
              <a:rPr lang="en-US" sz="2400" b="1" i="1">
                <a:solidFill>
                  <a:srgbClr val="000090"/>
                </a:solidFill>
                <a:latin typeface="Calibri" pitchFamily="34" charset="0"/>
              </a:rPr>
              <a:t>the flagship project in HEP </a:t>
            </a:r>
          </a:p>
          <a:p>
            <a:pPr algn="r"/>
            <a:r>
              <a:rPr lang="en-US" sz="2400" b="1" i="1">
                <a:solidFill>
                  <a:srgbClr val="000090"/>
                </a:solidFill>
                <a:latin typeface="Calibri" pitchFamily="34" charset="0"/>
              </a:rPr>
              <a:t>of Joint Institute for Nuclear Research (JINR)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 descr="e3d9dbd0-10b8-11e4-a360-f93b3750a438_Europe_aerial-view-seen_from_space_world_map_view_planet-1.jpg"/>
          <p:cNvPicPr>
            <a:picLocks noChangeAspect="1"/>
          </p:cNvPicPr>
          <p:nvPr/>
        </p:nvPicPr>
        <p:blipFill>
          <a:blip r:embed="rId2" cstate="print"/>
          <a:srcRect/>
          <a:stretch>
            <a:fillRect/>
          </a:stretch>
        </p:blipFill>
        <p:spPr bwMode="auto">
          <a:xfrm>
            <a:off x="0" y="0"/>
            <a:ext cx="9142413" cy="6858000"/>
          </a:xfrm>
          <a:prstGeom prst="rect">
            <a:avLst/>
          </a:prstGeom>
          <a:noFill/>
          <a:ln w="9525">
            <a:noFill/>
            <a:miter lim="800000"/>
            <a:headEnd/>
            <a:tailEnd/>
          </a:ln>
        </p:spPr>
      </p:pic>
      <p:sp>
        <p:nvSpPr>
          <p:cNvPr id="132098" name="Date Placeholder 1"/>
          <p:cNvSpPr>
            <a:spLocks noGrp="1"/>
          </p:cNvSpPr>
          <p:nvPr>
            <p:ph type="dt" sz="quarter" idx="10"/>
          </p:nvPr>
        </p:nvSpPr>
        <p:spPr>
          <a:xfrm>
            <a:off x="457200" y="6296025"/>
            <a:ext cx="2133600" cy="476250"/>
          </a:xfrm>
          <a:noFill/>
        </p:spPr>
        <p:txBody>
          <a:bodyPr anchor="b"/>
          <a:lstStyle/>
          <a:p>
            <a:r>
              <a:rPr lang="en-US" smtClean="0">
                <a:latin typeface="Arial" pitchFamily="34" charset="0"/>
                <a:ea typeface="MS PGothic" pitchFamily="34" charset="-128"/>
              </a:rPr>
              <a:t>18 February 2016</a:t>
            </a:r>
            <a:endParaRPr lang="ru-RU" smtClean="0">
              <a:latin typeface="Arial" pitchFamily="34" charset="0"/>
              <a:ea typeface="MS PGothic" pitchFamily="34" charset="-128"/>
            </a:endParaRPr>
          </a:p>
        </p:txBody>
      </p:sp>
      <p:sp>
        <p:nvSpPr>
          <p:cNvPr id="132100" name="Slide Number Placeholder 3"/>
          <p:cNvSpPr>
            <a:spLocks noGrp="1"/>
          </p:cNvSpPr>
          <p:nvPr>
            <p:ph type="sldNum" sz="quarter" idx="12"/>
          </p:nvPr>
        </p:nvSpPr>
        <p:spPr>
          <a:xfrm>
            <a:off x="6845300" y="6283325"/>
            <a:ext cx="2133600" cy="476250"/>
          </a:xfrm>
          <a:noFill/>
        </p:spPr>
        <p:txBody>
          <a:bodyPr anchor="b"/>
          <a:lstStyle/>
          <a:p>
            <a:fld id="{B06966C6-DBCD-482A-A542-0A0B013D14BD}" type="slidenum">
              <a:rPr lang="ru-RU"/>
              <a:pPr/>
              <a:t>40</a:t>
            </a:fld>
            <a:endParaRPr lang="ru-RU"/>
          </a:p>
        </p:txBody>
      </p:sp>
      <p:sp>
        <p:nvSpPr>
          <p:cNvPr id="132101" name="TextBox 4"/>
          <p:cNvSpPr txBox="1">
            <a:spLocks noChangeArrowheads="1"/>
          </p:cNvSpPr>
          <p:nvPr/>
        </p:nvSpPr>
        <p:spPr bwMode="auto">
          <a:xfrm>
            <a:off x="3368675" y="4484688"/>
            <a:ext cx="2646363" cy="646112"/>
          </a:xfrm>
          <a:prstGeom prst="rect">
            <a:avLst/>
          </a:prstGeom>
          <a:noFill/>
          <a:ln w="9525">
            <a:noFill/>
            <a:miter lim="800000"/>
            <a:headEnd/>
            <a:tailEnd/>
          </a:ln>
        </p:spPr>
        <p:txBody>
          <a:bodyPr wrap="none">
            <a:spAutoFit/>
          </a:bodyPr>
          <a:lstStyle/>
          <a:p>
            <a:r>
              <a:rPr lang="en-US" sz="3600" b="1" dirty="0">
                <a:solidFill>
                  <a:schemeClr val="bg1"/>
                </a:solidFill>
              </a:rPr>
              <a:t>Thank you</a:t>
            </a:r>
            <a:r>
              <a:rPr lang="ru-RU" sz="3600" b="1" dirty="0">
                <a:solidFill>
                  <a:schemeClr val="bg1"/>
                </a:solidFill>
              </a:rPr>
              <a:t>!</a:t>
            </a:r>
            <a:endParaRPr lang="en-US" sz="3600" b="1" dirty="0">
              <a:solidFill>
                <a:schemeClr val="bg1"/>
              </a:solidFill>
            </a:endParaRPr>
          </a:p>
        </p:txBody>
      </p:sp>
      <p:sp>
        <p:nvSpPr>
          <p:cNvPr id="132102" name="TextBox 9"/>
          <p:cNvSpPr txBox="1">
            <a:spLocks noChangeArrowheads="1"/>
          </p:cNvSpPr>
          <p:nvPr/>
        </p:nvSpPr>
        <p:spPr bwMode="auto">
          <a:xfrm>
            <a:off x="6756400" y="1690688"/>
            <a:ext cx="749300" cy="369887"/>
          </a:xfrm>
          <a:prstGeom prst="rect">
            <a:avLst/>
          </a:prstGeom>
          <a:noFill/>
          <a:ln w="9525">
            <a:noFill/>
            <a:miter lim="800000"/>
            <a:headEnd/>
            <a:tailEnd/>
          </a:ln>
        </p:spPr>
        <p:txBody>
          <a:bodyPr wrap="none">
            <a:spAutoFit/>
          </a:bodyPr>
          <a:lstStyle/>
          <a:p>
            <a:r>
              <a:rPr lang="en-US" b="1">
                <a:solidFill>
                  <a:srgbClr val="FF0000"/>
                </a:solidFill>
              </a:rPr>
              <a:t>NICA</a:t>
            </a:r>
          </a:p>
        </p:txBody>
      </p:sp>
      <p:sp>
        <p:nvSpPr>
          <p:cNvPr id="132103" name="TextBox 9"/>
          <p:cNvSpPr txBox="1">
            <a:spLocks noChangeArrowheads="1"/>
          </p:cNvSpPr>
          <p:nvPr/>
        </p:nvSpPr>
        <p:spPr bwMode="auto">
          <a:xfrm>
            <a:off x="3505200" y="2846388"/>
            <a:ext cx="711200" cy="369887"/>
          </a:xfrm>
          <a:prstGeom prst="rect">
            <a:avLst/>
          </a:prstGeom>
          <a:noFill/>
          <a:ln w="9525">
            <a:noFill/>
            <a:miter lim="800000"/>
            <a:headEnd/>
            <a:tailEnd/>
          </a:ln>
        </p:spPr>
        <p:txBody>
          <a:bodyPr wrap="none">
            <a:spAutoFit/>
          </a:bodyPr>
          <a:lstStyle/>
          <a:p>
            <a:r>
              <a:rPr lang="en-US" b="1">
                <a:solidFill>
                  <a:srgbClr val="FF0000"/>
                </a:solidFill>
              </a:rPr>
              <a:t>FAIR</a:t>
            </a:r>
          </a:p>
        </p:txBody>
      </p:sp>
      <p:sp>
        <p:nvSpPr>
          <p:cNvPr id="132104" name="TextBox 9"/>
          <p:cNvSpPr txBox="1">
            <a:spLocks noChangeArrowheads="1"/>
          </p:cNvSpPr>
          <p:nvPr/>
        </p:nvSpPr>
        <p:spPr bwMode="auto">
          <a:xfrm>
            <a:off x="3314700" y="3455988"/>
            <a:ext cx="838200" cy="369887"/>
          </a:xfrm>
          <a:prstGeom prst="rect">
            <a:avLst/>
          </a:prstGeom>
          <a:noFill/>
          <a:ln w="9525">
            <a:noFill/>
            <a:miter lim="800000"/>
            <a:headEnd/>
            <a:tailEnd/>
          </a:ln>
        </p:spPr>
        <p:txBody>
          <a:bodyPr wrap="none">
            <a:spAutoFit/>
          </a:bodyPr>
          <a:lstStyle/>
          <a:p>
            <a:r>
              <a:rPr lang="en-US" b="1">
                <a:solidFill>
                  <a:srgbClr val="FF0000"/>
                </a:solidFill>
              </a:rPr>
              <a:t>CERN</a:t>
            </a:r>
          </a:p>
        </p:txBody>
      </p:sp>
      <p:sp>
        <p:nvSpPr>
          <p:cNvPr id="2" name="Oval 1"/>
          <p:cNvSpPr>
            <a:spLocks noChangeArrowheads="1"/>
          </p:cNvSpPr>
          <p:nvPr/>
        </p:nvSpPr>
        <p:spPr bwMode="auto">
          <a:xfrm>
            <a:off x="6705600" y="1625600"/>
            <a:ext cx="800100" cy="482600"/>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4" name="Oval 13"/>
          <p:cNvSpPr>
            <a:spLocks noChangeArrowheads="1"/>
          </p:cNvSpPr>
          <p:nvPr/>
        </p:nvSpPr>
        <p:spPr bwMode="auto">
          <a:xfrm>
            <a:off x="3479800" y="2806700"/>
            <a:ext cx="787400" cy="444500"/>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5" name="Oval 14"/>
          <p:cNvSpPr>
            <a:spLocks noChangeArrowheads="1"/>
          </p:cNvSpPr>
          <p:nvPr/>
        </p:nvSpPr>
        <p:spPr bwMode="auto">
          <a:xfrm>
            <a:off x="3213100" y="3416300"/>
            <a:ext cx="1117600" cy="482600"/>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32108" name="TextBox 4"/>
          <p:cNvSpPr txBox="1">
            <a:spLocks noChangeArrowheads="1"/>
          </p:cNvSpPr>
          <p:nvPr/>
        </p:nvSpPr>
        <p:spPr bwMode="auto">
          <a:xfrm>
            <a:off x="3419872" y="2247255"/>
            <a:ext cx="5586786" cy="461665"/>
          </a:xfrm>
          <a:prstGeom prst="rect">
            <a:avLst/>
          </a:prstGeom>
          <a:noFill/>
          <a:ln w="9525">
            <a:noFill/>
            <a:miter lim="800000"/>
            <a:headEnd/>
            <a:tailEnd/>
          </a:ln>
        </p:spPr>
        <p:txBody>
          <a:bodyPr wrap="none">
            <a:spAutoFit/>
          </a:bodyPr>
          <a:lstStyle/>
          <a:p>
            <a:r>
              <a:rPr lang="en-US" sz="2400" i="1" dirty="0">
                <a:solidFill>
                  <a:srgbClr val="FFFFFF"/>
                </a:solidFill>
              </a:rPr>
              <a:t> </a:t>
            </a:r>
            <a:r>
              <a:rPr lang="en-US" sz="2400" b="1" i="1" dirty="0" smtClean="0">
                <a:solidFill>
                  <a:srgbClr val="FFFFFF"/>
                </a:solidFill>
              </a:rPr>
              <a:t>The </a:t>
            </a:r>
            <a:r>
              <a:rPr lang="en-US" sz="2400" b="1" i="1" dirty="0">
                <a:solidFill>
                  <a:srgbClr val="FFFFFF"/>
                </a:solidFill>
              </a:rPr>
              <a:t>cooperation makes us stronger!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68313" y="0"/>
            <a:ext cx="9144001" cy="1588"/>
          </a:xfrm>
          <a:prstGeom prst="rect">
            <a:avLst/>
          </a:prstGeom>
          <a:noFill/>
          <a:ln w="9525">
            <a:noFill/>
            <a:round/>
            <a:headEnd/>
            <a:tailEnd/>
          </a:ln>
        </p:spPr>
        <p:txBody>
          <a:bodyPr wrap="none" anchor="ctr"/>
          <a:lstStyle/>
          <a:p>
            <a:endParaRPr lang="ru-RU"/>
          </a:p>
        </p:txBody>
      </p:sp>
      <p:sp>
        <p:nvSpPr>
          <p:cNvPr id="33795" name="Rectangle 3"/>
          <p:cNvSpPr>
            <a:spLocks noChangeArrowheads="1"/>
          </p:cNvSpPr>
          <p:nvPr/>
        </p:nvSpPr>
        <p:spPr bwMode="auto">
          <a:xfrm>
            <a:off x="3981450" y="6397625"/>
            <a:ext cx="180975" cy="368300"/>
          </a:xfrm>
          <a:prstGeom prst="rect">
            <a:avLst/>
          </a:prstGeom>
          <a:noFill/>
          <a:ln w="9525">
            <a:noFill/>
            <a:round/>
            <a:headEnd/>
            <a:tailEnd/>
          </a:ln>
        </p:spPr>
        <p:txBody>
          <a:bodyPr wrap="none" lIns="90000" tIns="46800" rIns="90000" bIns="46800" anchor="ctr">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900">
              <a:solidFill>
                <a:srgbClr val="FFFFFF"/>
              </a:solidFill>
            </a:endParaRPr>
          </a:p>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900">
              <a:solidFill>
                <a:srgbClr val="FFFFFF"/>
              </a:solidFill>
            </a:endParaRPr>
          </a:p>
        </p:txBody>
      </p:sp>
      <p:sp>
        <p:nvSpPr>
          <p:cNvPr id="33796" name="Text Box 4"/>
          <p:cNvSpPr txBox="1">
            <a:spLocks noChangeArrowheads="1"/>
          </p:cNvSpPr>
          <p:nvPr/>
        </p:nvSpPr>
        <p:spPr bwMode="auto">
          <a:xfrm>
            <a:off x="0" y="0"/>
            <a:ext cx="9144000" cy="556179"/>
          </a:xfrm>
          <a:prstGeom prst="rect">
            <a:avLst/>
          </a:prstGeom>
          <a:solidFill>
            <a:srgbClr val="FFFF00"/>
          </a:solidFill>
          <a:ln w="9525">
            <a:solidFill>
              <a:srgbClr val="FF0000"/>
            </a:solidFill>
            <a:round/>
            <a:headEnd/>
            <a:tailEnd/>
          </a:ln>
        </p:spPr>
        <p:txBody>
          <a:bodyPr lIns="90000" tIns="46800" rIns="90000" bIns="46800">
            <a:spAutoFit/>
          </a:bodyPr>
          <a:lstStyle/>
          <a:p>
            <a:pPr algn="ctr">
              <a:buClr>
                <a:srgbClr val="FF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000" b="1" dirty="0">
                <a:solidFill>
                  <a:srgbClr val="FF0000"/>
                </a:solidFill>
              </a:rPr>
              <a:t>Round Table Discussions on </a:t>
            </a:r>
            <a:r>
              <a:rPr lang="en-US" sz="3000" b="1" dirty="0" smtClean="0">
                <a:solidFill>
                  <a:srgbClr val="FF0000"/>
                </a:solidFill>
              </a:rPr>
              <a:t>NICA/MPD@JINR</a:t>
            </a:r>
            <a:endParaRPr lang="en-US" sz="3000" b="1" dirty="0">
              <a:solidFill>
                <a:srgbClr val="FF0000"/>
              </a:solidFill>
            </a:endParaRPr>
          </a:p>
        </p:txBody>
      </p:sp>
      <p:sp>
        <p:nvSpPr>
          <p:cNvPr id="33797" name="Rectangle 5"/>
          <p:cNvSpPr>
            <a:spLocks noChangeArrowheads="1"/>
          </p:cNvSpPr>
          <p:nvPr/>
        </p:nvSpPr>
        <p:spPr bwMode="auto">
          <a:xfrm>
            <a:off x="0" y="620713"/>
            <a:ext cx="8172450" cy="1016000"/>
          </a:xfrm>
          <a:prstGeom prst="rect">
            <a:avLst/>
          </a:prstGeom>
          <a:solidFill>
            <a:srgbClr val="FEC2F5"/>
          </a:solidFill>
          <a:ln w="9360">
            <a:solidFill>
              <a:srgbClr val="FF3300"/>
            </a:solidFill>
            <a:miter lim="800000"/>
            <a:headEnd/>
            <a:tailEnd/>
          </a:ln>
        </p:spPr>
        <p:txBody>
          <a:bodyPr lIns="90000" tIns="46800" rIns="90000" bIns="46800">
            <a:spAutoFit/>
          </a:bodyPr>
          <a:lstStyle/>
          <a:p>
            <a:pPr>
              <a:buClr>
                <a:srgbClr val="00008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000" b="1">
                <a:solidFill>
                  <a:srgbClr val="000080"/>
                </a:solidFill>
              </a:rPr>
              <a:t>Round Table Discussion</a:t>
            </a:r>
            <a:r>
              <a:rPr lang="ru-RU" sz="2000" b="1">
                <a:solidFill>
                  <a:srgbClr val="FFFFFF"/>
                </a:solidFill>
              </a:rPr>
              <a:t> </a:t>
            </a:r>
            <a:r>
              <a:rPr lang="en-US" sz="2000" b="1">
                <a:solidFill>
                  <a:srgbClr val="003399"/>
                </a:solidFill>
              </a:rPr>
              <a:t>I: </a:t>
            </a:r>
            <a:r>
              <a:rPr lang="ru-RU" sz="2000" b="1">
                <a:solidFill>
                  <a:srgbClr val="FF0000"/>
                </a:solidFill>
              </a:rPr>
              <a:t>Searching for the mixed phase of strongly interacting matter at the JINR Nuclotron</a:t>
            </a:r>
            <a:r>
              <a:rPr lang="en-US" sz="2000" b="1">
                <a:solidFill>
                  <a:srgbClr val="FF0000"/>
                </a:solidFill>
              </a:rPr>
              <a:t>, </a:t>
            </a:r>
            <a:r>
              <a:rPr lang="ru-RU" sz="2000" b="1" i="1">
                <a:solidFill>
                  <a:srgbClr val="CC3300"/>
                </a:solidFill>
              </a:rPr>
              <a:t>July 7 - 9,</a:t>
            </a:r>
            <a:r>
              <a:rPr lang="en-US" sz="2000" b="1" i="1">
                <a:solidFill>
                  <a:srgbClr val="CC3300"/>
                </a:solidFill>
              </a:rPr>
              <a:t> 2</a:t>
            </a:r>
            <a:r>
              <a:rPr lang="ru-RU" sz="2000" b="1" i="1">
                <a:solidFill>
                  <a:srgbClr val="CC3300"/>
                </a:solidFill>
              </a:rPr>
              <a:t>005</a:t>
            </a:r>
            <a:r>
              <a:rPr lang="en-US" sz="2000" b="1" i="1">
                <a:solidFill>
                  <a:srgbClr val="CC3300"/>
                </a:solidFill>
              </a:rPr>
              <a:t> </a:t>
            </a:r>
            <a:r>
              <a:rPr lang="ru-RU" sz="2000" b="1">
                <a:solidFill>
                  <a:srgbClr val="CC3300"/>
                </a:solidFill>
              </a:rPr>
              <a:t>http://theor.jinr.ru/meetings/2005/roundtable/</a:t>
            </a:r>
          </a:p>
        </p:txBody>
      </p:sp>
      <p:sp>
        <p:nvSpPr>
          <p:cNvPr id="33798" name="Rectangle 6"/>
          <p:cNvSpPr>
            <a:spLocks noChangeArrowheads="1"/>
          </p:cNvSpPr>
          <p:nvPr/>
        </p:nvSpPr>
        <p:spPr bwMode="auto">
          <a:xfrm>
            <a:off x="538163" y="1700213"/>
            <a:ext cx="7921625" cy="1320800"/>
          </a:xfrm>
          <a:prstGeom prst="rect">
            <a:avLst/>
          </a:prstGeom>
          <a:solidFill>
            <a:srgbClr val="FEC2F5"/>
          </a:solidFill>
          <a:ln w="9360">
            <a:solidFill>
              <a:srgbClr val="FF3300"/>
            </a:solidFill>
            <a:miter lim="800000"/>
            <a:headEnd/>
            <a:tailEnd/>
          </a:ln>
        </p:spPr>
        <p:txBody>
          <a:bodyPr lIns="90000" tIns="46800" rIns="90000" bIns="46800">
            <a:spAutoFit/>
          </a:bodyPr>
          <a:lstStyle/>
          <a:p>
            <a:pPr>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000" b="1">
                <a:solidFill>
                  <a:srgbClr val="000066"/>
                </a:solidFill>
              </a:rPr>
              <a:t>Round Table Discussion II</a:t>
            </a:r>
            <a:r>
              <a:rPr lang="en-US" sz="2000" b="1">
                <a:solidFill>
                  <a:srgbClr val="000066"/>
                </a:solidFill>
              </a:rPr>
              <a:t>: </a:t>
            </a:r>
            <a:r>
              <a:rPr lang="ru-RU" sz="2000" b="1">
                <a:solidFill>
                  <a:srgbClr val="FF0000"/>
                </a:solidFill>
              </a:rPr>
              <a:t>Searching for the mixed phase of strongly interacting matter at the JINR Nuclotron:</a:t>
            </a:r>
            <a:r>
              <a:rPr lang="en-US" sz="2000" b="1">
                <a:solidFill>
                  <a:srgbClr val="FF0000"/>
                </a:solidFill>
              </a:rPr>
              <a:t> </a:t>
            </a:r>
            <a:r>
              <a:rPr lang="ru-RU" sz="2000" b="1">
                <a:solidFill>
                  <a:srgbClr val="FF0000"/>
                </a:solidFill>
              </a:rPr>
              <a:t>Nuclotron facility development</a:t>
            </a:r>
            <a:r>
              <a:rPr lang="en-US" sz="2000" b="1">
                <a:solidFill>
                  <a:srgbClr val="101070"/>
                </a:solidFill>
              </a:rPr>
              <a:t> </a:t>
            </a:r>
            <a:r>
              <a:rPr lang="ru-RU" sz="2000" b="1">
                <a:solidFill>
                  <a:srgbClr val="CC3300"/>
                </a:solidFill>
              </a:rPr>
              <a:t>JINR, Dubna</a:t>
            </a:r>
            <a:r>
              <a:rPr lang="en-US" sz="2000" b="1">
                <a:solidFill>
                  <a:srgbClr val="CC3300"/>
                </a:solidFill>
              </a:rPr>
              <a:t>,</a:t>
            </a:r>
            <a:r>
              <a:rPr lang="ru-RU" sz="2000" b="1">
                <a:solidFill>
                  <a:srgbClr val="CC3300"/>
                </a:solidFill>
              </a:rPr>
              <a:t> October 6</a:t>
            </a:r>
            <a:r>
              <a:rPr lang="en-US" sz="2000" b="1">
                <a:solidFill>
                  <a:srgbClr val="CC3300"/>
                </a:solidFill>
              </a:rPr>
              <a:t> </a:t>
            </a:r>
            <a:r>
              <a:rPr lang="ru-RU" sz="2000" b="1">
                <a:solidFill>
                  <a:srgbClr val="CC3300"/>
                </a:solidFill>
              </a:rPr>
              <a:t>-</a:t>
            </a:r>
            <a:r>
              <a:rPr lang="en-US" sz="2000" b="1">
                <a:solidFill>
                  <a:srgbClr val="CC3300"/>
                </a:solidFill>
              </a:rPr>
              <a:t> </a:t>
            </a:r>
            <a:r>
              <a:rPr lang="ru-RU" sz="2000" b="1">
                <a:solidFill>
                  <a:srgbClr val="CC3300"/>
                </a:solidFill>
              </a:rPr>
              <a:t>7</a:t>
            </a:r>
            <a:r>
              <a:rPr lang="en-US" sz="2000" b="1">
                <a:solidFill>
                  <a:srgbClr val="CC3300"/>
                </a:solidFill>
              </a:rPr>
              <a:t>,</a:t>
            </a:r>
            <a:r>
              <a:rPr lang="ru-RU" sz="2000">
                <a:solidFill>
                  <a:srgbClr val="CC3300"/>
                </a:solidFill>
              </a:rPr>
              <a:t> </a:t>
            </a:r>
            <a:r>
              <a:rPr lang="ru-RU" sz="2000" b="1">
                <a:solidFill>
                  <a:srgbClr val="CC3300"/>
                </a:solidFill>
              </a:rPr>
              <a:t>2006</a:t>
            </a:r>
            <a:r>
              <a:rPr lang="ru-RU" sz="2000">
                <a:solidFill>
                  <a:srgbClr val="CC3300"/>
                </a:solidFill>
              </a:rPr>
              <a:t> </a:t>
            </a:r>
          </a:p>
          <a:p>
            <a:pPr>
              <a:buClr>
                <a:srgbClr val="CC33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000" b="1">
                <a:solidFill>
                  <a:srgbClr val="CC3300"/>
                </a:solidFill>
              </a:rPr>
              <a:t>http://theor.jinr.ru/meetings/200</a:t>
            </a:r>
            <a:r>
              <a:rPr lang="en-US" sz="2000" b="1">
                <a:solidFill>
                  <a:srgbClr val="CC3300"/>
                </a:solidFill>
              </a:rPr>
              <a:t>6</a:t>
            </a:r>
            <a:r>
              <a:rPr lang="ru-RU" sz="2000" b="1">
                <a:solidFill>
                  <a:srgbClr val="CC3300"/>
                </a:solidFill>
              </a:rPr>
              <a:t>/roundtable/</a:t>
            </a:r>
          </a:p>
        </p:txBody>
      </p:sp>
      <p:sp>
        <p:nvSpPr>
          <p:cNvPr id="33799" name="Rectangle 7"/>
          <p:cNvSpPr>
            <a:spLocks noChangeArrowheads="1"/>
          </p:cNvSpPr>
          <p:nvPr/>
        </p:nvSpPr>
        <p:spPr bwMode="auto">
          <a:xfrm>
            <a:off x="755650" y="3068638"/>
            <a:ext cx="7993063" cy="1320800"/>
          </a:xfrm>
          <a:prstGeom prst="rect">
            <a:avLst/>
          </a:prstGeom>
          <a:solidFill>
            <a:srgbClr val="FEC2F5"/>
          </a:solidFill>
          <a:ln w="9360">
            <a:solidFill>
              <a:srgbClr val="FF3300"/>
            </a:solidFill>
            <a:miter lim="800000"/>
            <a:headEnd/>
            <a:tailEnd/>
          </a:ln>
        </p:spPr>
        <p:txBody>
          <a:bodyPr lIns="90000" tIns="46800" rIns="90000" bIns="46800">
            <a:spAutoFit/>
          </a:bodyPr>
          <a:lstStyle/>
          <a:p>
            <a:pPr>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solidFill>
                  <a:srgbClr val="000066"/>
                </a:solidFill>
              </a:rPr>
              <a:t>Round Table Discussion III: </a:t>
            </a:r>
            <a:r>
              <a:rPr lang="ru-RU" sz="2000" b="1" i="1">
                <a:solidFill>
                  <a:srgbClr val="FF0000"/>
                </a:solidFill>
              </a:rPr>
              <a:t>Searching for the mixed phase of strongly interacting </a:t>
            </a:r>
            <a:r>
              <a:rPr lang="en-US" sz="2000" b="1" i="1">
                <a:solidFill>
                  <a:srgbClr val="FF0000"/>
                </a:solidFill>
              </a:rPr>
              <a:t>QCD </a:t>
            </a:r>
            <a:r>
              <a:rPr lang="ru-RU" sz="2000" b="1" i="1">
                <a:solidFill>
                  <a:srgbClr val="FF0000"/>
                </a:solidFill>
              </a:rPr>
              <a:t>matter at the </a:t>
            </a:r>
            <a:r>
              <a:rPr lang="en-US" sz="2000" b="1" i="1">
                <a:solidFill>
                  <a:srgbClr val="FF0000"/>
                </a:solidFill>
              </a:rPr>
              <a:t>NICA: Physics at NICA </a:t>
            </a:r>
            <a:r>
              <a:rPr lang="en-US" sz="2000" b="1">
                <a:solidFill>
                  <a:srgbClr val="CC3300"/>
                </a:solidFill>
              </a:rPr>
              <a:t>JINR (Dubna), November 5 - 6, 2008, h</a:t>
            </a:r>
            <a:r>
              <a:rPr lang="ru-RU" sz="2000" b="1">
                <a:solidFill>
                  <a:srgbClr val="CC3300"/>
                </a:solidFill>
              </a:rPr>
              <a:t>ttp://theor.jinr.ru/meetings/200</a:t>
            </a:r>
            <a:r>
              <a:rPr lang="en-US" sz="2000" b="1">
                <a:solidFill>
                  <a:srgbClr val="CC3300"/>
                </a:solidFill>
              </a:rPr>
              <a:t>8</a:t>
            </a:r>
            <a:r>
              <a:rPr lang="ru-RU" sz="2000" b="1">
                <a:solidFill>
                  <a:srgbClr val="CC3300"/>
                </a:solidFill>
              </a:rPr>
              <a:t>/roundtable/</a:t>
            </a:r>
          </a:p>
        </p:txBody>
      </p:sp>
      <p:sp>
        <p:nvSpPr>
          <p:cNvPr id="33800" name="Text Box 8"/>
          <p:cNvSpPr txBox="1">
            <a:spLocks noChangeArrowheads="1"/>
          </p:cNvSpPr>
          <p:nvPr/>
        </p:nvSpPr>
        <p:spPr bwMode="auto">
          <a:xfrm>
            <a:off x="1149350" y="4460875"/>
            <a:ext cx="7815263" cy="1200150"/>
          </a:xfrm>
          <a:prstGeom prst="rect">
            <a:avLst/>
          </a:prstGeom>
          <a:solidFill>
            <a:srgbClr val="FEC2F5"/>
          </a:solidFill>
          <a:ln w="9360">
            <a:solidFill>
              <a:srgbClr val="FF3300"/>
            </a:solidFill>
            <a:miter lim="800000"/>
            <a:headEnd/>
            <a:tailEnd/>
          </a:ln>
        </p:spPr>
        <p:txBody>
          <a:bodyPr wrap="none" lIns="90000" tIns="46800" rIns="90000" bIns="46800">
            <a:spAutoFit/>
          </a:bodyPr>
          <a:lstStyle/>
          <a:p>
            <a:pPr>
              <a:buClr>
                <a:srgbClr val="000066"/>
              </a:buClr>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66"/>
                </a:solidFill>
                <a:latin typeface="Verdana" pitchFamily="34" charset="0"/>
              </a:rPr>
              <a:t>Round Table Discussion IV: </a:t>
            </a:r>
            <a:r>
              <a:rPr lang="ru-RU" b="1" i="1">
                <a:solidFill>
                  <a:srgbClr val="FF0000"/>
                </a:solidFill>
                <a:latin typeface="Verdana" pitchFamily="34" charset="0"/>
              </a:rPr>
              <a:t>Searching for the mixed phase </a:t>
            </a:r>
            <a:endParaRPr lang="en-US" b="1" i="1">
              <a:solidFill>
                <a:srgbClr val="FF0000"/>
              </a:solidFill>
              <a:latin typeface="Verdana" pitchFamily="34" charset="0"/>
            </a:endParaRPr>
          </a:p>
          <a:p>
            <a:pPr>
              <a:buClr>
                <a:srgbClr val="000066"/>
              </a:buClr>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b="1" i="1">
                <a:solidFill>
                  <a:srgbClr val="FF0000"/>
                </a:solidFill>
                <a:latin typeface="Verdana" pitchFamily="34" charset="0"/>
              </a:rPr>
              <a:t>of strongly interacting </a:t>
            </a:r>
            <a:r>
              <a:rPr lang="en-US" b="1" i="1">
                <a:solidFill>
                  <a:srgbClr val="FF0000"/>
                </a:solidFill>
                <a:latin typeface="Verdana" pitchFamily="34" charset="0"/>
              </a:rPr>
              <a:t>QCD </a:t>
            </a:r>
            <a:r>
              <a:rPr lang="ru-RU" b="1" i="1">
                <a:solidFill>
                  <a:srgbClr val="FF0000"/>
                </a:solidFill>
                <a:latin typeface="Verdana" pitchFamily="34" charset="0"/>
              </a:rPr>
              <a:t>matter at the </a:t>
            </a:r>
            <a:r>
              <a:rPr lang="en-US" b="1" i="1">
                <a:solidFill>
                  <a:srgbClr val="FF0000"/>
                </a:solidFill>
                <a:latin typeface="Verdana" pitchFamily="34" charset="0"/>
              </a:rPr>
              <a:t>NICA: Physics at </a:t>
            </a:r>
          </a:p>
          <a:p>
            <a:pPr>
              <a:buClr>
                <a:srgbClr val="000066"/>
              </a:buClr>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i="1">
                <a:solidFill>
                  <a:srgbClr val="FF0000"/>
                </a:solidFill>
                <a:latin typeface="Verdana" pitchFamily="34" charset="0"/>
              </a:rPr>
              <a:t>NICA (White Paper)</a:t>
            </a:r>
            <a:r>
              <a:rPr lang="ar-SA" b="1" i="1">
                <a:solidFill>
                  <a:srgbClr val="FF0000"/>
                </a:solidFill>
                <a:latin typeface="Verdana" pitchFamily="34" charset="0"/>
              </a:rPr>
              <a:t>‏</a:t>
            </a:r>
            <a:r>
              <a:rPr lang="en-US" b="1" i="1">
                <a:solidFill>
                  <a:srgbClr val="FF0000"/>
                </a:solidFill>
                <a:latin typeface="Verdana" pitchFamily="34" charset="0"/>
              </a:rPr>
              <a:t> </a:t>
            </a:r>
            <a:r>
              <a:rPr lang="en-US" b="1">
                <a:solidFill>
                  <a:srgbClr val="CC3300"/>
                </a:solidFill>
                <a:latin typeface="Verdana" pitchFamily="34" charset="0"/>
              </a:rPr>
              <a:t>JINR (Dubna), September 9 - 12, 2009</a:t>
            </a:r>
          </a:p>
          <a:p>
            <a:pPr>
              <a:buClr>
                <a:srgbClr val="CC3300"/>
              </a:buClr>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b="1">
                <a:solidFill>
                  <a:srgbClr val="CC3300"/>
                </a:solidFill>
                <a:latin typeface="Verdana" pitchFamily="34" charset="0"/>
              </a:rPr>
              <a:t>http://theor.jinr.ru/meetings/200</a:t>
            </a:r>
            <a:r>
              <a:rPr lang="en-US" b="1">
                <a:solidFill>
                  <a:srgbClr val="CC3300"/>
                </a:solidFill>
                <a:latin typeface="Verdana" pitchFamily="34" charset="0"/>
              </a:rPr>
              <a:t>9</a:t>
            </a:r>
            <a:r>
              <a:rPr lang="ru-RU" b="1">
                <a:solidFill>
                  <a:srgbClr val="CC3300"/>
                </a:solidFill>
                <a:latin typeface="Verdana" pitchFamily="34" charset="0"/>
              </a:rPr>
              <a:t>/roundtable/</a:t>
            </a:r>
          </a:p>
        </p:txBody>
      </p:sp>
      <p:sp>
        <p:nvSpPr>
          <p:cNvPr id="33801" name="Rectangle 9"/>
          <p:cNvSpPr>
            <a:spLocks noChangeArrowheads="1"/>
          </p:cNvSpPr>
          <p:nvPr/>
        </p:nvSpPr>
        <p:spPr bwMode="auto">
          <a:xfrm>
            <a:off x="1403350" y="5694363"/>
            <a:ext cx="7705725" cy="1200150"/>
          </a:xfrm>
          <a:prstGeom prst="rect">
            <a:avLst/>
          </a:prstGeom>
          <a:solidFill>
            <a:srgbClr val="FEC2F5"/>
          </a:solidFill>
          <a:ln w="9525">
            <a:solidFill>
              <a:srgbClr val="FF0000"/>
            </a:solidFill>
            <a:miter lim="800000"/>
            <a:headEnd/>
            <a:tailEnd/>
          </a:ln>
        </p:spPr>
        <p:txBody>
          <a:bodyPr>
            <a:spAutoFit/>
          </a:bodyPr>
          <a:lstStyle/>
          <a:p>
            <a:r>
              <a:rPr lang="en-US" b="1">
                <a:solidFill>
                  <a:srgbClr val="000066"/>
                </a:solidFill>
              </a:rPr>
              <a:t>Round Table Discussion V: </a:t>
            </a:r>
            <a:r>
              <a:rPr lang="ru-RU" b="1" i="1">
                <a:solidFill>
                  <a:srgbClr val="FF0000"/>
                </a:solidFill>
              </a:rPr>
              <a:t>Searching for the mixed phase</a:t>
            </a:r>
            <a:r>
              <a:rPr lang="en-US" b="1" i="1">
                <a:solidFill>
                  <a:srgbClr val="FF0000"/>
                </a:solidFill>
              </a:rPr>
              <a:t> </a:t>
            </a:r>
            <a:r>
              <a:rPr lang="ru-RU" b="1" i="1">
                <a:solidFill>
                  <a:srgbClr val="FF0000"/>
                </a:solidFill>
              </a:rPr>
              <a:t>of strongly interacting </a:t>
            </a:r>
            <a:r>
              <a:rPr lang="en-US" b="1" i="1">
                <a:solidFill>
                  <a:srgbClr val="FF0000"/>
                </a:solidFill>
              </a:rPr>
              <a:t>QCD </a:t>
            </a:r>
            <a:r>
              <a:rPr lang="ru-RU" b="1" i="1">
                <a:solidFill>
                  <a:srgbClr val="FF0000"/>
                </a:solidFill>
              </a:rPr>
              <a:t>matter at the </a:t>
            </a:r>
            <a:r>
              <a:rPr lang="en-US" b="1" i="1">
                <a:solidFill>
                  <a:srgbClr val="FF0000"/>
                </a:solidFill>
              </a:rPr>
              <a:t>NICA: Physics at NICA (White Paper)</a:t>
            </a:r>
            <a:r>
              <a:rPr lang="ar-SA" b="1" i="1">
                <a:solidFill>
                  <a:srgbClr val="FF0000"/>
                </a:solidFill>
              </a:rPr>
              <a:t>‏</a:t>
            </a:r>
            <a:r>
              <a:rPr lang="en-US" b="1" i="1">
                <a:solidFill>
                  <a:srgbClr val="FF0000"/>
                </a:solidFill>
              </a:rPr>
              <a:t> </a:t>
            </a:r>
            <a:r>
              <a:rPr lang="en-US" b="1">
                <a:solidFill>
                  <a:srgbClr val="FF0000"/>
                </a:solidFill>
              </a:rPr>
              <a:t>JINR (Dubna), August 28, 2010 </a:t>
            </a:r>
            <a:r>
              <a:rPr lang="ru-RU" b="1">
                <a:solidFill>
                  <a:srgbClr val="FF0000"/>
                </a:solidFill>
              </a:rPr>
              <a:t>http://theor.jinr.ru/~cpod/Dubna_2010_program2.htm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Line 2"/>
          <p:cNvSpPr>
            <a:spLocks noChangeShapeType="1"/>
          </p:cNvSpPr>
          <p:nvPr/>
        </p:nvSpPr>
        <p:spPr bwMode="auto">
          <a:xfrm flipH="1">
            <a:off x="4208463" y="981075"/>
            <a:ext cx="4111625" cy="3527425"/>
          </a:xfrm>
          <a:prstGeom prst="line">
            <a:avLst/>
          </a:prstGeom>
          <a:noFill/>
          <a:ln w="31680">
            <a:solidFill>
              <a:srgbClr val="FF9900"/>
            </a:solidFill>
            <a:prstDash val="dash"/>
            <a:miter lim="800000"/>
            <a:headEnd/>
            <a:tailEnd/>
          </a:ln>
          <a:effectLst/>
        </p:spPr>
        <p:txBody>
          <a:bodyPr/>
          <a:lstStyle/>
          <a:p>
            <a:endParaRPr lang="ru-RU"/>
          </a:p>
        </p:txBody>
      </p:sp>
      <p:sp>
        <p:nvSpPr>
          <p:cNvPr id="278531" name="Line 3"/>
          <p:cNvSpPr>
            <a:spLocks noChangeShapeType="1"/>
          </p:cNvSpPr>
          <p:nvPr/>
        </p:nvSpPr>
        <p:spPr bwMode="auto">
          <a:xfrm flipH="1">
            <a:off x="4208463" y="981075"/>
            <a:ext cx="2382837" cy="3527425"/>
          </a:xfrm>
          <a:prstGeom prst="line">
            <a:avLst/>
          </a:prstGeom>
          <a:noFill/>
          <a:ln w="31680">
            <a:solidFill>
              <a:srgbClr val="FF9900"/>
            </a:solidFill>
            <a:prstDash val="dash"/>
            <a:miter lim="800000"/>
            <a:headEnd/>
            <a:tailEnd/>
          </a:ln>
          <a:effectLst/>
        </p:spPr>
        <p:txBody>
          <a:bodyPr/>
          <a:lstStyle/>
          <a:p>
            <a:endParaRPr lang="ru-RU"/>
          </a:p>
        </p:txBody>
      </p:sp>
      <p:sp>
        <p:nvSpPr>
          <p:cNvPr id="278532" name="Line 4"/>
          <p:cNvSpPr>
            <a:spLocks noChangeShapeType="1"/>
          </p:cNvSpPr>
          <p:nvPr/>
        </p:nvSpPr>
        <p:spPr bwMode="auto">
          <a:xfrm flipH="1">
            <a:off x="4208463" y="981075"/>
            <a:ext cx="295275" cy="3527425"/>
          </a:xfrm>
          <a:prstGeom prst="line">
            <a:avLst/>
          </a:prstGeom>
          <a:noFill/>
          <a:ln w="31680">
            <a:solidFill>
              <a:srgbClr val="FF9900"/>
            </a:solidFill>
            <a:prstDash val="dash"/>
            <a:miter lim="800000"/>
            <a:headEnd/>
            <a:tailEnd/>
          </a:ln>
          <a:effectLst/>
        </p:spPr>
        <p:txBody>
          <a:bodyPr/>
          <a:lstStyle/>
          <a:p>
            <a:endParaRPr lang="ru-RU"/>
          </a:p>
        </p:txBody>
      </p:sp>
      <p:sp>
        <p:nvSpPr>
          <p:cNvPr id="278533" name="Line 5"/>
          <p:cNvSpPr>
            <a:spLocks noChangeShapeType="1"/>
          </p:cNvSpPr>
          <p:nvPr/>
        </p:nvSpPr>
        <p:spPr bwMode="auto">
          <a:xfrm>
            <a:off x="2843213" y="981075"/>
            <a:ext cx="1368425" cy="3527425"/>
          </a:xfrm>
          <a:prstGeom prst="line">
            <a:avLst/>
          </a:prstGeom>
          <a:noFill/>
          <a:ln w="31680">
            <a:solidFill>
              <a:srgbClr val="FF9900"/>
            </a:solidFill>
            <a:prstDash val="dash"/>
            <a:miter lim="800000"/>
            <a:headEnd/>
            <a:tailEnd/>
          </a:ln>
          <a:effectLst/>
        </p:spPr>
        <p:txBody>
          <a:bodyPr/>
          <a:lstStyle/>
          <a:p>
            <a:endParaRPr lang="ru-RU"/>
          </a:p>
        </p:txBody>
      </p:sp>
      <p:sp>
        <p:nvSpPr>
          <p:cNvPr id="278534" name="Line 6"/>
          <p:cNvSpPr>
            <a:spLocks noChangeShapeType="1"/>
          </p:cNvSpPr>
          <p:nvPr/>
        </p:nvSpPr>
        <p:spPr bwMode="auto">
          <a:xfrm>
            <a:off x="1042988" y="981075"/>
            <a:ext cx="3168650" cy="3527425"/>
          </a:xfrm>
          <a:prstGeom prst="line">
            <a:avLst/>
          </a:prstGeom>
          <a:noFill/>
          <a:ln w="31680">
            <a:solidFill>
              <a:srgbClr val="FF9900"/>
            </a:solidFill>
            <a:prstDash val="dash"/>
            <a:miter lim="800000"/>
            <a:headEnd/>
            <a:tailEnd/>
          </a:ln>
          <a:effectLst/>
        </p:spPr>
        <p:txBody>
          <a:bodyPr/>
          <a:lstStyle/>
          <a:p>
            <a:endParaRPr lang="ru-RU"/>
          </a:p>
        </p:txBody>
      </p:sp>
      <p:pic>
        <p:nvPicPr>
          <p:cNvPr id="278535" name="Picture 7"/>
          <p:cNvPicPr>
            <a:picLocks noChangeAspect="1" noChangeArrowheads="1"/>
          </p:cNvPicPr>
          <p:nvPr/>
        </p:nvPicPr>
        <p:blipFill>
          <a:blip r:embed="rId4" cstate="print"/>
          <a:srcRect/>
          <a:stretch>
            <a:fillRect/>
          </a:stretch>
        </p:blipFill>
        <p:spPr bwMode="auto">
          <a:xfrm>
            <a:off x="6011863" y="3500438"/>
            <a:ext cx="3168650" cy="3357562"/>
          </a:xfrm>
          <a:prstGeom prst="rect">
            <a:avLst/>
          </a:prstGeom>
          <a:noFill/>
          <a:ln w="9525">
            <a:noFill/>
            <a:round/>
            <a:headEnd/>
            <a:tailEnd/>
          </a:ln>
          <a:effectLst/>
        </p:spPr>
      </p:pic>
      <p:graphicFrame>
        <p:nvGraphicFramePr>
          <p:cNvPr id="278536" name="Object 8"/>
          <p:cNvGraphicFramePr>
            <a:graphicFrameLocks noChangeAspect="1"/>
          </p:cNvGraphicFramePr>
          <p:nvPr/>
        </p:nvGraphicFramePr>
        <p:xfrm>
          <a:off x="0" y="3284538"/>
          <a:ext cx="2627313" cy="3529012"/>
        </p:xfrm>
        <a:graphic>
          <a:graphicData uri="http://schemas.openxmlformats.org/presentationml/2006/ole">
            <p:oleObj spid="_x0000_s337922" r:id="rId5" imgW="6275160" imgH="8880120" progId="AcroExch.Document.7">
              <p:embed/>
            </p:oleObj>
          </a:graphicData>
        </a:graphic>
      </p:graphicFrame>
      <p:pic>
        <p:nvPicPr>
          <p:cNvPr id="278537" name="Picture 9"/>
          <p:cNvPicPr>
            <a:picLocks noChangeAspect="1" noChangeArrowheads="1"/>
          </p:cNvPicPr>
          <p:nvPr/>
        </p:nvPicPr>
        <p:blipFill>
          <a:blip r:embed="rId6" cstate="print"/>
          <a:srcRect/>
          <a:stretch>
            <a:fillRect/>
          </a:stretch>
        </p:blipFill>
        <p:spPr bwMode="auto">
          <a:xfrm>
            <a:off x="539750" y="1125538"/>
            <a:ext cx="2376488" cy="1741487"/>
          </a:xfrm>
          <a:prstGeom prst="rect">
            <a:avLst/>
          </a:prstGeom>
          <a:noFill/>
          <a:ln w="9525">
            <a:noFill/>
            <a:round/>
            <a:headEnd/>
            <a:tailEnd/>
          </a:ln>
          <a:effectLst/>
        </p:spPr>
      </p:pic>
      <p:pic>
        <p:nvPicPr>
          <p:cNvPr id="278538" name="Picture 10"/>
          <p:cNvPicPr>
            <a:picLocks noChangeAspect="1" noChangeArrowheads="1"/>
          </p:cNvPicPr>
          <p:nvPr/>
        </p:nvPicPr>
        <p:blipFill>
          <a:blip r:embed="rId7" cstate="print"/>
          <a:srcRect/>
          <a:stretch>
            <a:fillRect/>
          </a:stretch>
        </p:blipFill>
        <p:spPr bwMode="auto">
          <a:xfrm>
            <a:off x="4068763" y="115888"/>
            <a:ext cx="935037" cy="896937"/>
          </a:xfrm>
          <a:prstGeom prst="rect">
            <a:avLst/>
          </a:prstGeom>
          <a:noFill/>
          <a:ln w="9525">
            <a:noFill/>
            <a:round/>
            <a:headEnd/>
            <a:tailEnd/>
          </a:ln>
          <a:effectLst/>
        </p:spPr>
      </p:pic>
      <p:pic>
        <p:nvPicPr>
          <p:cNvPr id="278539" name="Picture 11"/>
          <p:cNvPicPr>
            <a:picLocks noChangeAspect="1" noChangeArrowheads="1"/>
          </p:cNvPicPr>
          <p:nvPr/>
        </p:nvPicPr>
        <p:blipFill>
          <a:blip r:embed="rId8" cstate="print"/>
          <a:srcRect/>
          <a:stretch>
            <a:fillRect/>
          </a:stretch>
        </p:blipFill>
        <p:spPr bwMode="auto">
          <a:xfrm>
            <a:off x="539750" y="115888"/>
            <a:ext cx="1044575" cy="892175"/>
          </a:xfrm>
          <a:prstGeom prst="rect">
            <a:avLst/>
          </a:prstGeom>
          <a:noFill/>
          <a:ln w="9525">
            <a:noFill/>
            <a:round/>
            <a:headEnd/>
            <a:tailEnd/>
          </a:ln>
          <a:effectLst/>
        </p:spPr>
      </p:pic>
      <p:pic>
        <p:nvPicPr>
          <p:cNvPr id="278540" name="Picture 12"/>
          <p:cNvPicPr>
            <a:picLocks noChangeAspect="1" noChangeArrowheads="1"/>
          </p:cNvPicPr>
          <p:nvPr/>
        </p:nvPicPr>
        <p:blipFill>
          <a:blip r:embed="rId9" cstate="print"/>
          <a:srcRect/>
          <a:stretch>
            <a:fillRect/>
          </a:stretch>
        </p:blipFill>
        <p:spPr bwMode="auto">
          <a:xfrm>
            <a:off x="2405063" y="115888"/>
            <a:ext cx="871537" cy="865187"/>
          </a:xfrm>
          <a:prstGeom prst="rect">
            <a:avLst/>
          </a:prstGeom>
          <a:noFill/>
          <a:ln w="9525">
            <a:noFill/>
            <a:round/>
            <a:headEnd/>
            <a:tailEnd/>
          </a:ln>
          <a:effectLst/>
        </p:spPr>
      </p:pic>
      <p:pic>
        <p:nvPicPr>
          <p:cNvPr id="278541" name="Picture 13"/>
          <p:cNvPicPr>
            <a:picLocks noChangeAspect="1" noChangeArrowheads="1"/>
          </p:cNvPicPr>
          <p:nvPr/>
        </p:nvPicPr>
        <p:blipFill>
          <a:blip r:embed="rId10" cstate="print"/>
          <a:srcRect/>
          <a:stretch>
            <a:fillRect/>
          </a:stretch>
        </p:blipFill>
        <p:spPr bwMode="auto">
          <a:xfrm>
            <a:off x="5940425" y="115888"/>
            <a:ext cx="1187450" cy="879475"/>
          </a:xfrm>
          <a:prstGeom prst="rect">
            <a:avLst/>
          </a:prstGeom>
          <a:noFill/>
          <a:ln w="9525">
            <a:noFill/>
            <a:round/>
            <a:headEnd/>
            <a:tailEnd/>
          </a:ln>
          <a:effectLst/>
        </p:spPr>
      </p:pic>
      <p:sp>
        <p:nvSpPr>
          <p:cNvPr id="278542" name="Rectangle 14"/>
          <p:cNvSpPr>
            <a:spLocks noChangeArrowheads="1"/>
          </p:cNvSpPr>
          <p:nvPr/>
        </p:nvSpPr>
        <p:spPr bwMode="auto">
          <a:xfrm>
            <a:off x="4356100" y="2997200"/>
            <a:ext cx="2879725" cy="261938"/>
          </a:xfrm>
          <a:prstGeom prst="rect">
            <a:avLst/>
          </a:prstGeom>
          <a:solidFill>
            <a:srgbClr val="FF9900"/>
          </a:solidFill>
          <a:ln w="9525">
            <a:noFill/>
            <a:round/>
            <a:headEnd/>
            <a:tailEnd/>
          </a:ln>
          <a:effectLst/>
        </p:spPr>
        <p:txBody>
          <a:bodyPr lIns="90000" tIns="46800" rIns="90000" bIns="46800">
            <a:spAutoFit/>
          </a:bodyPr>
          <a:lstStyle/>
          <a:p>
            <a:pP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100" b="1">
                <a:solidFill>
                  <a:srgbClr val="000099"/>
                </a:solidFill>
              </a:rPr>
              <a:t>IHEP-JINR seminar at Protvino, </a:t>
            </a:r>
            <a:r>
              <a:rPr lang="ru-RU" sz="1100" b="1">
                <a:solidFill>
                  <a:srgbClr val="000099"/>
                </a:solidFill>
              </a:rPr>
              <a:t>14.02.08</a:t>
            </a:r>
          </a:p>
        </p:txBody>
      </p:sp>
      <p:pic>
        <p:nvPicPr>
          <p:cNvPr id="278543" name="Picture 15"/>
          <p:cNvPicPr>
            <a:picLocks noChangeAspect="1" noChangeArrowheads="1"/>
          </p:cNvPicPr>
          <p:nvPr/>
        </p:nvPicPr>
        <p:blipFill>
          <a:blip r:embed="rId11" cstate="print"/>
          <a:srcRect/>
          <a:stretch>
            <a:fillRect/>
          </a:stretch>
        </p:blipFill>
        <p:spPr bwMode="auto">
          <a:xfrm>
            <a:off x="3813175" y="1125538"/>
            <a:ext cx="1547813" cy="1727200"/>
          </a:xfrm>
          <a:prstGeom prst="rect">
            <a:avLst/>
          </a:prstGeom>
          <a:noFill/>
          <a:ln w="9525">
            <a:noFill/>
            <a:round/>
            <a:headEnd/>
            <a:tailEnd/>
          </a:ln>
          <a:effectLst/>
        </p:spPr>
      </p:pic>
      <p:pic>
        <p:nvPicPr>
          <p:cNvPr id="278544" name="Picture 16"/>
          <p:cNvPicPr>
            <a:picLocks noChangeAspect="1" noChangeArrowheads="1"/>
          </p:cNvPicPr>
          <p:nvPr/>
        </p:nvPicPr>
        <p:blipFill>
          <a:blip r:embed="rId12" cstate="print"/>
          <a:srcRect/>
          <a:stretch>
            <a:fillRect/>
          </a:stretch>
        </p:blipFill>
        <p:spPr bwMode="auto">
          <a:xfrm>
            <a:off x="5940425" y="1125538"/>
            <a:ext cx="2087563" cy="1711325"/>
          </a:xfrm>
          <a:prstGeom prst="rect">
            <a:avLst/>
          </a:prstGeom>
          <a:noFill/>
          <a:ln w="9525">
            <a:noFill/>
            <a:round/>
            <a:headEnd/>
            <a:tailEnd/>
          </a:ln>
          <a:effectLst/>
        </p:spPr>
      </p:pic>
      <p:sp>
        <p:nvSpPr>
          <p:cNvPr id="278545" name="Rectangle 17"/>
          <p:cNvSpPr>
            <a:spLocks noChangeArrowheads="1"/>
          </p:cNvSpPr>
          <p:nvPr/>
        </p:nvSpPr>
        <p:spPr bwMode="auto">
          <a:xfrm>
            <a:off x="-36513" y="6453188"/>
            <a:ext cx="2627313" cy="261937"/>
          </a:xfrm>
          <a:prstGeom prst="rect">
            <a:avLst/>
          </a:prstGeom>
          <a:solidFill>
            <a:srgbClr val="FF9900"/>
          </a:solidFill>
          <a:ln w="9525">
            <a:noFill/>
            <a:round/>
            <a:headEnd/>
            <a:tailEnd/>
          </a:ln>
          <a:effectLst/>
        </p:spPr>
        <p:txBody>
          <a:bodyPr lIns="90000" tIns="46800" rIns="90000" bIns="46800">
            <a:spAutoFit/>
          </a:bodyPr>
          <a:lstStyle/>
          <a:p>
            <a: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100" b="1">
                <a:solidFill>
                  <a:srgbClr val="000099"/>
                </a:solidFill>
              </a:rPr>
              <a:t>ITEP-JINR seminar at ITEP, 27.05.09</a:t>
            </a:r>
          </a:p>
        </p:txBody>
      </p:sp>
      <p:sp>
        <p:nvSpPr>
          <p:cNvPr id="278546" name="Rectangle 18"/>
          <p:cNvSpPr>
            <a:spLocks noChangeArrowheads="1"/>
          </p:cNvSpPr>
          <p:nvPr/>
        </p:nvSpPr>
        <p:spPr bwMode="auto">
          <a:xfrm>
            <a:off x="6011863" y="6453188"/>
            <a:ext cx="3203575" cy="261937"/>
          </a:xfrm>
          <a:prstGeom prst="rect">
            <a:avLst/>
          </a:prstGeom>
          <a:solidFill>
            <a:srgbClr val="FF9900"/>
          </a:solidFill>
          <a:ln w="9525">
            <a:noFill/>
            <a:round/>
            <a:headEnd/>
            <a:tailEnd/>
          </a:ln>
          <a:effectLst/>
        </p:spPr>
        <p:txBody>
          <a:bodyPr lIns="90000" tIns="46800" rIns="90000" bIns="46800">
            <a:spAutoFit/>
          </a:bodyPr>
          <a:lstStyle/>
          <a:p>
            <a: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100" b="1">
                <a:solidFill>
                  <a:srgbClr val="000099"/>
                </a:solidFill>
              </a:rPr>
              <a:t>All Moscow-JINR seminar at INR, 27.03.08</a:t>
            </a:r>
          </a:p>
        </p:txBody>
      </p:sp>
      <p:sp>
        <p:nvSpPr>
          <p:cNvPr id="278547" name="Rectangle 19"/>
          <p:cNvSpPr>
            <a:spLocks noChangeArrowheads="1"/>
          </p:cNvSpPr>
          <p:nvPr/>
        </p:nvSpPr>
        <p:spPr bwMode="auto">
          <a:xfrm>
            <a:off x="3059113" y="3573463"/>
            <a:ext cx="2449512" cy="336550"/>
          </a:xfrm>
          <a:prstGeom prst="rect">
            <a:avLst/>
          </a:prstGeom>
          <a:solidFill>
            <a:srgbClr val="FF9900"/>
          </a:solidFill>
          <a:ln w="9525">
            <a:noFill/>
            <a:round/>
            <a:headEnd/>
            <a:tailEnd/>
          </a:ln>
          <a:effectLst/>
        </p:spPr>
        <p:txBody>
          <a:bodyPr lIns="90000" tIns="46800" rIns="90000" bIns="46800">
            <a:spAutoFit/>
          </a:bodyPr>
          <a:lstStyle/>
          <a:p>
            <a: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a:solidFill>
                  <a:srgbClr val="000099"/>
                </a:solidFill>
              </a:rPr>
              <a:t>MEMORANDUM</a:t>
            </a:r>
          </a:p>
        </p:txBody>
      </p:sp>
      <p:pic>
        <p:nvPicPr>
          <p:cNvPr id="278548" name="Picture 20"/>
          <p:cNvPicPr>
            <a:picLocks noChangeAspect="1" noChangeArrowheads="1"/>
          </p:cNvPicPr>
          <p:nvPr/>
        </p:nvPicPr>
        <p:blipFill>
          <a:blip r:embed="rId13" cstate="print">
            <a:lum bright="-18000" contrast="30000"/>
          </a:blip>
          <a:srcRect/>
          <a:stretch>
            <a:fillRect/>
          </a:stretch>
        </p:blipFill>
        <p:spPr bwMode="auto">
          <a:xfrm>
            <a:off x="3492500" y="4508500"/>
            <a:ext cx="1403350" cy="1557338"/>
          </a:xfrm>
          <a:prstGeom prst="rect">
            <a:avLst/>
          </a:prstGeom>
          <a:noFill/>
          <a:ln w="9525">
            <a:noFill/>
            <a:round/>
            <a:headEnd/>
            <a:tailEnd/>
          </a:ln>
          <a:effectLst/>
        </p:spPr>
      </p:pic>
      <p:sp>
        <p:nvSpPr>
          <p:cNvPr id="278549" name="Rectangle 21"/>
          <p:cNvSpPr>
            <a:spLocks noChangeArrowheads="1"/>
          </p:cNvSpPr>
          <p:nvPr/>
        </p:nvSpPr>
        <p:spPr bwMode="auto">
          <a:xfrm>
            <a:off x="2555776" y="6061498"/>
            <a:ext cx="3528391" cy="463846"/>
          </a:xfrm>
          <a:prstGeom prst="rect">
            <a:avLst/>
          </a:prstGeom>
          <a:solidFill>
            <a:srgbClr val="FF9900"/>
          </a:solidFill>
          <a:ln w="9360">
            <a:solidFill>
              <a:srgbClr val="FF9900"/>
            </a:solidFill>
            <a:miter lim="800000"/>
            <a:headEnd/>
            <a:tailEnd/>
          </a:ln>
          <a:effectLst/>
        </p:spPr>
        <p:txBody>
          <a:bodyPr wrap="square" lIns="90000" tIns="46800" rIns="90000" bIns="46800">
            <a:spAutoFit/>
          </a:bodyPr>
          <a:lstStyle/>
          <a:p>
            <a:pPr>
              <a:buClr>
                <a:srgbClr val="000099"/>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1200" b="1" dirty="0" err="1">
                <a:solidFill>
                  <a:srgbClr val="000099"/>
                </a:solidFill>
              </a:rPr>
              <a:t>Round</a:t>
            </a:r>
            <a:r>
              <a:rPr lang="en-US" sz="1200" b="1" dirty="0">
                <a:solidFill>
                  <a:srgbClr val="000099"/>
                </a:solidFill>
              </a:rPr>
              <a:t> </a:t>
            </a:r>
            <a:r>
              <a:rPr lang="ru-RU" sz="1200" b="1" dirty="0" err="1">
                <a:solidFill>
                  <a:srgbClr val="000099"/>
                </a:solidFill>
              </a:rPr>
              <a:t>Table</a:t>
            </a:r>
            <a:r>
              <a:rPr lang="ru-RU" sz="1200" b="1" dirty="0">
                <a:solidFill>
                  <a:srgbClr val="000099"/>
                </a:solidFill>
              </a:rPr>
              <a:t> </a:t>
            </a:r>
            <a:r>
              <a:rPr lang="ru-RU" sz="1200" b="1" dirty="0" err="1">
                <a:solidFill>
                  <a:srgbClr val="000099"/>
                </a:solidFill>
              </a:rPr>
              <a:t>Discussion</a:t>
            </a:r>
            <a:r>
              <a:rPr lang="en-US" sz="1200" b="1" dirty="0">
                <a:solidFill>
                  <a:srgbClr val="000099"/>
                </a:solidFill>
              </a:rPr>
              <a:t>s</a:t>
            </a:r>
            <a:r>
              <a:rPr lang="ru-RU" sz="1200" b="1" dirty="0">
                <a:solidFill>
                  <a:srgbClr val="000099"/>
                </a:solidFill>
              </a:rPr>
              <a:t> </a:t>
            </a:r>
            <a:r>
              <a:rPr lang="en-US" sz="1200" b="1" dirty="0">
                <a:solidFill>
                  <a:srgbClr val="000099"/>
                </a:solidFill>
              </a:rPr>
              <a:t>I, II, III, IV</a:t>
            </a:r>
            <a:r>
              <a:rPr lang="en-US" sz="1200" b="1" dirty="0" smtClean="0">
                <a:solidFill>
                  <a:srgbClr val="000099"/>
                </a:solidFill>
              </a:rPr>
              <a:t>, V</a:t>
            </a:r>
            <a:r>
              <a:rPr lang="en-US" sz="1200" b="1" dirty="0">
                <a:solidFill>
                  <a:srgbClr val="000099"/>
                </a:solidFill>
              </a:rPr>
              <a:t>…</a:t>
            </a:r>
            <a:r>
              <a:rPr lang="ru-RU" sz="1200" b="1" dirty="0">
                <a:solidFill>
                  <a:srgbClr val="000099"/>
                </a:solidFill>
              </a:rPr>
              <a:t> </a:t>
            </a:r>
          </a:p>
          <a:p>
            <a:pPr>
              <a:buClr>
                <a:srgbClr val="000099"/>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i="1" dirty="0">
                <a:solidFill>
                  <a:srgbClr val="000099"/>
                </a:solidFill>
              </a:rPr>
              <a:t>  JINR, </a:t>
            </a:r>
            <a:r>
              <a:rPr lang="en-US" sz="1200" b="1" i="1" dirty="0" err="1">
                <a:solidFill>
                  <a:srgbClr val="000099"/>
                </a:solidFill>
              </a:rPr>
              <a:t>Dubna</a:t>
            </a:r>
            <a:r>
              <a:rPr lang="en-US" sz="1200" b="1" i="1" dirty="0">
                <a:solidFill>
                  <a:srgbClr val="000099"/>
                </a:solidFill>
              </a:rPr>
              <a:t>, </a:t>
            </a:r>
            <a:r>
              <a:rPr lang="ru-RU" sz="1200" b="1" i="1" dirty="0">
                <a:solidFill>
                  <a:srgbClr val="000099"/>
                </a:solidFill>
              </a:rPr>
              <a:t>2005</a:t>
            </a:r>
            <a:r>
              <a:rPr lang="en-US" sz="1200" b="1" i="1" dirty="0">
                <a:solidFill>
                  <a:srgbClr val="000099"/>
                </a:solidFill>
              </a:rPr>
              <a:t>, 2006, 2008, </a:t>
            </a:r>
            <a:r>
              <a:rPr lang="en-US" sz="1200" b="1" i="1" dirty="0" smtClean="0">
                <a:solidFill>
                  <a:srgbClr val="000099"/>
                </a:solidFill>
              </a:rPr>
              <a:t>2009,2010…</a:t>
            </a:r>
            <a:r>
              <a:rPr lang="en-US" sz="1200" b="1" dirty="0" smtClean="0">
                <a:solidFill>
                  <a:srgbClr val="FF0000"/>
                </a:solidFill>
              </a:rPr>
              <a:t> </a:t>
            </a:r>
            <a:endParaRPr lang="en-US" sz="1200" b="1" dirty="0">
              <a:solidFill>
                <a:srgbClr val="FF0000"/>
              </a:solidFill>
            </a:endParaRPr>
          </a:p>
        </p:txBody>
      </p:sp>
      <p:pic>
        <p:nvPicPr>
          <p:cNvPr id="278550" name="Picture 22"/>
          <p:cNvPicPr>
            <a:picLocks noChangeAspect="1" noChangeArrowheads="1"/>
          </p:cNvPicPr>
          <p:nvPr/>
        </p:nvPicPr>
        <p:blipFill>
          <a:blip r:embed="rId14" cstate="print"/>
          <a:srcRect/>
          <a:stretch>
            <a:fillRect/>
          </a:stretch>
        </p:blipFill>
        <p:spPr bwMode="auto">
          <a:xfrm>
            <a:off x="8027988" y="115888"/>
            <a:ext cx="627062" cy="865187"/>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Date Placeholder 2"/>
          <p:cNvSpPr txBox="1">
            <a:spLocks noGrp="1"/>
          </p:cNvSpPr>
          <p:nvPr/>
        </p:nvSpPr>
        <p:spPr bwMode="auto">
          <a:xfrm>
            <a:off x="4643438" y="6215063"/>
            <a:ext cx="2071687" cy="457200"/>
          </a:xfrm>
          <a:prstGeom prst="rect">
            <a:avLst/>
          </a:prstGeom>
          <a:noFill/>
          <a:ln w="9525">
            <a:noFill/>
            <a:miter lim="800000"/>
            <a:headEnd/>
            <a:tailEnd/>
          </a:ln>
        </p:spPr>
        <p:txBody>
          <a:bodyPr/>
          <a:lstStyle/>
          <a:p>
            <a:pPr algn="ctr" defTabSz="914400">
              <a:buClrTx/>
              <a:buSzTx/>
              <a:buFontTx/>
              <a:buNone/>
            </a:pPr>
            <a:endParaRPr lang="ru-RU" sz="1600">
              <a:solidFill>
                <a:srgbClr val="404040"/>
              </a:solidFill>
              <a:latin typeface="Georgia" pitchFamily="18" charset="0"/>
              <a:ea typeface="MS PGothic" pitchFamily="34" charset="-128"/>
            </a:endParaRPr>
          </a:p>
        </p:txBody>
      </p:sp>
      <p:sp>
        <p:nvSpPr>
          <p:cNvPr id="388099" name="Footer Placeholder 3"/>
          <p:cNvSpPr txBox="1">
            <a:spLocks noGrp="1"/>
          </p:cNvSpPr>
          <p:nvPr/>
        </p:nvSpPr>
        <p:spPr bwMode="auto">
          <a:xfrm>
            <a:off x="1371600" y="6215063"/>
            <a:ext cx="2928938" cy="457200"/>
          </a:xfrm>
          <a:prstGeom prst="rect">
            <a:avLst/>
          </a:prstGeom>
          <a:noFill/>
          <a:ln w="9525">
            <a:noFill/>
            <a:miter lim="800000"/>
            <a:headEnd/>
            <a:tailEnd/>
          </a:ln>
        </p:spPr>
        <p:txBody>
          <a:bodyPr/>
          <a:lstStyle/>
          <a:p>
            <a:pPr algn="ctr" defTabSz="914400">
              <a:buClrTx/>
              <a:buSzTx/>
              <a:buFontTx/>
              <a:buNone/>
            </a:pPr>
            <a:endParaRPr lang="en-US" sz="1600">
              <a:solidFill>
                <a:srgbClr val="404040"/>
              </a:solidFill>
              <a:latin typeface="Georgia" pitchFamily="18" charset="0"/>
              <a:ea typeface="MS PGothic" pitchFamily="34" charset="-128"/>
            </a:endParaRPr>
          </a:p>
        </p:txBody>
      </p:sp>
      <p:pic>
        <p:nvPicPr>
          <p:cNvPr id="388100" name="Picture 6" descr="Conf_Photo.png"/>
          <p:cNvPicPr>
            <a:picLocks noChangeAspect="1"/>
          </p:cNvPicPr>
          <p:nvPr/>
        </p:nvPicPr>
        <p:blipFill>
          <a:blip r:embed="rId3" cstate="print"/>
          <a:srcRect/>
          <a:stretch>
            <a:fillRect/>
          </a:stretch>
        </p:blipFill>
        <p:spPr bwMode="auto">
          <a:xfrm>
            <a:off x="190500" y="914400"/>
            <a:ext cx="8801100" cy="5754688"/>
          </a:xfrm>
          <a:prstGeom prst="rect">
            <a:avLst/>
          </a:prstGeom>
          <a:noFill/>
          <a:ln w="9525">
            <a:noFill/>
            <a:miter lim="800000"/>
            <a:headEnd/>
            <a:tailEnd/>
          </a:ln>
        </p:spPr>
      </p:pic>
      <p:sp>
        <p:nvSpPr>
          <p:cNvPr id="388101" name="TextBox 7"/>
          <p:cNvSpPr txBox="1">
            <a:spLocks noChangeArrowheads="1"/>
          </p:cNvSpPr>
          <p:nvPr/>
        </p:nvSpPr>
        <p:spPr bwMode="auto">
          <a:xfrm>
            <a:off x="144016" y="44624"/>
            <a:ext cx="8820472" cy="830997"/>
          </a:xfrm>
          <a:prstGeom prst="rect">
            <a:avLst/>
          </a:prstGeom>
          <a:solidFill>
            <a:srgbClr val="FFFF00"/>
          </a:solidFill>
          <a:ln w="9525">
            <a:solidFill>
              <a:srgbClr val="FF0000"/>
            </a:solidFill>
            <a:miter lim="800000"/>
            <a:headEnd/>
            <a:tailEnd/>
          </a:ln>
        </p:spPr>
        <p:txBody>
          <a:bodyPr wrap="square">
            <a:spAutoFit/>
          </a:bodyPr>
          <a:lstStyle/>
          <a:p>
            <a:pPr algn="ctr" defTabSz="914400">
              <a:buClrTx/>
              <a:buSzTx/>
              <a:buFontTx/>
              <a:buNone/>
            </a:pPr>
            <a:r>
              <a:rPr lang="en-US" sz="2400" b="1" dirty="0">
                <a:solidFill>
                  <a:srgbClr val="FF0000"/>
                </a:solidFill>
                <a:effectLst>
                  <a:outerShdw blurRad="38100" dist="38100" dir="2700000" algn="tl">
                    <a:srgbClr val="000000">
                      <a:alpha val="43137"/>
                    </a:srgbClr>
                  </a:outerShdw>
                </a:effectLst>
                <a:ea typeface="MS PGothic" pitchFamily="34" charset="-128"/>
              </a:rPr>
              <a:t>Critical point and onset of </a:t>
            </a:r>
            <a:r>
              <a:rPr lang="en-US" sz="2400" b="1" dirty="0" err="1">
                <a:solidFill>
                  <a:srgbClr val="FF0000"/>
                </a:solidFill>
                <a:effectLst>
                  <a:outerShdw blurRad="38100" dist="38100" dir="2700000" algn="tl">
                    <a:srgbClr val="000000">
                      <a:alpha val="43137"/>
                    </a:srgbClr>
                  </a:outerShdw>
                </a:effectLst>
                <a:ea typeface="MS PGothic" pitchFamily="34" charset="-128"/>
              </a:rPr>
              <a:t>deconfinement</a:t>
            </a:r>
            <a:r>
              <a:rPr lang="en-US" sz="2400" dirty="0">
                <a:solidFill>
                  <a:srgbClr val="FF0000"/>
                </a:solidFill>
                <a:effectLst>
                  <a:outerShdw blurRad="38100" dist="38100" dir="2700000" algn="tl">
                    <a:srgbClr val="000000">
                      <a:alpha val="43137"/>
                    </a:srgbClr>
                  </a:outerShdw>
                </a:effectLst>
                <a:ea typeface="MS PGothic" pitchFamily="34" charset="-128"/>
              </a:rPr>
              <a:t>  </a:t>
            </a:r>
            <a:r>
              <a:rPr lang="en-US" sz="2400" b="1" dirty="0">
                <a:solidFill>
                  <a:srgbClr val="FF0000"/>
                </a:solidFill>
                <a:effectLst>
                  <a:outerShdw blurRad="38100" dist="38100" dir="2700000" algn="tl">
                    <a:srgbClr val="000000">
                      <a:alpha val="43137"/>
                    </a:srgbClr>
                  </a:outerShdw>
                </a:effectLst>
                <a:ea typeface="MS PGothic" pitchFamily="34" charset="-128"/>
              </a:rPr>
              <a:t>- CPOD-2010</a:t>
            </a:r>
          </a:p>
          <a:p>
            <a:pPr algn="ctr" defTabSz="914400">
              <a:buClrTx/>
              <a:buSzTx/>
              <a:buFontTx/>
              <a:buNone/>
            </a:pPr>
            <a:r>
              <a:rPr lang="en-US" sz="2400" i="1" dirty="0" smtClean="0">
                <a:solidFill>
                  <a:srgbClr val="FF0000"/>
                </a:solidFill>
                <a:effectLst>
                  <a:outerShdw blurRad="38100" dist="38100" dir="2700000" algn="tl">
                    <a:srgbClr val="000000">
                      <a:alpha val="43137"/>
                    </a:srgbClr>
                  </a:outerShdw>
                </a:effectLst>
                <a:ea typeface="MS PGothic" pitchFamily="34" charset="-128"/>
              </a:rPr>
              <a:t>August 22-29 2010</a:t>
            </a:r>
            <a:r>
              <a:rPr lang="en-US" sz="2400" i="1" dirty="0">
                <a:solidFill>
                  <a:srgbClr val="FF0000"/>
                </a:solidFill>
                <a:effectLst>
                  <a:outerShdw blurRad="38100" dist="38100" dir="2700000" algn="tl">
                    <a:srgbClr val="000000">
                      <a:alpha val="43137"/>
                    </a:srgbClr>
                  </a:outerShdw>
                </a:effectLst>
                <a:ea typeface="MS PGothic" pitchFamily="34" charset="-128"/>
              </a:rPr>
              <a:t>, </a:t>
            </a:r>
            <a:r>
              <a:rPr lang="en-US" sz="2400" i="1" dirty="0" err="1" smtClean="0">
                <a:solidFill>
                  <a:srgbClr val="FF0000"/>
                </a:solidFill>
                <a:effectLst>
                  <a:outerShdw blurRad="38100" dist="38100" dir="2700000" algn="tl">
                    <a:srgbClr val="000000">
                      <a:alpha val="43137"/>
                    </a:srgbClr>
                  </a:outerShdw>
                </a:effectLst>
                <a:ea typeface="MS PGothic" pitchFamily="34" charset="-128"/>
              </a:rPr>
              <a:t>Dubna</a:t>
            </a:r>
            <a:endParaRPr lang="en-US" sz="2400" i="1" dirty="0">
              <a:solidFill>
                <a:srgbClr val="FF0000"/>
              </a:solidFill>
              <a:effectLst>
                <a:outerShdw blurRad="38100" dist="38100" dir="2700000" algn="tl">
                  <a:srgbClr val="000000">
                    <a:alpha val="43137"/>
                  </a:srgbClr>
                </a:outerShdw>
              </a:effectLst>
              <a:ea typeface="MS PGothic" pitchFamily="34"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555641"/>
          </a:xfrm>
          <a:prstGeom prst="rect">
            <a:avLst/>
          </a:prstGeom>
          <a:noFill/>
        </p:spPr>
        <p:txBody>
          <a:bodyPr>
            <a:spAutoFit/>
          </a:bodyPr>
          <a:lstStyle/>
          <a:p>
            <a:pPr algn="ctr">
              <a:defRPr/>
            </a:pPr>
            <a:r>
              <a:rPr lang="en-US" sz="2000" b="1" dirty="0">
                <a:solidFill>
                  <a:srgbClr val="FFFF00"/>
                </a:solidFill>
              </a:rPr>
              <a:t>NICA/JINR-FAIR Bilateral Workshop</a:t>
            </a:r>
          </a:p>
          <a:p>
            <a:pPr algn="ctr">
              <a:defRPr/>
            </a:pPr>
            <a:r>
              <a:rPr lang="en-US" sz="2000" b="1" dirty="0">
                <a:solidFill>
                  <a:srgbClr val="FF0000"/>
                </a:solidFill>
              </a:rPr>
              <a:t>Matter at Highest Baryon Densities in the Laboratory and in Space </a:t>
            </a:r>
          </a:p>
          <a:p>
            <a:pPr algn="ctr">
              <a:defRPr/>
            </a:pPr>
            <a:r>
              <a:rPr lang="en-US" sz="2000" b="1" dirty="0">
                <a:solidFill>
                  <a:srgbClr val="FFFF00"/>
                </a:solidFill>
              </a:rPr>
              <a:t>Frankfurt Institute for Advanced Studies, April 2 - 4, 2012</a:t>
            </a:r>
          </a:p>
          <a:p>
            <a:pPr algn="ctr">
              <a:defRPr/>
            </a:pPr>
            <a:r>
              <a:rPr lang="en-US" sz="2000" b="1" dirty="0">
                <a:solidFill>
                  <a:srgbClr val="FF0000"/>
                </a:solidFill>
              </a:rPr>
              <a:t>http://theor.jinr.ru/~nica_fair/</a:t>
            </a:r>
          </a:p>
          <a:p>
            <a:pPr>
              <a:defRPr/>
            </a:pPr>
            <a:r>
              <a:rPr lang="en-US" b="1" dirty="0">
                <a:solidFill>
                  <a:srgbClr val="FFFF00"/>
                </a:solidFill>
              </a:rPr>
              <a:t>Topics:</a:t>
            </a:r>
          </a:p>
          <a:p>
            <a:pPr>
              <a:defRPr/>
            </a:pPr>
            <a:r>
              <a:rPr lang="en-US" b="1" dirty="0"/>
              <a:t> -  Phases of QCD at high baryon densities</a:t>
            </a:r>
          </a:p>
          <a:p>
            <a:pPr>
              <a:defRPr/>
            </a:pPr>
            <a:r>
              <a:rPr lang="en-US" b="1" dirty="0"/>
              <a:t> -  Effects </a:t>
            </a:r>
            <a:r>
              <a:rPr lang="en-US" b="1" dirty="0" err="1"/>
              <a:t>signalling</a:t>
            </a:r>
            <a:r>
              <a:rPr lang="en-US" b="1" dirty="0"/>
              <a:t> phase transitions</a:t>
            </a:r>
          </a:p>
          <a:p>
            <a:pPr>
              <a:defRPr/>
            </a:pPr>
            <a:r>
              <a:rPr lang="en-US" b="1" dirty="0"/>
              <a:t> -  Observables in heavy-ion collisions and in astrophysics</a:t>
            </a:r>
          </a:p>
          <a:p>
            <a:pPr>
              <a:defRPr/>
            </a:pPr>
            <a:r>
              <a:rPr lang="en-US" b="1" dirty="0"/>
              <a:t> -  Simulations of ion collisions and supernovae</a:t>
            </a:r>
          </a:p>
          <a:p>
            <a:pPr>
              <a:defRPr/>
            </a:pPr>
            <a:endParaRPr lang="en-US" sz="800" b="1" dirty="0">
              <a:solidFill>
                <a:srgbClr val="FFFF00"/>
              </a:solidFill>
            </a:endParaRPr>
          </a:p>
          <a:p>
            <a:pPr>
              <a:defRPr/>
            </a:pPr>
            <a:r>
              <a:rPr lang="en-US" b="1" dirty="0">
                <a:solidFill>
                  <a:srgbClr val="FFFF00"/>
                </a:solidFill>
              </a:rPr>
              <a:t>Aims:</a:t>
            </a:r>
          </a:p>
          <a:p>
            <a:pPr>
              <a:defRPr/>
            </a:pPr>
            <a:r>
              <a:rPr lang="en-US" b="1" dirty="0"/>
              <a:t> - identify discovery potential of </a:t>
            </a:r>
            <a:r>
              <a:rPr lang="en-US" b="1" dirty="0" err="1"/>
              <a:t>Nuclotron</a:t>
            </a:r>
            <a:r>
              <a:rPr lang="en-US" b="1" dirty="0"/>
              <a:t>-NICA and FAIR </a:t>
            </a:r>
          </a:p>
          <a:p>
            <a:pPr>
              <a:defRPr/>
            </a:pPr>
            <a:r>
              <a:rPr lang="en-US" b="1" dirty="0"/>
              <a:t>   in the canon of current and future HIC experiments</a:t>
            </a:r>
          </a:p>
          <a:p>
            <a:pPr marL="342900" indent="-342900">
              <a:defRPr/>
            </a:pPr>
            <a:r>
              <a:rPr lang="en-US" b="1" dirty="0"/>
              <a:t> - </a:t>
            </a:r>
            <a:r>
              <a:rPr lang="en-US" b="1" dirty="0" err="1"/>
              <a:t>chiral</a:t>
            </a:r>
            <a:r>
              <a:rPr lang="en-US" b="1" dirty="0"/>
              <a:t> symmetry restoration</a:t>
            </a:r>
          </a:p>
          <a:p>
            <a:pPr marL="342900" indent="-342900">
              <a:defRPr/>
            </a:pPr>
            <a:r>
              <a:rPr lang="en-US" b="1" dirty="0"/>
              <a:t> - onset of </a:t>
            </a:r>
            <a:r>
              <a:rPr lang="en-US" b="1" dirty="0" err="1"/>
              <a:t>deconfinement</a:t>
            </a:r>
            <a:endParaRPr lang="en-US" b="1" dirty="0"/>
          </a:p>
          <a:p>
            <a:pPr marL="342900" indent="-342900">
              <a:defRPr/>
            </a:pPr>
            <a:r>
              <a:rPr lang="en-US" b="1" dirty="0"/>
              <a:t> - in-medium modification of </a:t>
            </a:r>
            <a:r>
              <a:rPr lang="en-US" b="1" dirty="0" err="1"/>
              <a:t>hadron</a:t>
            </a:r>
            <a:r>
              <a:rPr lang="en-US" b="1" dirty="0"/>
              <a:t> properties</a:t>
            </a:r>
          </a:p>
          <a:p>
            <a:pPr marL="342900" indent="-342900">
              <a:defRPr/>
            </a:pPr>
            <a:r>
              <a:rPr lang="en-US" b="1" dirty="0"/>
              <a:t> - color superconductivity, </a:t>
            </a:r>
            <a:r>
              <a:rPr lang="en-US" b="1" dirty="0" err="1"/>
              <a:t>multiquark</a:t>
            </a:r>
            <a:r>
              <a:rPr lang="en-US" b="1" dirty="0"/>
              <a:t> states, etc.</a:t>
            </a:r>
          </a:p>
          <a:p>
            <a:pPr marL="342900" indent="-342900">
              <a:defRPr/>
            </a:pPr>
            <a:endParaRPr lang="en-US" sz="800" b="1" dirty="0"/>
          </a:p>
          <a:p>
            <a:pPr marL="342900" indent="-342900">
              <a:defRPr/>
            </a:pPr>
            <a:r>
              <a:rPr lang="en-US" b="1" dirty="0">
                <a:solidFill>
                  <a:srgbClr val="FFFF00"/>
                </a:solidFill>
              </a:rPr>
              <a:t>Results:  </a:t>
            </a:r>
          </a:p>
          <a:p>
            <a:pPr>
              <a:buFontTx/>
              <a:buChar char="-"/>
              <a:defRPr/>
            </a:pPr>
            <a:r>
              <a:rPr lang="en-US" b="1" dirty="0"/>
              <a:t> Most promising and feasible suggestions for </a:t>
            </a:r>
          </a:p>
          <a:p>
            <a:pPr>
              <a:defRPr/>
            </a:pPr>
            <a:r>
              <a:rPr lang="en-US" b="1" dirty="0"/>
              <a:t>  experiments at </a:t>
            </a:r>
            <a:r>
              <a:rPr lang="en-US" b="1" dirty="0" err="1"/>
              <a:t>Nuclotron</a:t>
            </a:r>
            <a:r>
              <a:rPr lang="en-US" b="1" dirty="0"/>
              <a:t>-NICA and CBM/FAIR </a:t>
            </a:r>
          </a:p>
          <a:p>
            <a:pPr>
              <a:buFontTx/>
              <a:buChar char="-"/>
              <a:defRPr/>
            </a:pPr>
            <a:r>
              <a:rPr lang="en-US" b="1" dirty="0"/>
              <a:t> Priorities for detectors and formation of </a:t>
            </a:r>
          </a:p>
          <a:p>
            <a:pPr>
              <a:defRPr/>
            </a:pPr>
            <a:r>
              <a:rPr lang="en-US" b="1" dirty="0"/>
              <a:t>  international collaborations</a:t>
            </a:r>
          </a:p>
          <a:p>
            <a:pPr>
              <a:buFontTx/>
              <a:buChar char="-"/>
              <a:defRPr/>
            </a:pPr>
            <a:endParaRPr lang="en-US" b="1" dirty="0"/>
          </a:p>
        </p:txBody>
      </p:sp>
      <p:pic>
        <p:nvPicPr>
          <p:cNvPr id="3075" name="Picture 4"/>
          <p:cNvPicPr>
            <a:picLocks noChangeAspect="1" noChangeArrowheads="1"/>
          </p:cNvPicPr>
          <p:nvPr/>
        </p:nvPicPr>
        <p:blipFill>
          <a:blip r:embed="rId3" cstate="print"/>
          <a:srcRect/>
          <a:stretch>
            <a:fillRect/>
          </a:stretch>
        </p:blipFill>
        <p:spPr bwMode="auto">
          <a:xfrm>
            <a:off x="6516688" y="2636838"/>
            <a:ext cx="2547937" cy="1333500"/>
          </a:xfrm>
          <a:prstGeom prst="rect">
            <a:avLst/>
          </a:prstGeom>
          <a:noFill/>
          <a:ln w="9525">
            <a:noFill/>
            <a:miter lim="800000"/>
            <a:headEnd/>
            <a:tailEnd/>
          </a:ln>
        </p:spPr>
      </p:pic>
      <p:pic>
        <p:nvPicPr>
          <p:cNvPr id="3076" name="Picture 5"/>
          <p:cNvPicPr>
            <a:picLocks noChangeAspect="1" noChangeArrowheads="1"/>
          </p:cNvPicPr>
          <p:nvPr/>
        </p:nvPicPr>
        <p:blipFill>
          <a:blip r:embed="rId4" cstate="print"/>
          <a:srcRect/>
          <a:stretch>
            <a:fillRect/>
          </a:stretch>
        </p:blipFill>
        <p:spPr bwMode="auto">
          <a:xfrm>
            <a:off x="6516688" y="1412875"/>
            <a:ext cx="2571750" cy="1095375"/>
          </a:xfrm>
          <a:prstGeom prst="rect">
            <a:avLst/>
          </a:prstGeom>
          <a:noFill/>
          <a:ln w="9525">
            <a:noFill/>
            <a:miter lim="800000"/>
            <a:headEnd/>
            <a:tailEnd/>
          </a:ln>
        </p:spPr>
      </p:pic>
      <p:pic>
        <p:nvPicPr>
          <p:cNvPr id="3077" name="Picture 8"/>
          <p:cNvPicPr>
            <a:picLocks noChangeAspect="1" noChangeArrowheads="1"/>
          </p:cNvPicPr>
          <p:nvPr/>
        </p:nvPicPr>
        <p:blipFill>
          <a:blip r:embed="rId5" cstate="print"/>
          <a:srcRect/>
          <a:stretch>
            <a:fillRect/>
          </a:stretch>
        </p:blipFill>
        <p:spPr bwMode="auto">
          <a:xfrm>
            <a:off x="5448300" y="4068763"/>
            <a:ext cx="3660775" cy="2744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216024"/>
            <a:ext cx="9144000" cy="1052736"/>
          </a:xfrm>
          <a:solidFill>
            <a:srgbClr val="FFFF00"/>
          </a:solidFill>
          <a:ln/>
        </p:spPr>
        <p:txBody>
          <a:bodyPr>
            <a:no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NICA White Paper prioritization meeting</a:t>
            </a:r>
            <a:br>
              <a:rPr lang="en-US"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en-US"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JINR </a:t>
            </a:r>
            <a:r>
              <a:rPr lang="en-US" sz="32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Dubna</a:t>
            </a:r>
            <a:r>
              <a:rPr lang="en-US"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November 5, 2013</a:t>
            </a:r>
            <a:endPar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204788" y="4806950"/>
            <a:ext cx="8720137" cy="1833563"/>
          </a:xfrm>
          <a:prstGeom prst="rect">
            <a:avLst/>
          </a:prstGeom>
          <a:noFill/>
          <a:ln w="9525">
            <a:noFill/>
            <a:round/>
            <a:headEnd/>
            <a:tailEnd/>
          </a:ln>
          <a:effectLst/>
        </p:spPr>
      </p:pic>
      <p:sp>
        <p:nvSpPr>
          <p:cNvPr id="8195" name="Rectangle 3"/>
          <p:cNvSpPr>
            <a:spLocks/>
          </p:cNvSpPr>
          <p:nvPr/>
        </p:nvSpPr>
        <p:spPr bwMode="auto">
          <a:xfrm>
            <a:off x="0" y="274638"/>
            <a:ext cx="9143999" cy="914400"/>
          </a:xfrm>
          <a:prstGeom prst="rect">
            <a:avLst/>
          </a:prstGeom>
          <a:noFill/>
          <a:ln w="36720">
            <a:solidFill>
              <a:srgbClr val="FFFFFF"/>
            </a:solidFill>
            <a:round/>
            <a:headEnd/>
            <a:tailEnd type="triangle" w="med" len="med"/>
          </a:ln>
          <a:effectLst/>
        </p:spPr>
        <p:txBody>
          <a:bodyPr wrap="none" anchor="ctr"/>
          <a:lstStyle/>
          <a:p>
            <a:endParaRPr lang="ru-RU"/>
          </a:p>
        </p:txBody>
      </p:sp>
      <p:sp>
        <p:nvSpPr>
          <p:cNvPr id="8196" name="Text Box 4"/>
          <p:cNvSpPr txBox="1">
            <a:spLocks noChangeArrowheads="1"/>
          </p:cNvSpPr>
          <p:nvPr/>
        </p:nvSpPr>
        <p:spPr bwMode="auto">
          <a:xfrm>
            <a:off x="1147068" y="1585069"/>
            <a:ext cx="7745412" cy="3140075"/>
          </a:xfrm>
          <a:prstGeom prst="rect">
            <a:avLst/>
          </a:prstGeom>
          <a:noFill/>
          <a:ln w="9525">
            <a:noFill/>
            <a:round/>
            <a:headEnd/>
            <a:tailEnd type="triangle" w="med" len="me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FFFF"/>
                </a:solidFill>
                <a:latin typeface="Arial" pitchFamily="34" charset="0"/>
                <a:cs typeface="Arial" pitchFamily="34" charset="0"/>
              </a:rPr>
              <a:t>J. </a:t>
            </a:r>
            <a:r>
              <a:rPr lang="en-US" b="1" dirty="0" err="1">
                <a:solidFill>
                  <a:srgbClr val="00FFFF"/>
                </a:solidFill>
                <a:latin typeface="Arial" pitchFamily="34" charset="0"/>
                <a:cs typeface="Arial" pitchFamily="34" charset="0"/>
              </a:rPr>
              <a:t>Aichelin</a:t>
            </a:r>
            <a:r>
              <a:rPr lang="en-US" b="1" dirty="0">
                <a:solidFill>
                  <a:srgbClr val="00FFFF"/>
                </a:solidFill>
                <a:latin typeface="Arial" pitchFamily="34" charset="0"/>
                <a:cs typeface="Arial" pitchFamily="34" charset="0"/>
              </a:rPr>
              <a:t> (SUBATECH Nantes, France)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FFFF"/>
                </a:solidFill>
                <a:latin typeface="Arial" pitchFamily="34" charset="0"/>
                <a:cs typeface="Arial" pitchFamily="34" charset="0"/>
              </a:rPr>
              <a:t>D. </a:t>
            </a:r>
            <a:r>
              <a:rPr lang="en-US" b="1" dirty="0" err="1">
                <a:solidFill>
                  <a:srgbClr val="00FFFF"/>
                </a:solidFill>
                <a:latin typeface="Arial" pitchFamily="34" charset="0"/>
                <a:cs typeface="Arial" pitchFamily="34" charset="0"/>
              </a:rPr>
              <a:t>Blaschke</a:t>
            </a:r>
            <a:r>
              <a:rPr lang="en-US" b="1" dirty="0">
                <a:solidFill>
                  <a:srgbClr val="00FFFF"/>
                </a:solidFill>
                <a:latin typeface="Arial" pitchFamily="34" charset="0"/>
                <a:cs typeface="Arial" pitchFamily="34" charset="0"/>
              </a:rPr>
              <a:t> (JINR &amp; Univ. Wroclaw, Poland)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FFFF"/>
                </a:solidFill>
                <a:latin typeface="Arial" pitchFamily="34" charset="0"/>
                <a:cs typeface="Arial" pitchFamily="34" charset="0"/>
              </a:rPr>
              <a:t>E. </a:t>
            </a:r>
            <a:r>
              <a:rPr lang="en-US" b="1" dirty="0" err="1">
                <a:solidFill>
                  <a:srgbClr val="00FFFF"/>
                </a:solidFill>
                <a:latin typeface="Arial" pitchFamily="34" charset="0"/>
                <a:cs typeface="Arial" pitchFamily="34" charset="0"/>
              </a:rPr>
              <a:t>Bratkovskaya</a:t>
            </a:r>
            <a:r>
              <a:rPr lang="en-US" b="1" dirty="0">
                <a:solidFill>
                  <a:srgbClr val="00FFFF"/>
                </a:solidFill>
                <a:latin typeface="Arial" pitchFamily="34" charset="0"/>
                <a:cs typeface="Arial" pitchFamily="34" charset="0"/>
              </a:rPr>
              <a:t> (Univ. Frankfurt, Germany)</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FFFF"/>
                </a:solidFill>
                <a:latin typeface="Arial" pitchFamily="34" charset="0"/>
                <a:cs typeface="Arial" pitchFamily="34" charset="0"/>
              </a:rPr>
              <a:t>J. </a:t>
            </a:r>
            <a:r>
              <a:rPr lang="en-US" b="1" dirty="0" err="1">
                <a:solidFill>
                  <a:srgbClr val="00FFFF"/>
                </a:solidFill>
                <a:latin typeface="Arial" pitchFamily="34" charset="0"/>
                <a:cs typeface="Arial" pitchFamily="34" charset="0"/>
              </a:rPr>
              <a:t>Randrup</a:t>
            </a:r>
            <a:r>
              <a:rPr lang="en-US" b="1" dirty="0">
                <a:solidFill>
                  <a:srgbClr val="00FFFF"/>
                </a:solidFill>
                <a:latin typeface="Arial" pitchFamily="34" charset="0"/>
                <a:cs typeface="Arial" pitchFamily="34" charset="0"/>
              </a:rPr>
              <a:t> (LBNL Berkeley, USA)</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FFFF"/>
                </a:solidFill>
                <a:latin typeface="Arial" pitchFamily="34" charset="0"/>
                <a:cs typeface="Arial" pitchFamily="34" charset="0"/>
              </a:rPr>
              <a:t>V. </a:t>
            </a:r>
            <a:r>
              <a:rPr lang="en-US" b="1" dirty="0" err="1">
                <a:solidFill>
                  <a:srgbClr val="00FFFF"/>
                </a:solidFill>
                <a:latin typeface="Arial" pitchFamily="34" charset="0"/>
                <a:cs typeface="Arial" pitchFamily="34" charset="0"/>
              </a:rPr>
              <a:t>Toneev</a:t>
            </a:r>
            <a:r>
              <a:rPr lang="en-US" b="1" dirty="0">
                <a:solidFill>
                  <a:srgbClr val="00FFFF"/>
                </a:solidFill>
                <a:latin typeface="Arial" pitchFamily="34" charset="0"/>
                <a:cs typeface="Arial" pitchFamily="34" charset="0"/>
              </a:rPr>
              <a:t> (JINR)</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FFFF"/>
                </a:solidFill>
                <a:latin typeface="Arial" pitchFamily="34" charset="0"/>
                <a:cs typeface="Arial" pitchFamily="34" charset="0"/>
              </a:rPr>
              <a:t>O. </a:t>
            </a:r>
            <a:r>
              <a:rPr lang="en-US" b="1" dirty="0" err="1">
                <a:solidFill>
                  <a:srgbClr val="00FFFF"/>
                </a:solidFill>
                <a:latin typeface="Arial" pitchFamily="34" charset="0"/>
                <a:cs typeface="Arial" pitchFamily="34" charset="0"/>
              </a:rPr>
              <a:t>Teryaev</a:t>
            </a:r>
            <a:r>
              <a:rPr lang="en-US" b="1" dirty="0">
                <a:solidFill>
                  <a:srgbClr val="00FFFF"/>
                </a:solidFill>
                <a:latin typeface="Arial" pitchFamily="34" charset="0"/>
                <a:cs typeface="Arial" pitchFamily="34" charset="0"/>
              </a:rPr>
              <a:t> (JINR)</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dirty="0">
              <a:solidFill>
                <a:srgbClr val="00FFFF"/>
              </a:solidFill>
              <a:latin typeface="Arial" pitchFamily="34" charset="0"/>
              <a:cs typeface="Arial"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FF00"/>
                </a:solidFill>
                <a:latin typeface="Arial" pitchFamily="34" charset="0"/>
                <a:cs typeface="Arial" pitchFamily="34" charset="0"/>
              </a:rPr>
              <a:t>V. </a:t>
            </a:r>
            <a:r>
              <a:rPr lang="en-US" b="1" dirty="0" err="1">
                <a:solidFill>
                  <a:srgbClr val="00FF00"/>
                </a:solidFill>
                <a:latin typeface="Arial" pitchFamily="34" charset="0"/>
                <a:cs typeface="Arial" pitchFamily="34" charset="0"/>
              </a:rPr>
              <a:t>Friese</a:t>
            </a:r>
            <a:r>
              <a:rPr lang="en-US" b="1" dirty="0">
                <a:solidFill>
                  <a:srgbClr val="00FF00"/>
                </a:solidFill>
                <a:latin typeface="Arial" pitchFamily="34" charset="0"/>
                <a:cs typeface="Arial" pitchFamily="34" charset="0"/>
              </a:rPr>
              <a:t> (GSI Darmstadt, Germany)</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FF00"/>
                </a:solidFill>
                <a:latin typeface="Arial" pitchFamily="34" charset="0"/>
                <a:cs typeface="Arial" pitchFamily="34" charset="0"/>
              </a:rPr>
              <a:t>M. </a:t>
            </a:r>
            <a:r>
              <a:rPr lang="en-US" b="1" dirty="0" err="1">
                <a:solidFill>
                  <a:srgbClr val="00FF00"/>
                </a:solidFill>
                <a:latin typeface="Arial" pitchFamily="34" charset="0"/>
                <a:cs typeface="Arial" pitchFamily="34" charset="0"/>
              </a:rPr>
              <a:t>Gazdzicki</a:t>
            </a:r>
            <a:r>
              <a:rPr lang="en-US" b="1" dirty="0">
                <a:solidFill>
                  <a:srgbClr val="00FF00"/>
                </a:solidFill>
                <a:latin typeface="Arial" pitchFamily="34" charset="0"/>
                <a:cs typeface="Arial" pitchFamily="34" charset="0"/>
              </a:rPr>
              <a:t> (Univ. Frankfurt, Germany &amp; Univ. Kielce, Poland)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FF00"/>
                </a:solidFill>
                <a:latin typeface="Arial" pitchFamily="34" charset="0"/>
                <a:cs typeface="Arial" pitchFamily="34" charset="0"/>
              </a:rPr>
              <a:t>O. </a:t>
            </a:r>
            <a:r>
              <a:rPr lang="en-US" b="1" dirty="0" err="1">
                <a:solidFill>
                  <a:srgbClr val="00FF00"/>
                </a:solidFill>
                <a:latin typeface="Arial" pitchFamily="34" charset="0"/>
                <a:cs typeface="Arial" pitchFamily="34" charset="0"/>
              </a:rPr>
              <a:t>Rogachevsky</a:t>
            </a:r>
            <a:r>
              <a:rPr lang="en-US" b="1" dirty="0">
                <a:solidFill>
                  <a:srgbClr val="00FF00"/>
                </a:solidFill>
                <a:latin typeface="Arial" pitchFamily="34" charset="0"/>
                <a:cs typeface="Arial" pitchFamily="34" charset="0"/>
              </a:rPr>
              <a:t> (JINR)</a:t>
            </a:r>
          </a:p>
        </p:txBody>
      </p:sp>
      <p:sp>
        <p:nvSpPr>
          <p:cNvPr id="8197" name="Text Box 5"/>
          <p:cNvSpPr txBox="1">
            <a:spLocks noChangeArrowheads="1"/>
          </p:cNvSpPr>
          <p:nvPr/>
        </p:nvSpPr>
        <p:spPr bwMode="auto">
          <a:xfrm rot="16140000">
            <a:off x="53181" y="2253457"/>
            <a:ext cx="1241425" cy="395288"/>
          </a:xfrm>
          <a:prstGeom prst="rect">
            <a:avLst/>
          </a:prstGeom>
          <a:noFill/>
          <a:ln w="9525">
            <a:noFill/>
            <a:round/>
            <a:headEnd/>
            <a:tailEnd type="triangle" w="med" len="me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solidFill>
                  <a:srgbClr val="00FFFF"/>
                </a:solidFill>
              </a:rPr>
              <a:t>THEORY</a:t>
            </a:r>
          </a:p>
        </p:txBody>
      </p:sp>
      <p:sp>
        <p:nvSpPr>
          <p:cNvPr id="8198" name="Text Box 6"/>
          <p:cNvSpPr txBox="1">
            <a:spLocks noChangeArrowheads="1"/>
          </p:cNvSpPr>
          <p:nvPr/>
        </p:nvSpPr>
        <p:spPr bwMode="auto">
          <a:xfrm rot="16140000">
            <a:off x="113507" y="3833019"/>
            <a:ext cx="1111250" cy="395287"/>
          </a:xfrm>
          <a:prstGeom prst="rect">
            <a:avLst/>
          </a:prstGeom>
          <a:noFill/>
          <a:ln w="9525">
            <a:noFill/>
            <a:round/>
            <a:headEnd/>
            <a:tailEnd type="triangle" w="med" len="me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solidFill>
                  <a:srgbClr val="00FF00"/>
                </a:solidFill>
              </a:rPr>
              <a:t>EXPER.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a:xfrm>
            <a:off x="457200" y="263525"/>
            <a:ext cx="8229600" cy="1138238"/>
          </a:xfrm>
        </p:spPr>
        <p:txBody>
          <a:bodyPr>
            <a:normAutofit fontScale="90000"/>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800" b="1" dirty="0" smtClean="0"/>
              <a:t>Strangeness in Quark Matter 2015</a:t>
            </a:r>
            <a:r>
              <a:rPr lang="en-US" dirty="0" smtClean="0"/>
              <a:t/>
            </a:r>
            <a:br>
              <a:rPr lang="en-US" dirty="0" smtClean="0"/>
            </a:br>
            <a:r>
              <a:rPr lang="en-US" sz="2600" dirty="0" err="1" smtClean="0"/>
              <a:t>Dubna</a:t>
            </a:r>
            <a:r>
              <a:rPr lang="en-US" sz="2600" dirty="0" smtClean="0"/>
              <a:t>, 6.-11. July 2015</a:t>
            </a:r>
          </a:p>
        </p:txBody>
      </p:sp>
      <p:sp>
        <p:nvSpPr>
          <p:cNvPr id="31747" name="Rectangle 2"/>
          <p:cNvSpPr>
            <a:spLocks noGrp="1" noChangeArrowheads="1"/>
          </p:cNvSpPr>
          <p:nvPr>
            <p:ph type="subTitle" idx="4294967295"/>
          </p:nvPr>
        </p:nvSpPr>
        <p:spPr>
          <a:xfrm>
            <a:off x="0" y="5089525"/>
            <a:ext cx="9144000" cy="1614488"/>
          </a:xfrm>
          <a:prstGeom prst="rect">
            <a:avLst/>
          </a:prstGeom>
        </p:spPr>
        <p:txBody>
          <a:bodyPr lIns="0" tIns="0" rIns="0" bIns="0" anchor="ctr">
            <a:normAutofit/>
          </a:bodyPr>
          <a:lstStyle/>
          <a:p>
            <a:pPr marL="0" inden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dirty="0" smtClean="0"/>
              <a:t>   </a:t>
            </a:r>
            <a:r>
              <a:rPr lang="en-US" sz="2600" u="sng" dirty="0" smtClean="0"/>
              <a:t>Satellite Meetings:</a:t>
            </a:r>
          </a:p>
          <a:p>
            <a:pPr marL="0" inden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800" u="sng" dirty="0" smtClean="0"/>
          </a:p>
          <a:p>
            <a:pPr marL="0" inden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dirty="0" smtClean="0"/>
              <a:t> </a:t>
            </a:r>
            <a:r>
              <a:rPr lang="en-US" sz="2400" dirty="0" smtClean="0"/>
              <a:t>Summer School “Dense Matter”, </a:t>
            </a:r>
            <a:r>
              <a:rPr lang="en-US" sz="2400" dirty="0" err="1" smtClean="0"/>
              <a:t>Dubna</a:t>
            </a:r>
            <a:r>
              <a:rPr lang="en-US" sz="2400" dirty="0" smtClean="0"/>
              <a:t>, June 29 – July 11, 2015</a:t>
            </a:r>
          </a:p>
          <a:p>
            <a:pPr marL="0" inden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600" dirty="0" smtClean="0"/>
              <a:t> </a:t>
            </a:r>
            <a:r>
              <a:rPr lang="en-US" sz="2400" dirty="0" smtClean="0"/>
              <a:t>Round Table “Physics at NICA”, </a:t>
            </a:r>
            <a:r>
              <a:rPr lang="en-US" sz="2400" dirty="0" err="1" smtClean="0"/>
              <a:t>Dubna</a:t>
            </a:r>
            <a:r>
              <a:rPr lang="en-US" sz="2400" dirty="0" smtClean="0"/>
              <a:t>, July 5, 2015</a:t>
            </a:r>
            <a:r>
              <a:rPr lang="en-US" sz="2600" dirty="0" smtClean="0"/>
              <a:t> </a:t>
            </a:r>
          </a:p>
        </p:txBody>
      </p:sp>
      <p:sp>
        <p:nvSpPr>
          <p:cNvPr id="31749" name="Rectangle 4"/>
          <p:cNvSpPr>
            <a:spLocks noChangeArrowheads="1"/>
          </p:cNvSpPr>
          <p:nvPr/>
        </p:nvSpPr>
        <p:spPr bwMode="auto">
          <a:xfrm>
            <a:off x="251520" y="326207"/>
            <a:ext cx="8626475" cy="1230585"/>
          </a:xfrm>
          <a:prstGeom prst="rect">
            <a:avLst/>
          </a:prstGeom>
          <a:noFill/>
          <a:ln w="54720">
            <a:solidFill>
              <a:srgbClr val="FF3366"/>
            </a:solidFill>
            <a:round/>
            <a:headEnd/>
            <a:tailEnd/>
          </a:ln>
        </p:spPr>
        <p:txBody>
          <a:bodyPr wrap="none" anchor="ctr"/>
          <a:lstStyle/>
          <a:p>
            <a:endParaRPr lang="ru-RU"/>
          </a:p>
        </p:txBody>
      </p:sp>
      <p:pic>
        <p:nvPicPr>
          <p:cNvPr id="31750" name="Picture 5"/>
          <p:cNvPicPr>
            <a:picLocks noChangeAspect="1" noChangeArrowheads="1"/>
          </p:cNvPicPr>
          <p:nvPr/>
        </p:nvPicPr>
        <p:blipFill>
          <a:blip r:embed="rId3" cstate="print"/>
          <a:srcRect/>
          <a:stretch>
            <a:fillRect/>
          </a:stretch>
        </p:blipFill>
        <p:spPr bwMode="auto">
          <a:xfrm>
            <a:off x="5292080" y="2204864"/>
            <a:ext cx="3698875" cy="2420937"/>
          </a:xfrm>
          <a:prstGeom prst="rect">
            <a:avLst/>
          </a:prstGeom>
          <a:noFill/>
          <a:ln w="9525">
            <a:noFill/>
            <a:round/>
            <a:headEnd/>
            <a:tailEnd/>
          </a:ln>
        </p:spPr>
      </p:pic>
      <p:pic>
        <p:nvPicPr>
          <p:cNvPr id="11" name="Picture 1" descr="Photo2.tiff"/>
          <p:cNvPicPr>
            <a:picLocks noChangeAspect="1"/>
          </p:cNvPicPr>
          <p:nvPr/>
        </p:nvPicPr>
        <p:blipFill>
          <a:blip r:embed="rId4" cstate="print"/>
          <a:srcRect/>
          <a:stretch>
            <a:fillRect/>
          </a:stretch>
        </p:blipFill>
        <p:spPr bwMode="auto">
          <a:xfrm>
            <a:off x="107504" y="2231117"/>
            <a:ext cx="5040560" cy="249402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descr="http://theor.jinr.ru/%7Edm2006/images/HISS600.png"/>
          <p:cNvPicPr>
            <a:picLocks noChangeAspect="1" noChangeArrowheads="1"/>
          </p:cNvPicPr>
          <p:nvPr/>
        </p:nvPicPr>
        <p:blipFill>
          <a:blip r:embed="rId3" cstate="print"/>
          <a:srcRect/>
          <a:stretch>
            <a:fillRect/>
          </a:stretch>
        </p:blipFill>
        <p:spPr bwMode="auto">
          <a:xfrm>
            <a:off x="107504" y="390235"/>
            <a:ext cx="4335766" cy="6135109"/>
          </a:xfrm>
          <a:prstGeom prst="rect">
            <a:avLst/>
          </a:prstGeom>
          <a:noFill/>
        </p:spPr>
      </p:pic>
      <p:pic>
        <p:nvPicPr>
          <p:cNvPr id="3" name="Picture 2" descr="poster"/>
          <p:cNvPicPr>
            <a:picLocks noChangeAspect="1" noChangeArrowheads="1"/>
          </p:cNvPicPr>
          <p:nvPr/>
        </p:nvPicPr>
        <p:blipFill>
          <a:blip r:embed="rId4" cstate="print"/>
          <a:srcRect/>
          <a:stretch>
            <a:fillRect/>
          </a:stretch>
        </p:blipFill>
        <p:spPr bwMode="auto">
          <a:xfrm>
            <a:off x="4572000" y="404664"/>
            <a:ext cx="4508160"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http://theor.jinr.ru/%7Edm10/images/poster2010.png"/>
          <p:cNvPicPr>
            <a:picLocks noChangeAspect="1" noChangeArrowheads="1"/>
          </p:cNvPicPr>
          <p:nvPr/>
        </p:nvPicPr>
        <p:blipFill>
          <a:blip r:embed="rId3" cstate="print"/>
          <a:srcRect/>
          <a:stretch>
            <a:fillRect/>
          </a:stretch>
        </p:blipFill>
        <p:spPr bwMode="auto">
          <a:xfrm>
            <a:off x="82301" y="404664"/>
            <a:ext cx="4417691" cy="6192688"/>
          </a:xfrm>
          <a:prstGeom prst="rect">
            <a:avLst/>
          </a:prstGeom>
          <a:noFill/>
        </p:spPr>
      </p:pic>
      <p:pic>
        <p:nvPicPr>
          <p:cNvPr id="5" name="Рисунок 4" descr="Summer2011.jpg"/>
          <p:cNvPicPr>
            <a:picLocks noChangeAspect="1"/>
          </p:cNvPicPr>
          <p:nvPr/>
        </p:nvPicPr>
        <p:blipFill>
          <a:blip r:embed="rId4" cstate="print"/>
          <a:stretch>
            <a:fillRect/>
          </a:stretch>
        </p:blipFill>
        <p:spPr>
          <a:xfrm>
            <a:off x="4566088" y="404664"/>
            <a:ext cx="4470408" cy="619268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746" name="Object 2"/>
          <p:cNvGraphicFramePr>
            <a:graphicFrameLocks noChangeAspect="1"/>
          </p:cNvGraphicFramePr>
          <p:nvPr/>
        </p:nvGraphicFramePr>
        <p:xfrm>
          <a:off x="2304256" y="332656"/>
          <a:ext cx="4427984" cy="6192688"/>
        </p:xfrm>
        <a:graphic>
          <a:graphicData uri="http://schemas.openxmlformats.org/presentationml/2006/ole">
            <p:oleObj spid="_x0000_s335874" name="Acrobat Document" r:id="rId4" imgW="10703880" imgH="15113520" progId="AcroExch.Document.7">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nica-scheme-big.png"/>
          <p:cNvPicPr>
            <a:picLocks noChangeAspect="1"/>
          </p:cNvPicPr>
          <p:nvPr/>
        </p:nvPicPr>
        <p:blipFill>
          <a:blip r:embed="rId3" cstate="print"/>
          <a:srcRect/>
          <a:stretch>
            <a:fillRect/>
          </a:stretch>
        </p:blipFill>
        <p:spPr bwMode="auto">
          <a:xfrm>
            <a:off x="0" y="1493838"/>
            <a:ext cx="9144000" cy="5143500"/>
          </a:xfrm>
          <a:prstGeom prst="rect">
            <a:avLst/>
          </a:prstGeom>
          <a:noFill/>
          <a:ln w="9525">
            <a:noFill/>
            <a:miter lim="800000"/>
            <a:headEnd/>
            <a:tailEnd/>
          </a:ln>
        </p:spPr>
      </p:pic>
      <p:sp>
        <p:nvSpPr>
          <p:cNvPr id="53252" name="Slide Number Placeholder 3"/>
          <p:cNvSpPr>
            <a:spLocks noGrp="1"/>
          </p:cNvSpPr>
          <p:nvPr>
            <p:ph type="sldNum" sz="quarter" idx="12"/>
          </p:nvPr>
        </p:nvSpPr>
        <p:spPr/>
        <p:txBody>
          <a:bodyPr anchor="b"/>
          <a:lstStyle/>
          <a:p>
            <a:pPr>
              <a:defRPr/>
            </a:pPr>
            <a:fld id="{57F4A4D2-B443-4E87-AE1D-EBD76E1A19EC}" type="slidenum">
              <a:rPr lang="ru-RU"/>
              <a:pPr>
                <a:defRPr/>
              </a:pPr>
              <a:t>5</a:t>
            </a:fld>
            <a:endParaRPr lang="ru-RU"/>
          </a:p>
        </p:txBody>
      </p:sp>
      <p:sp>
        <p:nvSpPr>
          <p:cNvPr id="22531" name="Picture 4" descr="nica-scheme-big.png"/>
          <p:cNvSpPr>
            <a:spLocks noChangeAspect="1"/>
          </p:cNvSpPr>
          <p:nvPr/>
        </p:nvSpPr>
        <p:spPr bwMode="auto">
          <a:xfrm>
            <a:off x="0" y="1201738"/>
            <a:ext cx="9144000" cy="5143500"/>
          </a:xfrm>
          <a:prstGeom prst="rect">
            <a:avLst/>
          </a:prstGeom>
          <a:noFill/>
          <a:ln w="9525">
            <a:noFill/>
            <a:miter lim="800000"/>
            <a:headEnd/>
            <a:tailEnd/>
          </a:ln>
        </p:spPr>
        <p:txBody>
          <a:bodyPr/>
          <a:lstStyle/>
          <a:p>
            <a:endParaRPr lang="en-US">
              <a:latin typeface="Calibri" pitchFamily="34" charset="0"/>
            </a:endParaRPr>
          </a:p>
        </p:txBody>
      </p:sp>
      <p:sp>
        <p:nvSpPr>
          <p:cNvPr id="9" name="AutoShape 4"/>
          <p:cNvSpPr>
            <a:spLocks noChangeAspect="1" noChangeArrowheads="1"/>
          </p:cNvSpPr>
          <p:nvPr/>
        </p:nvSpPr>
        <p:spPr bwMode="auto">
          <a:xfrm>
            <a:off x="2977108" y="188640"/>
            <a:ext cx="3467100" cy="381000"/>
          </a:xfrm>
          <a:prstGeom prst="rect">
            <a:avLst/>
          </a:prstGeom>
          <a:solidFill>
            <a:srgbClr val="FFFF00"/>
          </a:solidFill>
          <a:ln>
            <a:solidFill>
              <a:srgbClr val="FF0000"/>
            </a:solidFill>
          </a:ln>
        </p:spPr>
        <p:txBody>
          <a:bodyPr anchor="ctr"/>
          <a:lstStyle/>
          <a:p>
            <a:pPr algn="ctr" fontAlgn="auto">
              <a:spcBef>
                <a:spcPts val="0"/>
              </a:spcBef>
              <a:spcAft>
                <a:spcPts val="0"/>
              </a:spcAft>
              <a:defRPr/>
            </a:pPr>
            <a:r>
              <a:rPr lang="en-US" sz="2400" b="1" dirty="0">
                <a:solidFill>
                  <a:srgbClr val="FF0000"/>
                </a:solidFill>
                <a:effectLst>
                  <a:outerShdw blurRad="38100" dist="38100" dir="2700000" algn="tl">
                    <a:srgbClr val="000000">
                      <a:alpha val="43137"/>
                    </a:srgbClr>
                  </a:outerShdw>
                </a:effectLst>
                <a:ea typeface="ＭＳ Ｐゴシック" charset="0"/>
                <a:cs typeface="ＭＳ Ｐゴシック" charset="0"/>
              </a:rPr>
              <a:t>NICA Complex </a:t>
            </a:r>
          </a:p>
        </p:txBody>
      </p:sp>
      <p:grpSp>
        <p:nvGrpSpPr>
          <p:cNvPr id="2" name="Group 17"/>
          <p:cNvGrpSpPr>
            <a:grpSpLocks/>
          </p:cNvGrpSpPr>
          <p:nvPr/>
        </p:nvGrpSpPr>
        <p:grpSpPr bwMode="auto">
          <a:xfrm>
            <a:off x="114300" y="685800"/>
            <a:ext cx="4826000" cy="2616200"/>
            <a:chOff x="114300" y="685800"/>
            <a:chExt cx="4826000" cy="2616200"/>
          </a:xfrm>
        </p:grpSpPr>
        <p:cxnSp>
          <p:nvCxnSpPr>
            <p:cNvPr id="4" name="Straight Arrow Connector 3"/>
            <p:cNvCxnSpPr>
              <a:cxnSpLocks noChangeShapeType="1"/>
              <a:stCxn id="20" idx="2"/>
            </p:cNvCxnSpPr>
            <p:nvPr/>
          </p:nvCxnSpPr>
          <p:spPr bwMode="auto">
            <a:xfrm>
              <a:off x="1706563" y="2932113"/>
              <a:ext cx="642937" cy="369887"/>
            </a:xfrm>
            <a:prstGeom prst="straightConnector1">
              <a:avLst/>
            </a:prstGeom>
            <a:noFill/>
            <a:ln w="76200" cmpd="sng">
              <a:solidFill>
                <a:srgbClr val="000090"/>
              </a:solidFill>
              <a:round/>
              <a:headEnd/>
              <a:tailEnd type="arrow" w="med" len="med"/>
            </a:ln>
            <a:effectLst>
              <a:outerShdw dist="20000" dir="5400000" rotWithShape="0">
                <a:srgbClr val="808080">
                  <a:alpha val="37999"/>
                </a:srgbClr>
              </a:outerShdw>
            </a:effectLst>
          </p:spPr>
        </p:cxnSp>
        <p:pic>
          <p:nvPicPr>
            <p:cNvPr id="22542" name="Picture 12" descr="C:\Users\Yury\Documents\Suzdal\BMN.jpg"/>
            <p:cNvPicPr>
              <a:picLocks noChangeAspect="1" noChangeArrowheads="1"/>
            </p:cNvPicPr>
            <p:nvPr/>
          </p:nvPicPr>
          <p:blipFill>
            <a:blip r:embed="rId4" cstate="print"/>
            <a:srcRect/>
            <a:stretch>
              <a:fillRect/>
            </a:stretch>
          </p:blipFill>
          <p:spPr bwMode="auto">
            <a:xfrm>
              <a:off x="200026" y="1052514"/>
              <a:ext cx="3013074" cy="1879414"/>
            </a:xfrm>
            <a:prstGeom prst="rect">
              <a:avLst/>
            </a:prstGeom>
            <a:noFill/>
            <a:ln w="9525">
              <a:noFill/>
              <a:miter lim="800000"/>
              <a:headEnd/>
              <a:tailEnd/>
            </a:ln>
          </p:spPr>
        </p:pic>
        <p:sp>
          <p:nvSpPr>
            <p:cNvPr id="22543" name="Rectangle 2"/>
            <p:cNvSpPr>
              <a:spLocks noChangeArrowheads="1"/>
            </p:cNvSpPr>
            <p:nvPr/>
          </p:nvSpPr>
          <p:spPr bwMode="auto">
            <a:xfrm>
              <a:off x="114300" y="685800"/>
              <a:ext cx="4826000" cy="469900"/>
            </a:xfrm>
            <a:prstGeom prst="rect">
              <a:avLst/>
            </a:prstGeom>
            <a:solidFill>
              <a:srgbClr val="FFFCF9"/>
            </a:solidFill>
            <a:ln w="9525">
              <a:solidFill>
                <a:srgbClr val="000090"/>
              </a:solidFill>
              <a:miter lim="800000"/>
              <a:headEnd/>
              <a:tailEnd/>
            </a:ln>
          </p:spPr>
          <p:txBody>
            <a:bodyPr anchor="ctr"/>
            <a:lstStyle/>
            <a:p>
              <a:pPr algn="ctr"/>
              <a:r>
                <a:rPr lang="en-US" sz="2000" b="1">
                  <a:solidFill>
                    <a:srgbClr val="FF0000"/>
                  </a:solidFill>
                  <a:latin typeface="Calibri" pitchFamily="34" charset="0"/>
                </a:rPr>
                <a:t>B</a:t>
              </a:r>
              <a:r>
                <a:rPr lang="en-US" sz="2000" b="1">
                  <a:solidFill>
                    <a:srgbClr val="000090"/>
                  </a:solidFill>
                  <a:latin typeface="Calibri" pitchFamily="34" charset="0"/>
                </a:rPr>
                <a:t>aryonic </a:t>
              </a:r>
              <a:r>
                <a:rPr lang="en-US" sz="2000" b="1">
                  <a:solidFill>
                    <a:srgbClr val="FF0000"/>
                  </a:solidFill>
                  <a:latin typeface="Calibri" pitchFamily="34" charset="0"/>
                </a:rPr>
                <a:t>M</a:t>
              </a:r>
              <a:r>
                <a:rPr lang="en-US" sz="2000" b="1">
                  <a:solidFill>
                    <a:srgbClr val="000090"/>
                  </a:solidFill>
                  <a:latin typeface="Calibri" pitchFamily="34" charset="0"/>
                </a:rPr>
                <a:t>atter at </a:t>
              </a:r>
              <a:r>
                <a:rPr lang="en-US" sz="2000" b="1">
                  <a:solidFill>
                    <a:srgbClr val="FF0000"/>
                  </a:solidFill>
                  <a:latin typeface="Calibri" pitchFamily="34" charset="0"/>
                </a:rPr>
                <a:t>N</a:t>
              </a:r>
              <a:r>
                <a:rPr lang="en-US" sz="2000" b="1">
                  <a:solidFill>
                    <a:srgbClr val="000090"/>
                  </a:solidFill>
                  <a:latin typeface="Calibri" pitchFamily="34" charset="0"/>
                </a:rPr>
                <a:t>uclotron (</a:t>
              </a:r>
              <a:r>
                <a:rPr lang="en-US" sz="2000" b="1">
                  <a:solidFill>
                    <a:srgbClr val="FF0000"/>
                  </a:solidFill>
                  <a:latin typeface="Calibri" pitchFamily="34" charset="0"/>
                </a:rPr>
                <a:t>BM@N</a:t>
              </a:r>
              <a:r>
                <a:rPr lang="en-US" sz="2000" b="1">
                  <a:solidFill>
                    <a:srgbClr val="000090"/>
                  </a:solidFill>
                  <a:latin typeface="Calibri" pitchFamily="34" charset="0"/>
                </a:rPr>
                <a:t>)</a:t>
              </a:r>
              <a:endParaRPr lang="en-GB" sz="2000" b="1" i="1">
                <a:solidFill>
                  <a:srgbClr val="000090"/>
                </a:solidFill>
                <a:latin typeface="Calibri" pitchFamily="34" charset="0"/>
              </a:endParaRPr>
            </a:p>
          </p:txBody>
        </p:sp>
      </p:grpSp>
      <p:grpSp>
        <p:nvGrpSpPr>
          <p:cNvPr id="3" name="Group 27"/>
          <p:cNvGrpSpPr>
            <a:grpSpLocks/>
          </p:cNvGrpSpPr>
          <p:nvPr/>
        </p:nvGrpSpPr>
        <p:grpSpPr bwMode="auto">
          <a:xfrm>
            <a:off x="4635500" y="1435100"/>
            <a:ext cx="3810000" cy="1104900"/>
            <a:chOff x="4635500" y="1435100"/>
            <a:chExt cx="3810000" cy="1104900"/>
          </a:xfrm>
        </p:grpSpPr>
        <p:cxnSp>
          <p:nvCxnSpPr>
            <p:cNvPr id="16" name="Straight Arrow Connector 15"/>
            <p:cNvCxnSpPr>
              <a:cxnSpLocks noChangeShapeType="1"/>
            </p:cNvCxnSpPr>
            <p:nvPr/>
          </p:nvCxnSpPr>
          <p:spPr bwMode="auto">
            <a:xfrm flipH="1">
              <a:off x="6045200" y="1854200"/>
              <a:ext cx="495300" cy="685800"/>
            </a:xfrm>
            <a:prstGeom prst="straightConnector1">
              <a:avLst/>
            </a:prstGeom>
            <a:noFill/>
            <a:ln w="76200" cmpd="sng">
              <a:solidFill>
                <a:srgbClr val="4597A0"/>
              </a:solidFill>
              <a:round/>
              <a:headEnd/>
              <a:tailEnd type="arrow" w="med" len="med"/>
            </a:ln>
            <a:effectLst>
              <a:outerShdw dist="20000" dir="5400000" rotWithShape="0">
                <a:srgbClr val="808080">
                  <a:alpha val="37999"/>
                </a:srgbClr>
              </a:outerShdw>
            </a:effectLst>
          </p:spPr>
        </p:cxnSp>
        <p:sp>
          <p:nvSpPr>
            <p:cNvPr id="22540" name="Text Box 1051"/>
            <p:cNvSpPr txBox="1">
              <a:spLocks noChangeArrowheads="1"/>
            </p:cNvSpPr>
            <p:nvPr/>
          </p:nvSpPr>
          <p:spPr bwMode="auto">
            <a:xfrm>
              <a:off x="4635500" y="1435100"/>
              <a:ext cx="3810000" cy="400110"/>
            </a:xfrm>
            <a:prstGeom prst="rect">
              <a:avLst/>
            </a:prstGeom>
            <a:solidFill>
              <a:srgbClr val="DAEDEF"/>
            </a:solidFill>
            <a:ln w="9525">
              <a:solidFill>
                <a:srgbClr val="000090"/>
              </a:solidFill>
              <a:miter lim="800000"/>
              <a:headEnd/>
              <a:tailEnd/>
            </a:ln>
          </p:spPr>
          <p:txBody>
            <a:bodyPr>
              <a:spAutoFit/>
            </a:bodyPr>
            <a:lstStyle/>
            <a:p>
              <a:pPr algn="ctr">
                <a:spcBef>
                  <a:spcPct val="50000"/>
                </a:spcBef>
                <a:buClr>
                  <a:srgbClr val="000000"/>
                </a:buClr>
                <a:buSzPct val="100000"/>
                <a:buFont typeface="Arial" charset="0"/>
                <a:buNone/>
              </a:pPr>
              <a:r>
                <a:rPr lang="en-US" sz="2000" b="1">
                  <a:solidFill>
                    <a:srgbClr val="FF0000"/>
                  </a:solidFill>
                  <a:latin typeface="Calibri" pitchFamily="34" charset="0"/>
                </a:rPr>
                <a:t>SPD </a:t>
              </a:r>
              <a:r>
                <a:rPr lang="en-US" sz="2000" b="1">
                  <a:solidFill>
                    <a:srgbClr val="000090"/>
                  </a:solidFill>
                  <a:latin typeface="Calibri" pitchFamily="34" charset="0"/>
                </a:rPr>
                <a:t>(</a:t>
              </a:r>
              <a:r>
                <a:rPr lang="en-US" sz="2000" b="1">
                  <a:solidFill>
                    <a:srgbClr val="FF0000"/>
                  </a:solidFill>
                  <a:latin typeface="Calibri" pitchFamily="34" charset="0"/>
                </a:rPr>
                <a:t>S</a:t>
              </a:r>
              <a:r>
                <a:rPr lang="en-US" sz="2000" b="1">
                  <a:solidFill>
                    <a:srgbClr val="000090"/>
                  </a:solidFill>
                  <a:latin typeface="Calibri" pitchFamily="34" charset="0"/>
                </a:rPr>
                <a:t>pin</a:t>
              </a:r>
              <a:r>
                <a:rPr lang="en-US" sz="2000" b="1">
                  <a:solidFill>
                    <a:srgbClr val="FF0000"/>
                  </a:solidFill>
                  <a:latin typeface="Calibri" pitchFamily="34" charset="0"/>
                </a:rPr>
                <a:t> P</a:t>
              </a:r>
              <a:r>
                <a:rPr lang="en-US" sz="2000" b="1">
                  <a:solidFill>
                    <a:srgbClr val="000090"/>
                  </a:solidFill>
                  <a:latin typeface="Calibri" pitchFamily="34" charset="0"/>
                </a:rPr>
                <a:t>hysics</a:t>
              </a:r>
              <a:r>
                <a:rPr lang="en-US" sz="2000" b="1">
                  <a:solidFill>
                    <a:srgbClr val="FF0000"/>
                  </a:solidFill>
                  <a:latin typeface="Calibri" pitchFamily="34" charset="0"/>
                </a:rPr>
                <a:t> D</a:t>
              </a:r>
              <a:r>
                <a:rPr lang="en-US" sz="2000" b="1">
                  <a:solidFill>
                    <a:srgbClr val="000090"/>
                  </a:solidFill>
                  <a:latin typeface="Calibri" pitchFamily="34" charset="0"/>
                </a:rPr>
                <a:t>etector)</a:t>
              </a:r>
              <a:endParaRPr lang="en-US" sz="2000" i="1">
                <a:solidFill>
                  <a:srgbClr val="000090"/>
                </a:solidFill>
                <a:latin typeface="Calibri" pitchFamily="34" charset="0"/>
              </a:endParaRPr>
            </a:p>
          </p:txBody>
        </p:sp>
      </p:grpSp>
      <p:grpSp>
        <p:nvGrpSpPr>
          <p:cNvPr id="5" name="Group 18"/>
          <p:cNvGrpSpPr>
            <a:grpSpLocks/>
          </p:cNvGrpSpPr>
          <p:nvPr/>
        </p:nvGrpSpPr>
        <p:grpSpPr bwMode="auto">
          <a:xfrm>
            <a:off x="4381500" y="3695700"/>
            <a:ext cx="4013200" cy="2894013"/>
            <a:chOff x="4381500" y="3695700"/>
            <a:chExt cx="4013814" cy="2894073"/>
          </a:xfrm>
        </p:grpSpPr>
        <p:pic>
          <p:nvPicPr>
            <p:cNvPr id="22536" name="Picture 2"/>
            <p:cNvPicPr>
              <a:picLocks noChangeAspect="1" noChangeArrowheads="1"/>
            </p:cNvPicPr>
            <p:nvPr/>
          </p:nvPicPr>
          <p:blipFill>
            <a:blip r:embed="rId5" cstate="print"/>
            <a:srcRect/>
            <a:stretch>
              <a:fillRect/>
            </a:stretch>
          </p:blipFill>
          <p:spPr bwMode="auto">
            <a:xfrm>
              <a:off x="4978400" y="4051300"/>
              <a:ext cx="3416914" cy="2400300"/>
            </a:xfrm>
            <a:prstGeom prst="rect">
              <a:avLst/>
            </a:prstGeom>
            <a:noFill/>
            <a:ln w="9525">
              <a:noFill/>
              <a:miter lim="800000"/>
              <a:headEnd/>
              <a:tailEnd/>
            </a:ln>
          </p:spPr>
        </p:pic>
        <p:cxnSp>
          <p:nvCxnSpPr>
            <p:cNvPr id="13" name="Straight Arrow Connector 12"/>
            <p:cNvCxnSpPr>
              <a:cxnSpLocks noChangeShapeType="1"/>
            </p:cNvCxnSpPr>
            <p:nvPr/>
          </p:nvCxnSpPr>
          <p:spPr bwMode="auto">
            <a:xfrm flipV="1">
              <a:off x="6413811" y="3695700"/>
              <a:ext cx="279443" cy="673114"/>
            </a:xfrm>
            <a:prstGeom prst="straightConnector1">
              <a:avLst/>
            </a:prstGeom>
            <a:noFill/>
            <a:ln w="76200" cmpd="sng">
              <a:solidFill>
                <a:srgbClr val="4597A0"/>
              </a:solidFill>
              <a:round/>
              <a:headEnd/>
              <a:tailEnd type="arrow" w="med" len="med"/>
            </a:ln>
            <a:effectLst>
              <a:outerShdw dist="20000" dir="5400000" rotWithShape="0">
                <a:srgbClr val="808080">
                  <a:alpha val="37999"/>
                </a:srgbClr>
              </a:outerShdw>
            </a:effectLst>
          </p:spPr>
        </p:cxnSp>
        <p:sp>
          <p:nvSpPr>
            <p:cNvPr id="35" name="TextBox 4"/>
            <p:cNvSpPr txBox="1">
              <a:spLocks noChangeArrowheads="1"/>
            </p:cNvSpPr>
            <p:nvPr/>
          </p:nvSpPr>
          <p:spPr bwMode="auto">
            <a:xfrm>
              <a:off x="4381500" y="6189715"/>
              <a:ext cx="3797881" cy="400058"/>
            </a:xfrm>
            <a:prstGeom prst="rect">
              <a:avLst/>
            </a:prstGeom>
            <a:solidFill>
              <a:schemeClr val="accent5"/>
            </a:solidFill>
            <a:ln w="9525">
              <a:solidFill>
                <a:srgbClr val="000090"/>
              </a:solidFill>
              <a:miter lim="800000"/>
              <a:headEnd/>
              <a:tailEnd/>
            </a:ln>
          </p:spPr>
          <p:txBody>
            <a:bodyPr>
              <a:spAutoFit/>
            </a:bodyPr>
            <a:lstStyle/>
            <a:p>
              <a:pPr algn="ctr" fontAlgn="auto">
                <a:spcBef>
                  <a:spcPts val="0"/>
                </a:spcBef>
                <a:spcAft>
                  <a:spcPts val="0"/>
                </a:spcAft>
                <a:defRPr/>
              </a:pPr>
              <a:r>
                <a:rPr lang="en-US" sz="2000" b="1" dirty="0" err="1">
                  <a:solidFill>
                    <a:srgbClr val="FF0000"/>
                  </a:solidFill>
                  <a:ea typeface="ＭＳ Ｐゴシック" charset="0"/>
                  <a:cs typeface="ＭＳ Ｐゴシック" charset="0"/>
                </a:rPr>
                <a:t>M</a:t>
              </a:r>
              <a:r>
                <a:rPr lang="en-US" sz="2000" b="1" dirty="0" err="1">
                  <a:solidFill>
                    <a:srgbClr val="000090"/>
                  </a:solidFill>
                  <a:ea typeface="ＭＳ Ｐゴシック" charset="0"/>
                  <a:cs typeface="ＭＳ Ｐゴシック" charset="0"/>
                </a:rPr>
                <a:t>ulti</a:t>
              </a:r>
              <a:r>
                <a:rPr lang="en-US" sz="2000" b="1" dirty="0" err="1">
                  <a:solidFill>
                    <a:srgbClr val="FF0000"/>
                  </a:solidFill>
                  <a:ea typeface="ＭＳ Ｐゴシック" charset="0"/>
                  <a:cs typeface="ＭＳ Ｐゴシック" charset="0"/>
                </a:rPr>
                <a:t>P</a:t>
              </a:r>
              <a:r>
                <a:rPr lang="en-US" sz="2000" b="1" dirty="0" err="1">
                  <a:solidFill>
                    <a:srgbClr val="000090"/>
                  </a:solidFill>
                  <a:ea typeface="ＭＳ Ｐゴシック" charset="0"/>
                  <a:cs typeface="ＭＳ Ｐゴシック" charset="0"/>
                </a:rPr>
                <a:t>urpose</a:t>
              </a:r>
              <a:r>
                <a:rPr lang="en-US" sz="2000" b="1" dirty="0">
                  <a:solidFill>
                    <a:srgbClr val="000090"/>
                  </a:solidFill>
                  <a:ea typeface="ＭＳ Ｐゴシック" charset="0"/>
                  <a:cs typeface="ＭＳ Ｐゴシック" charset="0"/>
                </a:rPr>
                <a:t> </a:t>
              </a:r>
              <a:r>
                <a:rPr lang="en-US" sz="2000" b="1" dirty="0">
                  <a:solidFill>
                    <a:srgbClr val="FF0000"/>
                  </a:solidFill>
                  <a:ea typeface="ＭＳ Ｐゴシック" charset="0"/>
                  <a:cs typeface="ＭＳ Ｐゴシック" charset="0"/>
                </a:rPr>
                <a:t>D</a:t>
              </a:r>
              <a:r>
                <a:rPr lang="en-US" sz="2000" b="1" dirty="0">
                  <a:solidFill>
                    <a:srgbClr val="000090"/>
                  </a:solidFill>
                  <a:ea typeface="ＭＳ Ｐゴシック" charset="0"/>
                  <a:cs typeface="ＭＳ Ｐゴシック" charset="0"/>
                </a:rPr>
                <a:t>etector (</a:t>
              </a:r>
              <a:r>
                <a:rPr lang="en-US" sz="2000" b="1" dirty="0">
                  <a:solidFill>
                    <a:srgbClr val="FF0000"/>
                  </a:solidFill>
                  <a:ea typeface="ＭＳ Ｐゴシック" charset="0"/>
                  <a:cs typeface="ＭＳ Ｐゴシック" charset="0"/>
                </a:rPr>
                <a:t>MPD</a:t>
              </a:r>
              <a:r>
                <a:rPr lang="en-US" sz="2000" b="1" dirty="0">
                  <a:solidFill>
                    <a:srgbClr val="000090"/>
                  </a:solidFill>
                  <a:ea typeface="ＭＳ Ｐゴシック" charset="0"/>
                  <a:cs typeface="ＭＳ Ｐゴシック" charset="0"/>
                </a:rPr>
                <a:t>) </a:t>
              </a:r>
            </a:p>
          </p:txBody>
        </p:sp>
      </p:grpSp>
      <p:sp>
        <p:nvSpPr>
          <p:cNvPr id="18" name="TextBox 17"/>
          <p:cNvSpPr txBox="1"/>
          <p:nvPr/>
        </p:nvSpPr>
        <p:spPr>
          <a:xfrm flipH="1">
            <a:off x="827584" y="4581128"/>
            <a:ext cx="936104" cy="246221"/>
          </a:xfrm>
          <a:prstGeom prst="rect">
            <a:avLst/>
          </a:prstGeom>
          <a:solidFill>
            <a:schemeClr val="bg1"/>
          </a:solidFill>
        </p:spPr>
        <p:txBody>
          <a:bodyPr wrap="square" rtlCol="0">
            <a:spAutoFit/>
          </a:bodyPr>
          <a:lstStyle/>
          <a:p>
            <a:r>
              <a:rPr lang="en-US" sz="1000" b="1" dirty="0" smtClean="0"/>
              <a:t>   Ion source</a:t>
            </a:r>
            <a:endParaRPr lang="ru-RU" sz="1000" b="1" dirty="0"/>
          </a:p>
        </p:txBody>
      </p:sp>
      <p:sp>
        <p:nvSpPr>
          <p:cNvPr id="19" name="TextBox 18"/>
          <p:cNvSpPr txBox="1"/>
          <p:nvPr/>
        </p:nvSpPr>
        <p:spPr>
          <a:xfrm>
            <a:off x="7153032" y="1844824"/>
            <a:ext cx="1906869" cy="584775"/>
          </a:xfrm>
          <a:prstGeom prst="rect">
            <a:avLst/>
          </a:prstGeom>
          <a:noFill/>
        </p:spPr>
        <p:txBody>
          <a:bodyPr wrap="none" rtlCol="0">
            <a:spAutoFit/>
          </a:bodyPr>
          <a:lstStyle/>
          <a:p>
            <a:pPr algn="ctr"/>
            <a:r>
              <a:rPr lang="en-US" sz="1600" b="1" dirty="0" smtClean="0">
                <a:solidFill>
                  <a:srgbClr val="000090"/>
                </a:solidFill>
                <a:latin typeface="Times New Roman" pitchFamily="18" charset="0"/>
                <a:ea typeface="ＭＳ Ｐゴシック" charset="0"/>
                <a:cs typeface="Times New Roman" pitchFamily="18" charset="0"/>
              </a:rPr>
              <a:t>Ring circumference</a:t>
            </a:r>
          </a:p>
          <a:p>
            <a:pPr algn="ctr"/>
            <a:r>
              <a:rPr lang="en-US" sz="1600" b="1" dirty="0" smtClean="0">
                <a:latin typeface="Times New Roman" pitchFamily="18" charset="0"/>
                <a:cs typeface="Times New Roman" pitchFamily="18" charset="0"/>
              </a:rPr>
              <a:t>503.04 m</a:t>
            </a:r>
            <a:r>
              <a:rPr lang="en-US" sz="1600" b="1" dirty="0" smtClean="0"/>
              <a:t>. </a:t>
            </a:r>
            <a:endParaRPr lang="ru-RU"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Рисунок 4" descr="FermiQuoteMeasurementDiscovery.jpg"/>
          <p:cNvPicPr>
            <a:picLocks noChangeAspect="1"/>
          </p:cNvPicPr>
          <p:nvPr/>
        </p:nvPicPr>
        <p:blipFill>
          <a:blip r:embed="rId3" cstate="print"/>
          <a:srcRect/>
          <a:stretch>
            <a:fillRect/>
          </a:stretch>
        </p:blipFill>
        <p:spPr bwMode="auto">
          <a:xfrm>
            <a:off x="683568" y="1772816"/>
            <a:ext cx="80962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cstate="print"/>
          <a:srcRect/>
          <a:stretch>
            <a:fillRect/>
          </a:stretch>
        </p:blipFill>
        <p:spPr bwMode="auto">
          <a:xfrm>
            <a:off x="609600" y="2681288"/>
            <a:ext cx="3975100" cy="2792412"/>
          </a:xfrm>
          <a:prstGeom prst="rect">
            <a:avLst/>
          </a:prstGeom>
          <a:noFill/>
          <a:ln w="9525">
            <a:noFill/>
            <a:miter lim="800000"/>
            <a:headEnd/>
            <a:tailEnd/>
          </a:ln>
        </p:spPr>
      </p:pic>
      <p:sp>
        <p:nvSpPr>
          <p:cNvPr id="31746" name="TextBox 4"/>
          <p:cNvSpPr txBox="1">
            <a:spLocks noChangeArrowheads="1"/>
          </p:cNvSpPr>
          <p:nvPr/>
        </p:nvSpPr>
        <p:spPr bwMode="auto">
          <a:xfrm>
            <a:off x="4279900" y="2976563"/>
            <a:ext cx="4419600" cy="461962"/>
          </a:xfrm>
          <a:prstGeom prst="rect">
            <a:avLst/>
          </a:prstGeom>
          <a:solidFill>
            <a:schemeClr val="accent5"/>
          </a:solidFill>
          <a:ln w="9525">
            <a:solidFill>
              <a:srgbClr val="000090"/>
            </a:solidFill>
            <a:miter lim="800000"/>
            <a:headEnd/>
            <a:tailEnd/>
          </a:ln>
        </p:spPr>
        <p:txBody>
          <a:bodyPr>
            <a:spAutoFit/>
          </a:bodyPr>
          <a:lstStyle/>
          <a:p>
            <a:pPr fontAlgn="auto">
              <a:spcBef>
                <a:spcPts val="0"/>
              </a:spcBef>
              <a:spcAft>
                <a:spcPts val="0"/>
              </a:spcAft>
              <a:defRPr/>
            </a:pPr>
            <a:r>
              <a:rPr lang="en-US" sz="2400" b="1" dirty="0" err="1">
                <a:solidFill>
                  <a:srgbClr val="FF0000"/>
                </a:solidFill>
                <a:latin typeface="+mn-lt"/>
                <a:cs typeface="+mn-cs"/>
              </a:rPr>
              <a:t>M</a:t>
            </a:r>
            <a:r>
              <a:rPr lang="en-US" sz="2400" b="1" dirty="0" err="1">
                <a:solidFill>
                  <a:srgbClr val="000090"/>
                </a:solidFill>
                <a:latin typeface="+mn-lt"/>
                <a:cs typeface="+mn-cs"/>
              </a:rPr>
              <a:t>ulti</a:t>
            </a:r>
            <a:r>
              <a:rPr lang="en-US" sz="2400" b="1" dirty="0" err="1">
                <a:solidFill>
                  <a:srgbClr val="FF0000"/>
                </a:solidFill>
                <a:latin typeface="+mn-lt"/>
                <a:cs typeface="+mn-cs"/>
              </a:rPr>
              <a:t>P</a:t>
            </a:r>
            <a:r>
              <a:rPr lang="en-US" sz="2400" b="1" dirty="0" err="1">
                <a:solidFill>
                  <a:srgbClr val="000090"/>
                </a:solidFill>
                <a:latin typeface="+mn-lt"/>
                <a:cs typeface="+mn-cs"/>
              </a:rPr>
              <a:t>urpose</a:t>
            </a:r>
            <a:r>
              <a:rPr lang="en-US" sz="2400" b="1" dirty="0">
                <a:solidFill>
                  <a:srgbClr val="000090"/>
                </a:solidFill>
                <a:latin typeface="+mn-lt"/>
                <a:cs typeface="+mn-cs"/>
              </a:rPr>
              <a:t> </a:t>
            </a:r>
            <a:r>
              <a:rPr lang="en-US" sz="2400" b="1" dirty="0">
                <a:solidFill>
                  <a:srgbClr val="FF0000"/>
                </a:solidFill>
                <a:latin typeface="+mn-lt"/>
                <a:cs typeface="+mn-cs"/>
              </a:rPr>
              <a:t>D</a:t>
            </a:r>
            <a:r>
              <a:rPr lang="en-US" sz="2400" b="1" dirty="0">
                <a:solidFill>
                  <a:srgbClr val="000090"/>
                </a:solidFill>
                <a:latin typeface="+mn-lt"/>
                <a:cs typeface="+mn-cs"/>
              </a:rPr>
              <a:t>etector (</a:t>
            </a:r>
            <a:r>
              <a:rPr lang="en-US" sz="2400" b="1" dirty="0">
                <a:solidFill>
                  <a:srgbClr val="FF0000"/>
                </a:solidFill>
                <a:latin typeface="+mn-lt"/>
                <a:cs typeface="+mn-cs"/>
              </a:rPr>
              <a:t>MPD</a:t>
            </a:r>
            <a:r>
              <a:rPr lang="en-US" sz="2400" b="1" dirty="0">
                <a:solidFill>
                  <a:srgbClr val="000090"/>
                </a:solidFill>
                <a:latin typeface="+mn-lt"/>
                <a:cs typeface="+mn-cs"/>
              </a:rPr>
              <a:t>) </a:t>
            </a:r>
          </a:p>
        </p:txBody>
      </p:sp>
      <p:pic>
        <p:nvPicPr>
          <p:cNvPr id="24579" name="Picture 12" descr="C:\Users\Yury\Documents\Suzdal\BMN.jpg"/>
          <p:cNvPicPr>
            <a:picLocks noChangeAspect="1" noChangeArrowheads="1"/>
          </p:cNvPicPr>
          <p:nvPr/>
        </p:nvPicPr>
        <p:blipFill>
          <a:blip r:embed="rId3" cstate="print"/>
          <a:srcRect/>
          <a:stretch>
            <a:fillRect/>
          </a:stretch>
        </p:blipFill>
        <p:spPr bwMode="auto">
          <a:xfrm>
            <a:off x="179512" y="582613"/>
            <a:ext cx="3341688" cy="2084387"/>
          </a:xfrm>
          <a:prstGeom prst="rect">
            <a:avLst/>
          </a:prstGeom>
          <a:noFill/>
          <a:ln w="9525">
            <a:noFill/>
            <a:miter lim="800000"/>
            <a:headEnd/>
            <a:tailEnd/>
          </a:ln>
        </p:spPr>
      </p:pic>
      <p:sp>
        <p:nvSpPr>
          <p:cNvPr id="24580" name="Rectangle 2"/>
          <p:cNvSpPr>
            <a:spLocks noChangeArrowheads="1"/>
          </p:cNvSpPr>
          <p:nvPr/>
        </p:nvSpPr>
        <p:spPr bwMode="auto">
          <a:xfrm>
            <a:off x="3340100" y="596900"/>
            <a:ext cx="5384800" cy="533400"/>
          </a:xfrm>
          <a:prstGeom prst="rect">
            <a:avLst/>
          </a:prstGeom>
          <a:solidFill>
            <a:srgbClr val="EAEAEA"/>
          </a:solidFill>
          <a:ln w="9525">
            <a:solidFill>
              <a:srgbClr val="000090"/>
            </a:solidFill>
            <a:miter lim="800000"/>
            <a:headEnd/>
            <a:tailEnd/>
          </a:ln>
        </p:spPr>
        <p:txBody>
          <a:bodyPr anchor="ctr"/>
          <a:lstStyle/>
          <a:p>
            <a:r>
              <a:rPr lang="en-US" sz="2400" b="1">
                <a:solidFill>
                  <a:srgbClr val="FF0000"/>
                </a:solidFill>
                <a:latin typeface="Calibri" pitchFamily="34" charset="0"/>
              </a:rPr>
              <a:t>B</a:t>
            </a:r>
            <a:r>
              <a:rPr lang="en-US" sz="2400">
                <a:solidFill>
                  <a:srgbClr val="000090"/>
                </a:solidFill>
                <a:latin typeface="Calibri" pitchFamily="34" charset="0"/>
              </a:rPr>
              <a:t>aryonic </a:t>
            </a:r>
            <a:r>
              <a:rPr lang="en-US" sz="2400" b="1">
                <a:solidFill>
                  <a:srgbClr val="FF0000"/>
                </a:solidFill>
                <a:latin typeface="Calibri" pitchFamily="34" charset="0"/>
              </a:rPr>
              <a:t>M</a:t>
            </a:r>
            <a:r>
              <a:rPr lang="en-US" sz="2400">
                <a:solidFill>
                  <a:srgbClr val="000090"/>
                </a:solidFill>
                <a:latin typeface="Calibri" pitchFamily="34" charset="0"/>
              </a:rPr>
              <a:t>atter at </a:t>
            </a:r>
            <a:r>
              <a:rPr lang="en-US" sz="2400" b="1">
                <a:solidFill>
                  <a:srgbClr val="FF0000"/>
                </a:solidFill>
                <a:latin typeface="Calibri" pitchFamily="34" charset="0"/>
              </a:rPr>
              <a:t>N</a:t>
            </a:r>
            <a:r>
              <a:rPr lang="en-US" sz="2400">
                <a:solidFill>
                  <a:srgbClr val="000090"/>
                </a:solidFill>
                <a:latin typeface="Calibri" pitchFamily="34" charset="0"/>
              </a:rPr>
              <a:t>uclotron (</a:t>
            </a:r>
            <a:r>
              <a:rPr lang="en-US" sz="2400" b="1">
                <a:solidFill>
                  <a:srgbClr val="FF0000"/>
                </a:solidFill>
                <a:latin typeface="Calibri" pitchFamily="34" charset="0"/>
              </a:rPr>
              <a:t>BM@N</a:t>
            </a:r>
            <a:r>
              <a:rPr lang="en-US" sz="2400">
                <a:solidFill>
                  <a:srgbClr val="000090"/>
                </a:solidFill>
                <a:latin typeface="Calibri" pitchFamily="34" charset="0"/>
              </a:rPr>
              <a:t>)</a:t>
            </a:r>
            <a:endParaRPr lang="en-GB" sz="2400" i="1">
              <a:solidFill>
                <a:srgbClr val="000090"/>
              </a:solidFill>
              <a:latin typeface="Calibri" pitchFamily="34" charset="0"/>
            </a:endParaRPr>
          </a:p>
        </p:txBody>
      </p:sp>
      <p:sp>
        <p:nvSpPr>
          <p:cNvPr id="24581" name="TextBox 8"/>
          <p:cNvSpPr txBox="1">
            <a:spLocks noChangeArrowheads="1"/>
          </p:cNvSpPr>
          <p:nvPr/>
        </p:nvSpPr>
        <p:spPr bwMode="auto">
          <a:xfrm>
            <a:off x="3491880" y="1219200"/>
            <a:ext cx="6264696" cy="461665"/>
          </a:xfrm>
          <a:prstGeom prst="rect">
            <a:avLst/>
          </a:prstGeom>
          <a:noFill/>
          <a:ln w="9525">
            <a:noFill/>
            <a:miter lim="800000"/>
            <a:headEnd/>
            <a:tailEnd/>
          </a:ln>
        </p:spPr>
        <p:txBody>
          <a:bodyPr wrap="square">
            <a:spAutoFit/>
          </a:bodyPr>
          <a:lstStyle/>
          <a:p>
            <a:r>
              <a:rPr lang="en-US" sz="2400" i="1" dirty="0">
                <a:solidFill>
                  <a:srgbClr val="000090"/>
                </a:solidFill>
                <a:latin typeface="Calibri" pitchFamily="34" charset="0"/>
              </a:rPr>
              <a:t>T</a:t>
            </a:r>
            <a:r>
              <a:rPr lang="en-US" sz="2400" i="1" dirty="0" smtClean="0">
                <a:solidFill>
                  <a:srgbClr val="000090"/>
                </a:solidFill>
                <a:latin typeface="Calibri" pitchFamily="34" charset="0"/>
              </a:rPr>
              <a:t>he </a:t>
            </a:r>
            <a:r>
              <a:rPr lang="en-US" sz="2400" i="1" dirty="0">
                <a:solidFill>
                  <a:srgbClr val="000090"/>
                </a:solidFill>
                <a:latin typeface="Calibri" pitchFamily="34" charset="0"/>
              </a:rPr>
              <a:t>fixed target experiment </a:t>
            </a:r>
            <a:r>
              <a:rPr lang="en-US" sz="2400" i="1" dirty="0" smtClean="0">
                <a:solidFill>
                  <a:srgbClr val="000090"/>
                </a:solidFill>
                <a:latin typeface="Calibri" pitchFamily="34" charset="0"/>
              </a:rPr>
              <a:t>at </a:t>
            </a:r>
            <a:r>
              <a:rPr lang="en-US" sz="2400" i="1" dirty="0">
                <a:solidFill>
                  <a:srgbClr val="000090"/>
                </a:solidFill>
                <a:latin typeface="Calibri" pitchFamily="34" charset="0"/>
              </a:rPr>
              <a:t>the </a:t>
            </a:r>
            <a:r>
              <a:rPr lang="en-US" sz="2400" i="1" dirty="0" err="1">
                <a:solidFill>
                  <a:srgbClr val="000090"/>
                </a:solidFill>
                <a:latin typeface="Calibri" pitchFamily="34" charset="0"/>
              </a:rPr>
              <a:t>Nuclotron</a:t>
            </a:r>
            <a:endParaRPr lang="en-US" sz="2400" i="1" dirty="0">
              <a:solidFill>
                <a:srgbClr val="000090"/>
              </a:solidFill>
              <a:latin typeface="Calibri" pitchFamily="34" charset="0"/>
            </a:endParaRPr>
          </a:p>
        </p:txBody>
      </p:sp>
      <p:sp>
        <p:nvSpPr>
          <p:cNvPr id="24582" name="TextBox 4"/>
          <p:cNvSpPr txBox="1">
            <a:spLocks noChangeArrowheads="1"/>
          </p:cNvSpPr>
          <p:nvPr/>
        </p:nvSpPr>
        <p:spPr bwMode="auto">
          <a:xfrm>
            <a:off x="4860032" y="3535363"/>
            <a:ext cx="3826768" cy="461665"/>
          </a:xfrm>
          <a:prstGeom prst="rect">
            <a:avLst/>
          </a:prstGeom>
          <a:noFill/>
          <a:ln w="9525">
            <a:noFill/>
            <a:miter lim="800000"/>
            <a:headEnd/>
            <a:tailEnd/>
          </a:ln>
        </p:spPr>
        <p:txBody>
          <a:bodyPr wrap="square">
            <a:spAutoFit/>
          </a:bodyPr>
          <a:lstStyle/>
          <a:p>
            <a:pPr algn="r"/>
            <a:r>
              <a:rPr lang="en-US" sz="2400" i="1" dirty="0" smtClean="0">
                <a:solidFill>
                  <a:srgbClr val="000090"/>
                </a:solidFill>
                <a:latin typeface="Calibri" pitchFamily="34" charset="0"/>
              </a:rPr>
              <a:t>Collider experiment at NICA</a:t>
            </a:r>
            <a:endParaRPr lang="en-US" sz="2400" i="1" dirty="0">
              <a:solidFill>
                <a:srgbClr val="000090"/>
              </a:solidFill>
              <a:latin typeface="Calibri" pitchFamily="34" charset="0"/>
            </a:endParaRPr>
          </a:p>
        </p:txBody>
      </p:sp>
      <p:sp>
        <p:nvSpPr>
          <p:cNvPr id="11" name="Text Box 1051"/>
          <p:cNvSpPr txBox="1">
            <a:spLocks noChangeArrowheads="1"/>
          </p:cNvSpPr>
          <p:nvPr/>
        </p:nvSpPr>
        <p:spPr bwMode="auto">
          <a:xfrm>
            <a:off x="393700" y="5562600"/>
            <a:ext cx="7138988" cy="461963"/>
          </a:xfrm>
          <a:prstGeom prst="rect">
            <a:avLst/>
          </a:prstGeom>
          <a:solidFill>
            <a:srgbClr val="DAEDEF"/>
          </a:solidFill>
          <a:ln w="9525">
            <a:solidFill>
              <a:srgbClr val="000090"/>
            </a:solidFill>
            <a:miter lim="800000"/>
            <a:headEnd/>
            <a:tailEnd/>
          </a:ln>
        </p:spPr>
        <p:txBody>
          <a:bodyPr>
            <a:spAutoFit/>
          </a:bodyPr>
          <a:lstStyle>
            <a:lvl1pPr eaLnBrk="0" hangingPunct="0">
              <a:defRPr sz="2400">
                <a:solidFill>
                  <a:schemeClr val="tx1"/>
                </a:solidFill>
                <a:latin typeface="Bookman Old Style" charset="0"/>
                <a:ea typeface="ＭＳ Ｐゴシック" charset="0"/>
                <a:cs typeface="ＭＳ Ｐゴシック" charset="0"/>
              </a:defRPr>
            </a:lvl1pPr>
            <a:lvl2pPr marL="37931725" indent="-37474525" eaLnBrk="0" hangingPunct="0">
              <a:defRPr sz="2400">
                <a:solidFill>
                  <a:schemeClr val="tx1"/>
                </a:solidFill>
                <a:latin typeface="Bookman Old Style" charset="0"/>
                <a:ea typeface="ＭＳ Ｐゴシック" charset="0"/>
              </a:defRPr>
            </a:lvl2pPr>
            <a:lvl3pPr eaLnBrk="0" hangingPunct="0">
              <a:defRPr sz="2400">
                <a:solidFill>
                  <a:schemeClr val="tx1"/>
                </a:solidFill>
                <a:latin typeface="Bookman Old Style" charset="0"/>
                <a:ea typeface="ＭＳ Ｐゴシック" charset="0"/>
              </a:defRPr>
            </a:lvl3pPr>
            <a:lvl4pPr eaLnBrk="0" hangingPunct="0">
              <a:defRPr sz="2400">
                <a:solidFill>
                  <a:schemeClr val="tx1"/>
                </a:solidFill>
                <a:latin typeface="Bookman Old Style" charset="0"/>
                <a:ea typeface="ＭＳ Ｐゴシック" charset="0"/>
              </a:defRPr>
            </a:lvl4pPr>
            <a:lvl5pPr eaLnBrk="0" hangingPunct="0">
              <a:defRPr sz="2400">
                <a:solidFill>
                  <a:schemeClr val="tx1"/>
                </a:solidFill>
                <a:latin typeface="Bookman Old Style" charset="0"/>
                <a:ea typeface="ＭＳ Ｐゴシック" charset="0"/>
              </a:defRPr>
            </a:lvl5pPr>
            <a:lvl6pPr marL="457200" eaLnBrk="0" fontAlgn="base" hangingPunct="0">
              <a:spcBef>
                <a:spcPct val="0"/>
              </a:spcBef>
              <a:spcAft>
                <a:spcPct val="0"/>
              </a:spcAft>
              <a:defRPr sz="2400">
                <a:solidFill>
                  <a:schemeClr val="tx1"/>
                </a:solidFill>
                <a:latin typeface="Bookman Old Style" charset="0"/>
                <a:ea typeface="ＭＳ Ｐゴシック" charset="0"/>
              </a:defRPr>
            </a:lvl6pPr>
            <a:lvl7pPr marL="914400" eaLnBrk="0" fontAlgn="base" hangingPunct="0">
              <a:spcBef>
                <a:spcPct val="0"/>
              </a:spcBef>
              <a:spcAft>
                <a:spcPct val="0"/>
              </a:spcAft>
              <a:defRPr sz="2400">
                <a:solidFill>
                  <a:schemeClr val="tx1"/>
                </a:solidFill>
                <a:latin typeface="Bookman Old Style" charset="0"/>
                <a:ea typeface="ＭＳ Ｐゴシック" charset="0"/>
              </a:defRPr>
            </a:lvl7pPr>
            <a:lvl8pPr marL="1371600" eaLnBrk="0" fontAlgn="base" hangingPunct="0">
              <a:spcBef>
                <a:spcPct val="0"/>
              </a:spcBef>
              <a:spcAft>
                <a:spcPct val="0"/>
              </a:spcAft>
              <a:defRPr sz="2400">
                <a:solidFill>
                  <a:schemeClr val="tx1"/>
                </a:solidFill>
                <a:latin typeface="Bookman Old Style" charset="0"/>
                <a:ea typeface="ＭＳ Ｐゴシック" charset="0"/>
              </a:defRPr>
            </a:lvl8pPr>
            <a:lvl9pPr marL="1828800" eaLnBrk="0" fontAlgn="base" hangingPunct="0">
              <a:spcBef>
                <a:spcPct val="0"/>
              </a:spcBef>
              <a:spcAft>
                <a:spcPct val="0"/>
              </a:spcAft>
              <a:defRPr sz="2400">
                <a:solidFill>
                  <a:schemeClr val="tx1"/>
                </a:solidFill>
                <a:latin typeface="Bookman Old Style" charset="0"/>
                <a:ea typeface="ＭＳ Ｐゴシック" charset="0"/>
              </a:defRPr>
            </a:lvl9pPr>
          </a:lstStyle>
          <a:p>
            <a:pPr algn="ctr" eaLnBrk="1" fontAlgn="auto" hangingPunct="1">
              <a:spcBef>
                <a:spcPct val="50000"/>
              </a:spcBef>
              <a:spcAft>
                <a:spcPts val="0"/>
              </a:spcAft>
              <a:buClr>
                <a:srgbClr val="000000"/>
              </a:buClr>
              <a:buSzPct val="100000"/>
              <a:buFont typeface="Arial" charset="0"/>
              <a:buNone/>
              <a:defRPr/>
            </a:pPr>
            <a:r>
              <a:rPr lang="en-US" b="1" dirty="0">
                <a:solidFill>
                  <a:srgbClr val="FF0000"/>
                </a:solidFill>
                <a:effectLst>
                  <a:outerShdw blurRad="38100" dist="38100" dir="2700000" algn="tl">
                    <a:srgbClr val="DDDDDD"/>
                  </a:outerShdw>
                </a:effectLst>
                <a:latin typeface="Arial"/>
                <a:cs typeface="Arial"/>
              </a:rPr>
              <a:t>SPD </a:t>
            </a:r>
            <a:r>
              <a:rPr lang="en-US" b="1" dirty="0">
                <a:solidFill>
                  <a:srgbClr val="000090"/>
                </a:solidFill>
                <a:effectLst>
                  <a:outerShdw blurRad="38100" dist="38100" dir="2700000" algn="tl">
                    <a:srgbClr val="DDDDDD"/>
                  </a:outerShdw>
                </a:effectLst>
                <a:latin typeface="Arial"/>
                <a:cs typeface="Arial"/>
              </a:rPr>
              <a:t>(</a:t>
            </a:r>
            <a:r>
              <a:rPr lang="en-US" b="1" dirty="0">
                <a:solidFill>
                  <a:srgbClr val="FF0000"/>
                </a:solidFill>
                <a:effectLst>
                  <a:outerShdw blurRad="38100" dist="38100" dir="2700000" algn="tl">
                    <a:srgbClr val="DDDDDD"/>
                  </a:outerShdw>
                </a:effectLst>
                <a:latin typeface="Arial"/>
                <a:cs typeface="Arial"/>
              </a:rPr>
              <a:t>S</a:t>
            </a:r>
            <a:r>
              <a:rPr lang="en-US" b="1" dirty="0">
                <a:solidFill>
                  <a:srgbClr val="000090"/>
                </a:solidFill>
                <a:effectLst>
                  <a:outerShdw blurRad="38100" dist="38100" dir="2700000" algn="tl">
                    <a:srgbClr val="DDDDDD"/>
                  </a:outerShdw>
                </a:effectLst>
                <a:latin typeface="Arial"/>
                <a:cs typeface="Arial"/>
              </a:rPr>
              <a:t>pin</a:t>
            </a:r>
            <a:r>
              <a:rPr lang="en-US" b="1" dirty="0">
                <a:solidFill>
                  <a:srgbClr val="FF0000"/>
                </a:solidFill>
                <a:effectLst>
                  <a:outerShdw blurRad="38100" dist="38100" dir="2700000" algn="tl">
                    <a:srgbClr val="DDDDDD"/>
                  </a:outerShdw>
                </a:effectLst>
                <a:latin typeface="Arial"/>
                <a:cs typeface="Arial"/>
              </a:rPr>
              <a:t> P</a:t>
            </a:r>
            <a:r>
              <a:rPr lang="en-US" b="1" dirty="0">
                <a:solidFill>
                  <a:srgbClr val="000090"/>
                </a:solidFill>
                <a:effectLst>
                  <a:outerShdw blurRad="38100" dist="38100" dir="2700000" algn="tl">
                    <a:srgbClr val="DDDDDD"/>
                  </a:outerShdw>
                </a:effectLst>
                <a:latin typeface="Arial"/>
                <a:cs typeface="Arial"/>
              </a:rPr>
              <a:t>hysics</a:t>
            </a:r>
            <a:r>
              <a:rPr lang="en-US" b="1" dirty="0">
                <a:solidFill>
                  <a:srgbClr val="FF0000"/>
                </a:solidFill>
                <a:effectLst>
                  <a:outerShdw blurRad="38100" dist="38100" dir="2700000" algn="tl">
                    <a:srgbClr val="DDDDDD"/>
                  </a:outerShdw>
                </a:effectLst>
                <a:latin typeface="Arial"/>
                <a:cs typeface="Arial"/>
              </a:rPr>
              <a:t> </a:t>
            </a:r>
            <a:r>
              <a:rPr lang="en-US" b="1" dirty="0" smtClean="0">
                <a:solidFill>
                  <a:srgbClr val="FF0000"/>
                </a:solidFill>
                <a:effectLst>
                  <a:outerShdw blurRad="38100" dist="38100" dir="2700000" algn="tl">
                    <a:srgbClr val="DDDDDD"/>
                  </a:outerShdw>
                </a:effectLst>
                <a:latin typeface="Arial"/>
                <a:cs typeface="Arial"/>
              </a:rPr>
              <a:t>D</a:t>
            </a:r>
            <a:r>
              <a:rPr lang="en-US" b="1" dirty="0" smtClean="0">
                <a:solidFill>
                  <a:srgbClr val="000090"/>
                </a:solidFill>
                <a:effectLst>
                  <a:outerShdw blurRad="38100" dist="38100" dir="2700000" algn="tl">
                    <a:srgbClr val="DDDDDD"/>
                  </a:outerShdw>
                </a:effectLst>
                <a:latin typeface="Arial"/>
                <a:cs typeface="Arial"/>
              </a:rPr>
              <a:t>etector) </a:t>
            </a:r>
            <a:r>
              <a:rPr lang="en-US" i="1" dirty="0" smtClean="0">
                <a:solidFill>
                  <a:srgbClr val="000090"/>
                </a:solidFill>
                <a:effectLst>
                  <a:outerShdw blurRad="38100" dist="38100" dir="2700000" algn="tl">
                    <a:srgbClr val="DDDDDD"/>
                  </a:outerShdw>
                </a:effectLst>
                <a:latin typeface="Arial"/>
                <a:cs typeface="Arial"/>
              </a:rPr>
              <a:t>at the NICA Collider</a:t>
            </a:r>
            <a:endParaRPr lang="en-US" i="1" dirty="0">
              <a:solidFill>
                <a:srgbClr val="000090"/>
              </a:solidFill>
              <a:effectLst>
                <a:outerShdw blurRad="38100" dist="38100" dir="2700000" algn="tl">
                  <a:srgbClr val="DDDDDD"/>
                </a:outerShdw>
              </a:effectLst>
              <a:latin typeface="Arial"/>
              <a:cs typeface="Arial"/>
            </a:endParaRPr>
          </a:p>
        </p:txBody>
      </p:sp>
      <p:sp>
        <p:nvSpPr>
          <p:cNvPr id="24584" name="TextBox 2"/>
          <p:cNvSpPr txBox="1">
            <a:spLocks noChangeArrowheads="1"/>
          </p:cNvSpPr>
          <p:nvPr/>
        </p:nvSpPr>
        <p:spPr bwMode="auto">
          <a:xfrm>
            <a:off x="4292600" y="6016625"/>
            <a:ext cx="4419600" cy="461963"/>
          </a:xfrm>
          <a:prstGeom prst="rect">
            <a:avLst/>
          </a:prstGeom>
          <a:noFill/>
          <a:ln w="9525">
            <a:noFill/>
            <a:miter lim="800000"/>
            <a:headEnd/>
            <a:tailEnd/>
          </a:ln>
        </p:spPr>
        <p:txBody>
          <a:bodyPr>
            <a:spAutoFit/>
          </a:bodyPr>
          <a:lstStyle/>
          <a:p>
            <a:pPr algn="r"/>
            <a:r>
              <a:rPr lang="en-US" sz="2400" i="1">
                <a:solidFill>
                  <a:srgbClr val="FF0000"/>
                </a:solidFill>
                <a:ea typeface="MS PGothic" pitchFamily="34" charset="-128"/>
              </a:rPr>
              <a:t>project is under preparation</a:t>
            </a:r>
            <a:endParaRPr lang="ru-RU" sz="2400" i="1">
              <a:solidFill>
                <a:srgbClr val="FF0000"/>
              </a:solidFill>
              <a:ea typeface="MS PGothic" pitchFamily="34" charset="-128"/>
            </a:endParaRPr>
          </a:p>
        </p:txBody>
      </p:sp>
      <p:sp>
        <p:nvSpPr>
          <p:cNvPr id="24585" name="TextBox 1"/>
          <p:cNvSpPr txBox="1">
            <a:spLocks noChangeArrowheads="1"/>
          </p:cNvSpPr>
          <p:nvPr/>
        </p:nvSpPr>
        <p:spPr bwMode="auto">
          <a:xfrm>
            <a:off x="3263900" y="76200"/>
            <a:ext cx="2374900" cy="584200"/>
          </a:xfrm>
          <a:prstGeom prst="rect">
            <a:avLst/>
          </a:prstGeom>
          <a:noFill/>
          <a:ln w="9525">
            <a:noFill/>
            <a:miter lim="800000"/>
            <a:headEnd/>
            <a:tailEnd/>
          </a:ln>
        </p:spPr>
        <p:txBody>
          <a:bodyPr wrap="none">
            <a:spAutoFit/>
          </a:bodyPr>
          <a:lstStyle/>
          <a:p>
            <a:r>
              <a:rPr lang="en-US" sz="3200" b="1">
                <a:solidFill>
                  <a:srgbClr val="000090"/>
                </a:solidFill>
                <a:latin typeface="Calibri" pitchFamily="34" charset="0"/>
              </a:rPr>
              <a:t>3 detectors</a:t>
            </a:r>
          </a:p>
        </p:txBody>
      </p:sp>
      <p:sp>
        <p:nvSpPr>
          <p:cNvPr id="24586" name="TextBox 3"/>
          <p:cNvSpPr txBox="1">
            <a:spLocks noChangeArrowheads="1"/>
          </p:cNvSpPr>
          <p:nvPr/>
        </p:nvSpPr>
        <p:spPr bwMode="auto">
          <a:xfrm>
            <a:off x="5590976" y="1988840"/>
            <a:ext cx="3229496" cy="461665"/>
          </a:xfrm>
          <a:prstGeom prst="rect">
            <a:avLst/>
          </a:prstGeom>
          <a:solidFill>
            <a:srgbClr val="DCEFE5"/>
          </a:solidFill>
          <a:ln w="9525">
            <a:noFill/>
            <a:miter lim="800000"/>
            <a:headEnd/>
            <a:tailEnd/>
          </a:ln>
        </p:spPr>
        <p:txBody>
          <a:bodyPr wrap="square">
            <a:spAutoFit/>
          </a:bodyPr>
          <a:lstStyle/>
          <a:p>
            <a:pPr algn="ctr"/>
            <a:r>
              <a:rPr lang="en-US" sz="2400" b="1" dirty="0">
                <a:solidFill>
                  <a:srgbClr val="000090"/>
                </a:solidFill>
                <a:latin typeface="Calibri" pitchFamily="34" charset="0"/>
              </a:rPr>
              <a:t>Stage </a:t>
            </a:r>
            <a:r>
              <a:rPr lang="en-US" sz="2400" b="1" dirty="0" smtClean="0">
                <a:solidFill>
                  <a:srgbClr val="000090"/>
                </a:solidFill>
                <a:latin typeface="Calibri" pitchFamily="34" charset="0"/>
              </a:rPr>
              <a:t>I:</a:t>
            </a:r>
            <a:r>
              <a:rPr lang="en-US" sz="2400" b="1" dirty="0">
                <a:solidFill>
                  <a:srgbClr val="000090"/>
                </a:solidFill>
                <a:latin typeface="Calibri" pitchFamily="34" charset="0"/>
              </a:rPr>
              <a:t> </a:t>
            </a:r>
            <a:r>
              <a:rPr lang="en-US" sz="2400" b="1" dirty="0" smtClean="0">
                <a:solidFill>
                  <a:srgbClr val="000090"/>
                </a:solidFill>
                <a:latin typeface="Calibri" pitchFamily="34" charset="0"/>
              </a:rPr>
              <a:t>end 2017</a:t>
            </a:r>
            <a:endParaRPr lang="en-US" sz="2400" b="1" dirty="0">
              <a:solidFill>
                <a:srgbClr val="000090"/>
              </a:solidFill>
              <a:latin typeface="Calibri" pitchFamily="34" charset="0"/>
            </a:endParaRPr>
          </a:p>
        </p:txBody>
      </p:sp>
      <p:sp>
        <p:nvSpPr>
          <p:cNvPr id="24587" name="TextBox 15"/>
          <p:cNvSpPr txBox="1">
            <a:spLocks noChangeArrowheads="1"/>
          </p:cNvSpPr>
          <p:nvPr/>
        </p:nvSpPr>
        <p:spPr bwMode="auto">
          <a:xfrm>
            <a:off x="5508104" y="4483100"/>
            <a:ext cx="3153296" cy="461665"/>
          </a:xfrm>
          <a:prstGeom prst="rect">
            <a:avLst/>
          </a:prstGeom>
          <a:solidFill>
            <a:srgbClr val="DCEFE5"/>
          </a:solidFill>
          <a:ln w="9525">
            <a:noFill/>
            <a:miter lim="800000"/>
            <a:headEnd/>
            <a:tailEnd/>
          </a:ln>
        </p:spPr>
        <p:txBody>
          <a:bodyPr wrap="square">
            <a:spAutoFit/>
          </a:bodyPr>
          <a:lstStyle/>
          <a:p>
            <a:pPr algn="ctr"/>
            <a:r>
              <a:rPr lang="en-US" sz="2400" b="1" dirty="0">
                <a:solidFill>
                  <a:srgbClr val="000090"/>
                </a:solidFill>
                <a:latin typeface="Calibri" pitchFamily="34" charset="0"/>
              </a:rPr>
              <a:t>Stage </a:t>
            </a:r>
            <a:r>
              <a:rPr lang="en-US" sz="2400" b="1" dirty="0" smtClean="0">
                <a:solidFill>
                  <a:srgbClr val="000090"/>
                </a:solidFill>
                <a:latin typeface="Calibri" pitchFamily="34" charset="0"/>
              </a:rPr>
              <a:t>I: 2020</a:t>
            </a:r>
            <a:endParaRPr lang="en-US" sz="2400" b="1" dirty="0">
              <a:solidFill>
                <a:srgbClr val="000090"/>
              </a:solidFill>
              <a:latin typeface="Calibri" pitchFamily="34" charset="0"/>
            </a:endParaRPr>
          </a:p>
        </p:txBody>
      </p:sp>
      <p:sp>
        <p:nvSpPr>
          <p:cNvPr id="17" name="Номер слайда 16"/>
          <p:cNvSpPr>
            <a:spLocks noGrp="1"/>
          </p:cNvSpPr>
          <p:nvPr>
            <p:ph type="sldNum" sz="quarter" idx="12"/>
          </p:nvPr>
        </p:nvSpPr>
        <p:spPr/>
        <p:txBody>
          <a:bodyPr/>
          <a:lstStyle/>
          <a:p>
            <a:pPr>
              <a:defRPr/>
            </a:pPr>
            <a:fld id="{3FA41DA4-ED11-42DD-817D-7C4051721110}" type="slidenum">
              <a:rPr lang="ru-RU"/>
              <a:pPr>
                <a:defRPr/>
              </a:pPr>
              <a:t>6</a:t>
            </a:fld>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5"/>
          <p:cNvSpPr>
            <a:spLocks noGrp="1"/>
          </p:cNvSpPr>
          <p:nvPr>
            <p:ph type="sldNum" sz="quarter" idx="12"/>
          </p:nvPr>
        </p:nvSpPr>
        <p:spPr>
          <a:xfrm>
            <a:off x="6553200" y="6321425"/>
            <a:ext cx="21336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0171CE-663D-794B-AB4A-D51104DDAA17}" type="slidenum">
              <a:rPr lang="en-US" sz="1400"/>
              <a:pPr eaLnBrk="1" hangingPunct="1"/>
              <a:t>7</a:t>
            </a:fld>
            <a:endParaRPr lang="en-US" sz="1400"/>
          </a:p>
        </p:txBody>
      </p:sp>
      <p:sp>
        <p:nvSpPr>
          <p:cNvPr id="124930" name="Rectangle 3"/>
          <p:cNvSpPr>
            <a:spLocks noGrp="1" noChangeArrowheads="1"/>
          </p:cNvSpPr>
          <p:nvPr>
            <p:ph type="body" idx="1"/>
          </p:nvPr>
        </p:nvSpPr>
        <p:spPr>
          <a:xfrm>
            <a:off x="400050" y="254000"/>
            <a:ext cx="8439150" cy="927100"/>
          </a:xfrm>
        </p:spPr>
        <p:txBody>
          <a:bodyPr/>
          <a:lstStyle/>
          <a:p>
            <a:pPr marL="0" indent="0" eaLnBrk="1" hangingPunct="1">
              <a:spcBef>
                <a:spcPct val="0"/>
              </a:spcBef>
              <a:spcAft>
                <a:spcPts val="600"/>
              </a:spcAft>
              <a:buFontTx/>
              <a:buNone/>
            </a:pPr>
            <a:r>
              <a:rPr lang="en-US" sz="2400">
                <a:solidFill>
                  <a:srgbClr val="000090"/>
                </a:solidFill>
                <a:latin typeface="Arial" charset="0"/>
                <a:ea typeface="ＭＳ Ｐゴシック" charset="0"/>
                <a:cs typeface="ＭＳ Ｐゴシック" charset="0"/>
              </a:rPr>
              <a:t>All basic parts of the </a:t>
            </a:r>
            <a:r>
              <a:rPr lang="en-US" sz="2400" b="1">
                <a:solidFill>
                  <a:srgbClr val="000090"/>
                </a:solidFill>
                <a:latin typeface="Arial" charset="0"/>
                <a:ea typeface="ＭＳ Ｐゴシック" charset="0"/>
                <a:cs typeface="ＭＳ Ｐゴシック" charset="0"/>
              </a:rPr>
              <a:t>NICA complex </a:t>
            </a:r>
          </a:p>
          <a:p>
            <a:pPr marL="0" indent="0" eaLnBrk="1" hangingPunct="1">
              <a:spcBef>
                <a:spcPct val="0"/>
              </a:spcBef>
              <a:spcAft>
                <a:spcPts val="600"/>
              </a:spcAft>
              <a:buFontTx/>
              <a:buNone/>
            </a:pPr>
            <a:r>
              <a:rPr lang="en-US" sz="2400">
                <a:solidFill>
                  <a:srgbClr val="000090"/>
                </a:solidFill>
                <a:latin typeface="Arial" charset="0"/>
                <a:ea typeface="ＭＳ Ｐゴシック" charset="0"/>
                <a:cs typeface="ＭＳ Ｐゴシック" charset="0"/>
              </a:rPr>
              <a:t>are at the stages of fabrication or </a:t>
            </a:r>
            <a:r>
              <a:rPr lang="en-US" sz="2400" b="1">
                <a:solidFill>
                  <a:srgbClr val="000090"/>
                </a:solidFill>
                <a:latin typeface="Arial" charset="0"/>
                <a:ea typeface="ＭＳ Ｐゴシック" charset="0"/>
                <a:cs typeface="ＭＳ Ｐゴシック" charset="0"/>
              </a:rPr>
              <a:t>TDR</a:t>
            </a:r>
            <a:r>
              <a:rPr lang="en-US" sz="2400">
                <a:solidFill>
                  <a:srgbClr val="000090"/>
                </a:solidFill>
                <a:latin typeface="Arial" charset="0"/>
                <a:ea typeface="ＭＳ Ｐゴシック" charset="0"/>
                <a:cs typeface="ＭＳ Ｐゴシック" charset="0"/>
              </a:rPr>
              <a:t> approval.</a:t>
            </a:r>
          </a:p>
        </p:txBody>
      </p:sp>
      <p:sp>
        <p:nvSpPr>
          <p:cNvPr id="124933" name="AutoShape 4"/>
          <p:cNvSpPr>
            <a:spLocks noChangeAspect="1" noChangeArrowheads="1"/>
          </p:cNvSpPr>
          <p:nvPr/>
        </p:nvSpPr>
        <p:spPr bwMode="auto">
          <a:xfrm>
            <a:off x="419100" y="1524000"/>
            <a:ext cx="8191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400" b="1">
                <a:solidFill>
                  <a:srgbClr val="000090"/>
                </a:solidFill>
              </a:rPr>
              <a:t>The</a:t>
            </a:r>
            <a:r>
              <a:rPr lang="en-US" sz="2400" b="1">
                <a:solidFill>
                  <a:srgbClr val="FF0000"/>
                </a:solidFill>
              </a:rPr>
              <a:t> </a:t>
            </a:r>
            <a:r>
              <a:rPr lang="en-US" sz="2400" b="1">
                <a:solidFill>
                  <a:srgbClr val="000090"/>
                </a:solidFill>
              </a:rPr>
              <a:t>major milestones for the commissioning:</a:t>
            </a:r>
            <a:endParaRPr lang="en-US" sz="2400" b="1">
              <a:solidFill>
                <a:srgbClr val="FF0006"/>
              </a:solidFill>
            </a:endParaRPr>
          </a:p>
        </p:txBody>
      </p:sp>
      <p:sp>
        <p:nvSpPr>
          <p:cNvPr id="124934" name="AutoShape 4"/>
          <p:cNvSpPr>
            <a:spLocks noChangeAspect="1" noChangeArrowheads="1"/>
          </p:cNvSpPr>
          <p:nvPr/>
        </p:nvSpPr>
        <p:spPr bwMode="auto">
          <a:xfrm>
            <a:off x="520700" y="2184400"/>
            <a:ext cx="8229600" cy="1130300"/>
          </a:xfrm>
          <a:prstGeom prst="rect">
            <a:avLst/>
          </a:prstGeom>
          <a:solidFill>
            <a:srgbClr val="FFEAE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marL="0" lvl="1">
              <a:buClr>
                <a:srgbClr val="FF0000"/>
              </a:buClr>
            </a:pPr>
            <a:r>
              <a:rPr lang="en-US" sz="2400" b="1" dirty="0">
                <a:solidFill>
                  <a:srgbClr val="FF0006"/>
                </a:solidFill>
              </a:rPr>
              <a:t> accelerator complex</a:t>
            </a:r>
            <a:r>
              <a:rPr lang="ru-RU" sz="2400" b="1" dirty="0">
                <a:solidFill>
                  <a:srgbClr val="FF0006"/>
                </a:solidFill>
              </a:rPr>
              <a:t> </a:t>
            </a:r>
            <a:endParaRPr lang="en-US" sz="2400" b="1" dirty="0">
              <a:solidFill>
                <a:srgbClr val="FF0006"/>
              </a:solidFill>
            </a:endParaRPr>
          </a:p>
          <a:p>
            <a:pPr marL="0" lvl="2">
              <a:buClr>
                <a:srgbClr val="FF0000"/>
              </a:buClr>
            </a:pPr>
            <a:r>
              <a:rPr lang="en-US" sz="2400" b="1" i="1" dirty="0">
                <a:solidFill>
                  <a:srgbClr val="000090"/>
                </a:solidFill>
              </a:rPr>
              <a:t>		</a:t>
            </a:r>
            <a:r>
              <a:rPr lang="en-US" sz="2400" i="1" dirty="0">
                <a:solidFill>
                  <a:srgbClr val="000090"/>
                </a:solidFill>
              </a:rPr>
              <a:t>start-up configuration</a:t>
            </a:r>
            <a:r>
              <a:rPr lang="ru-RU" sz="2400" dirty="0">
                <a:solidFill>
                  <a:srgbClr val="FF0000"/>
                </a:solidFill>
              </a:rPr>
              <a:t> </a:t>
            </a:r>
            <a:r>
              <a:rPr lang="en-US" sz="2400" dirty="0">
                <a:solidFill>
                  <a:srgbClr val="FF0000"/>
                </a:solidFill>
              </a:rPr>
              <a:t>                	  </a:t>
            </a:r>
            <a:r>
              <a:rPr lang="ru-RU" sz="2400" dirty="0">
                <a:solidFill>
                  <a:srgbClr val="000090"/>
                </a:solidFill>
              </a:rPr>
              <a:t>– </a:t>
            </a:r>
            <a:r>
              <a:rPr lang="ru-RU" sz="2400" b="1" dirty="0" smtClean="0">
                <a:solidFill>
                  <a:srgbClr val="000090"/>
                </a:solidFill>
              </a:rPr>
              <a:t>20</a:t>
            </a:r>
            <a:r>
              <a:rPr lang="en-US" sz="2400" b="1" dirty="0" smtClean="0">
                <a:solidFill>
                  <a:srgbClr val="000090"/>
                </a:solidFill>
              </a:rPr>
              <a:t>20</a:t>
            </a:r>
            <a:endParaRPr lang="en-US" sz="2400" b="1" dirty="0">
              <a:solidFill>
                <a:srgbClr val="000090"/>
              </a:solidFill>
            </a:endParaRPr>
          </a:p>
          <a:p>
            <a:pPr marL="0" lvl="2">
              <a:buClr>
                <a:srgbClr val="FF0000"/>
              </a:buClr>
            </a:pPr>
            <a:r>
              <a:rPr lang="en-US" sz="2400" i="1" dirty="0">
                <a:solidFill>
                  <a:srgbClr val="000090"/>
                </a:solidFill>
              </a:rPr>
              <a:t>		the design configuration		</a:t>
            </a:r>
            <a:r>
              <a:rPr lang="en-US" sz="2400" dirty="0">
                <a:solidFill>
                  <a:srgbClr val="0000FF"/>
                </a:solidFill>
              </a:rPr>
              <a:t>  </a:t>
            </a:r>
            <a:r>
              <a:rPr lang="ru-RU" sz="2400" dirty="0">
                <a:solidFill>
                  <a:srgbClr val="000090"/>
                </a:solidFill>
              </a:rPr>
              <a:t>–</a:t>
            </a:r>
            <a:r>
              <a:rPr lang="en-US" sz="2400" dirty="0">
                <a:solidFill>
                  <a:srgbClr val="000090"/>
                </a:solidFill>
              </a:rPr>
              <a:t> </a:t>
            </a:r>
            <a:r>
              <a:rPr lang="en-US" sz="2400" b="1" dirty="0">
                <a:solidFill>
                  <a:srgbClr val="000090"/>
                </a:solidFill>
              </a:rPr>
              <a:t>2023</a:t>
            </a:r>
          </a:p>
        </p:txBody>
      </p:sp>
      <p:sp>
        <p:nvSpPr>
          <p:cNvPr id="124935" name="AutoShape 4"/>
          <p:cNvSpPr>
            <a:spLocks noChangeAspect="1" noChangeArrowheads="1"/>
          </p:cNvSpPr>
          <p:nvPr/>
        </p:nvSpPr>
        <p:spPr bwMode="auto">
          <a:xfrm>
            <a:off x="533400" y="3479800"/>
            <a:ext cx="8191500" cy="1130300"/>
          </a:xfrm>
          <a:prstGeom prst="rect">
            <a:avLst/>
          </a:prstGeom>
          <a:solidFill>
            <a:srgbClr val="BBE0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marL="0" lvl="1">
              <a:buClr>
                <a:srgbClr val="FF0000"/>
              </a:buClr>
            </a:pPr>
            <a:r>
              <a:rPr lang="en-US" sz="2400" b="1">
                <a:solidFill>
                  <a:srgbClr val="FF0000"/>
                </a:solidFill>
              </a:rPr>
              <a:t> BM@N</a:t>
            </a:r>
            <a:r>
              <a:rPr lang="ru-RU" sz="2400" b="1">
                <a:solidFill>
                  <a:srgbClr val="FF0000"/>
                </a:solidFill>
              </a:rPr>
              <a:t> </a:t>
            </a:r>
            <a:endParaRPr lang="en-US" sz="2400" b="1">
              <a:solidFill>
                <a:srgbClr val="FF0000"/>
              </a:solidFill>
            </a:endParaRPr>
          </a:p>
          <a:p>
            <a:pPr marL="0" lvl="2">
              <a:buClr>
                <a:srgbClr val="FF0000"/>
              </a:buClr>
            </a:pPr>
            <a:r>
              <a:rPr lang="en-US" sz="2400" b="1" i="1">
                <a:solidFill>
                  <a:srgbClr val="000090"/>
                </a:solidFill>
              </a:rPr>
              <a:t>		</a:t>
            </a:r>
            <a:r>
              <a:rPr lang="en-US" sz="2400" i="1">
                <a:solidFill>
                  <a:srgbClr val="000090"/>
                </a:solidFill>
              </a:rPr>
              <a:t>the I stage			</a:t>
            </a:r>
            <a:r>
              <a:rPr lang="en-US" sz="2400">
                <a:solidFill>
                  <a:srgbClr val="FF0000"/>
                </a:solidFill>
              </a:rPr>
              <a:t>	</a:t>
            </a:r>
            <a:r>
              <a:rPr lang="en-US" sz="2400">
                <a:solidFill>
                  <a:srgbClr val="000090"/>
                </a:solidFill>
              </a:rPr>
              <a:t> </a:t>
            </a:r>
            <a:r>
              <a:rPr lang="ru-RU" sz="2400">
                <a:solidFill>
                  <a:srgbClr val="000090"/>
                </a:solidFill>
              </a:rPr>
              <a:t>– </a:t>
            </a:r>
            <a:r>
              <a:rPr lang="ru-RU" sz="2400" b="1">
                <a:solidFill>
                  <a:srgbClr val="000090"/>
                </a:solidFill>
              </a:rPr>
              <a:t>201</a:t>
            </a:r>
            <a:r>
              <a:rPr lang="en-US" sz="2400" b="1">
                <a:solidFill>
                  <a:srgbClr val="000090"/>
                </a:solidFill>
              </a:rPr>
              <a:t>7</a:t>
            </a:r>
          </a:p>
          <a:p>
            <a:pPr marL="0" lvl="2">
              <a:buClr>
                <a:srgbClr val="FF0000"/>
              </a:buClr>
            </a:pPr>
            <a:r>
              <a:rPr lang="en-US" sz="2400" i="1">
                <a:solidFill>
                  <a:srgbClr val="000090"/>
                </a:solidFill>
              </a:rPr>
              <a:t>		the II stage 		</a:t>
            </a:r>
            <a:r>
              <a:rPr lang="en-US" sz="2400">
                <a:solidFill>
                  <a:srgbClr val="0000FF"/>
                </a:solidFill>
              </a:rPr>
              <a:t> 		 </a:t>
            </a:r>
            <a:r>
              <a:rPr lang="ru-RU" sz="2400">
                <a:solidFill>
                  <a:srgbClr val="000090"/>
                </a:solidFill>
              </a:rPr>
              <a:t>–</a:t>
            </a:r>
            <a:r>
              <a:rPr lang="en-US" sz="2400">
                <a:solidFill>
                  <a:srgbClr val="000090"/>
                </a:solidFill>
              </a:rPr>
              <a:t> </a:t>
            </a:r>
            <a:r>
              <a:rPr lang="en-US" sz="2400" b="1">
                <a:solidFill>
                  <a:srgbClr val="000090"/>
                </a:solidFill>
              </a:rPr>
              <a:t>2019</a:t>
            </a:r>
          </a:p>
        </p:txBody>
      </p:sp>
      <p:sp>
        <p:nvSpPr>
          <p:cNvPr id="102408" name="AutoShape 4"/>
          <p:cNvSpPr>
            <a:spLocks noChangeAspect="1" noChangeArrowheads="1"/>
          </p:cNvSpPr>
          <p:nvPr/>
        </p:nvSpPr>
        <p:spPr bwMode="auto">
          <a:xfrm>
            <a:off x="533400" y="4699000"/>
            <a:ext cx="8191500" cy="1130300"/>
          </a:xfrm>
          <a:prstGeom prst="rect">
            <a:avLst/>
          </a:prstGeom>
          <a:solidFill>
            <a:schemeClr val="accent5"/>
          </a:solidFill>
          <a:ln>
            <a:noFill/>
          </a:ln>
        </p:spPr>
        <p:txBody>
          <a:bodyPr lIns="0" tIns="0" rIns="0" bIns="0"/>
          <a:lstStyle/>
          <a:p>
            <a:pPr marL="0" lvl="1">
              <a:buClr>
                <a:srgbClr val="FF0000"/>
              </a:buClr>
              <a:defRPr/>
            </a:pPr>
            <a:r>
              <a:rPr lang="en-US" sz="2400" b="1" dirty="0">
                <a:solidFill>
                  <a:srgbClr val="FF0000"/>
                </a:solidFill>
              </a:rPr>
              <a:t> MPD</a:t>
            </a:r>
            <a:r>
              <a:rPr lang="ru-RU" sz="2400" b="1" dirty="0">
                <a:solidFill>
                  <a:srgbClr val="FF0000"/>
                </a:solidFill>
              </a:rPr>
              <a:t> </a:t>
            </a:r>
            <a:endParaRPr lang="en-US" sz="2400" b="1" dirty="0">
              <a:solidFill>
                <a:srgbClr val="FF0000"/>
              </a:solidFill>
            </a:endParaRPr>
          </a:p>
          <a:p>
            <a:pPr marL="0" lvl="2">
              <a:buClr>
                <a:srgbClr val="FF0000"/>
              </a:buClr>
              <a:defRPr/>
            </a:pPr>
            <a:r>
              <a:rPr lang="en-US" sz="2400" b="1" i="1" dirty="0">
                <a:solidFill>
                  <a:srgbClr val="000090"/>
                </a:solidFill>
              </a:rPr>
              <a:t>		</a:t>
            </a:r>
            <a:r>
              <a:rPr lang="en-US" sz="2400" i="1" dirty="0">
                <a:solidFill>
                  <a:srgbClr val="000090"/>
                </a:solidFill>
              </a:rPr>
              <a:t>the I stage			</a:t>
            </a:r>
            <a:r>
              <a:rPr lang="en-US" sz="2400" dirty="0">
                <a:solidFill>
                  <a:srgbClr val="FF0000"/>
                </a:solidFill>
              </a:rPr>
              <a:t>	 </a:t>
            </a:r>
            <a:r>
              <a:rPr lang="ru-RU" sz="2400" dirty="0">
                <a:solidFill>
                  <a:srgbClr val="000090"/>
                </a:solidFill>
              </a:rPr>
              <a:t>– </a:t>
            </a:r>
            <a:r>
              <a:rPr lang="ru-RU" sz="2400" b="1" dirty="0" smtClean="0">
                <a:solidFill>
                  <a:srgbClr val="000090"/>
                </a:solidFill>
              </a:rPr>
              <a:t>20</a:t>
            </a:r>
            <a:r>
              <a:rPr lang="en-US" sz="2400" b="1" dirty="0" smtClean="0">
                <a:solidFill>
                  <a:srgbClr val="000090"/>
                </a:solidFill>
              </a:rPr>
              <a:t>20</a:t>
            </a:r>
            <a:endParaRPr lang="en-US" sz="2400" b="1" dirty="0">
              <a:solidFill>
                <a:srgbClr val="000090"/>
              </a:solidFill>
            </a:endParaRPr>
          </a:p>
          <a:p>
            <a:pPr marL="0" lvl="2">
              <a:buClr>
                <a:srgbClr val="FF0000"/>
              </a:buClr>
              <a:defRPr/>
            </a:pPr>
            <a:r>
              <a:rPr lang="en-US" sz="2400" i="1" dirty="0">
                <a:solidFill>
                  <a:srgbClr val="000090"/>
                </a:solidFill>
              </a:rPr>
              <a:t>		upgraded (IT + end-cups) 	</a:t>
            </a:r>
            <a:r>
              <a:rPr lang="en-US" sz="2400" dirty="0">
                <a:solidFill>
                  <a:srgbClr val="0000FF"/>
                </a:solidFill>
              </a:rPr>
              <a:t> 	</a:t>
            </a:r>
            <a:r>
              <a:rPr lang="en-US" sz="2400" dirty="0">
                <a:solidFill>
                  <a:srgbClr val="000090"/>
                </a:solidFill>
              </a:rPr>
              <a:t> </a:t>
            </a:r>
            <a:r>
              <a:rPr lang="ru-RU" sz="2400" dirty="0">
                <a:solidFill>
                  <a:srgbClr val="000090"/>
                </a:solidFill>
              </a:rPr>
              <a:t>–</a:t>
            </a:r>
            <a:r>
              <a:rPr lang="en-US" sz="2400" dirty="0">
                <a:solidFill>
                  <a:srgbClr val="000090"/>
                </a:solidFill>
              </a:rPr>
              <a:t> </a:t>
            </a:r>
            <a:r>
              <a:rPr lang="en-US" sz="2400" b="1" dirty="0">
                <a:solidFill>
                  <a:srgbClr val="000090"/>
                </a:solidFill>
              </a:rPr>
              <a:t>2023</a:t>
            </a:r>
          </a:p>
        </p:txBody>
      </p:sp>
      <p:sp>
        <p:nvSpPr>
          <p:cNvPr id="124937" name="AutoShape 4"/>
          <p:cNvSpPr>
            <a:spLocks noChangeAspect="1" noChangeArrowheads="1"/>
          </p:cNvSpPr>
          <p:nvPr/>
        </p:nvSpPr>
        <p:spPr bwMode="auto">
          <a:xfrm>
            <a:off x="520700" y="5956300"/>
            <a:ext cx="8204200" cy="4318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marL="0" lvl="1">
              <a:buClr>
                <a:srgbClr val="FF0000"/>
              </a:buClr>
            </a:pPr>
            <a:r>
              <a:rPr lang="en-US" sz="2400" b="1">
                <a:solidFill>
                  <a:srgbClr val="FF0006"/>
                </a:solidFill>
              </a:rPr>
              <a:t> SPD</a:t>
            </a:r>
            <a:r>
              <a:rPr lang="ru-RU" sz="2400" b="1">
                <a:solidFill>
                  <a:srgbClr val="FF0006"/>
                </a:solidFill>
              </a:rPr>
              <a:t> </a:t>
            </a:r>
            <a:r>
              <a:rPr lang="en-US" sz="2400" b="1">
                <a:solidFill>
                  <a:srgbClr val="FF0000"/>
                </a:solidFill>
              </a:rPr>
              <a:t>				</a:t>
            </a:r>
            <a:r>
              <a:rPr lang="en-US" sz="2400" i="1">
                <a:solidFill>
                  <a:srgbClr val="000090"/>
                </a:solidFill>
              </a:rPr>
              <a:t>project is under preparation</a:t>
            </a:r>
            <a:endParaRPr lang="en-US" sz="2400">
              <a:solidFill>
                <a:srgbClr val="00009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ußzeilenplatzhalter 6"/>
          <p:cNvSpPr>
            <a:spLocks noGrp="1"/>
          </p:cNvSpPr>
          <p:nvPr/>
        </p:nvSpPr>
        <p:spPr bwMode="auto">
          <a:xfrm>
            <a:off x="3157538" y="5762625"/>
            <a:ext cx="2895600" cy="365125"/>
          </a:xfrm>
          <a:prstGeom prst="rect">
            <a:avLst/>
          </a:prstGeom>
          <a:noFill/>
          <a:ln w="9525">
            <a:noFill/>
            <a:miter lim="800000"/>
            <a:headEnd/>
            <a:tailEnd/>
          </a:ln>
        </p:spPr>
        <p:txBody>
          <a:bodyPr anchor="ctr"/>
          <a:lstStyle/>
          <a:p>
            <a:pPr algn="ctr"/>
            <a:endParaRPr lang="ru-RU" sz="1200">
              <a:solidFill>
                <a:srgbClr val="898989"/>
              </a:solidFill>
              <a:latin typeface="Calibri" pitchFamily="34" charset="0"/>
            </a:endParaRPr>
          </a:p>
        </p:txBody>
      </p:sp>
      <p:pic>
        <p:nvPicPr>
          <p:cNvPr id="32770" name="Picture 1"/>
          <p:cNvPicPr>
            <a:picLocks noChangeAspect="1"/>
          </p:cNvPicPr>
          <p:nvPr/>
        </p:nvPicPr>
        <p:blipFill>
          <a:blip r:embed="rId3" cstate="print"/>
          <a:srcRect/>
          <a:stretch>
            <a:fillRect/>
          </a:stretch>
        </p:blipFill>
        <p:spPr bwMode="auto">
          <a:xfrm>
            <a:off x="1138238" y="473075"/>
            <a:ext cx="6819900" cy="5656263"/>
          </a:xfrm>
          <a:prstGeom prst="rect">
            <a:avLst/>
          </a:prstGeom>
          <a:noFill/>
          <a:ln w="9525">
            <a:noFill/>
            <a:miter lim="800000"/>
            <a:headEnd/>
            <a:tailEnd/>
          </a:ln>
        </p:spPr>
      </p:pic>
      <p:sp>
        <p:nvSpPr>
          <p:cNvPr id="3" name="Flowchart: Connector 2"/>
          <p:cNvSpPr/>
          <p:nvPr/>
        </p:nvSpPr>
        <p:spPr>
          <a:xfrm>
            <a:off x="4013200" y="41576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Flowchart: Connector 6"/>
          <p:cNvSpPr/>
          <p:nvPr/>
        </p:nvSpPr>
        <p:spPr>
          <a:xfrm>
            <a:off x="4162425" y="3797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 name="Flowchart: Connector 7"/>
          <p:cNvSpPr/>
          <p:nvPr/>
        </p:nvSpPr>
        <p:spPr>
          <a:xfrm>
            <a:off x="4332288" y="35480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 name="Flowchart: Connector 8"/>
          <p:cNvSpPr/>
          <p:nvPr/>
        </p:nvSpPr>
        <p:spPr>
          <a:xfrm>
            <a:off x="4691063" y="3100388"/>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Flowchart: Connector 9"/>
          <p:cNvSpPr/>
          <p:nvPr/>
        </p:nvSpPr>
        <p:spPr>
          <a:xfrm>
            <a:off x="4995863" y="291941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Flowchart: Connector 10"/>
          <p:cNvSpPr/>
          <p:nvPr/>
        </p:nvSpPr>
        <p:spPr>
          <a:xfrm>
            <a:off x="51974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Flowchart: Connector 11"/>
          <p:cNvSpPr/>
          <p:nvPr/>
        </p:nvSpPr>
        <p:spPr>
          <a:xfrm>
            <a:off x="55022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Flowchart: Connector 13"/>
          <p:cNvSpPr/>
          <p:nvPr/>
        </p:nvSpPr>
        <p:spPr>
          <a:xfrm>
            <a:off x="533082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2779" name="TextBox 3"/>
          <p:cNvSpPr txBox="1">
            <a:spLocks noChangeArrowheads="1"/>
          </p:cNvSpPr>
          <p:nvPr/>
        </p:nvSpPr>
        <p:spPr bwMode="auto">
          <a:xfrm>
            <a:off x="4805363" y="2638425"/>
            <a:ext cx="1114425" cy="338138"/>
          </a:xfrm>
          <a:prstGeom prst="rect">
            <a:avLst/>
          </a:prstGeom>
          <a:noFill/>
          <a:ln w="9525">
            <a:noFill/>
            <a:miter lim="800000"/>
            <a:headEnd/>
            <a:tailEnd/>
          </a:ln>
        </p:spPr>
        <p:txBody>
          <a:bodyPr wrap="none">
            <a:spAutoFit/>
          </a:bodyPr>
          <a:lstStyle/>
          <a:p>
            <a:r>
              <a:rPr lang="en-US" sz="1600" b="1">
                <a:solidFill>
                  <a:srgbClr val="FF0000"/>
                </a:solidFill>
                <a:latin typeface="Calibri" pitchFamily="34" charset="0"/>
              </a:rPr>
              <a:t>NICA/MPD</a:t>
            </a:r>
            <a:endParaRPr lang="ru-RU" sz="1600" b="1">
              <a:solidFill>
                <a:srgbClr val="FF0000"/>
              </a:solidFill>
              <a:latin typeface="Calibri" pitchFamily="34" charset="0"/>
            </a:endParaRPr>
          </a:p>
        </p:txBody>
      </p:sp>
      <p:sp>
        <p:nvSpPr>
          <p:cNvPr id="5" name="5-Point Star 4"/>
          <p:cNvSpPr/>
          <p:nvPr/>
        </p:nvSpPr>
        <p:spPr>
          <a:xfrm>
            <a:off x="3821113" y="3411538"/>
            <a:ext cx="123825" cy="163512"/>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19" name="5-Point Star 18"/>
          <p:cNvSpPr/>
          <p:nvPr/>
        </p:nvSpPr>
        <p:spPr>
          <a:xfrm>
            <a:off x="4368800" y="3411538"/>
            <a:ext cx="122238" cy="165100"/>
          </a:xfrm>
          <a:prstGeom prst="star5">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20" name="5-Point Star 19"/>
          <p:cNvSpPr/>
          <p:nvPr/>
        </p:nvSpPr>
        <p:spPr>
          <a:xfrm>
            <a:off x="4040188" y="3409950"/>
            <a:ext cx="122237" cy="163513"/>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21" name="TextBox 20"/>
          <p:cNvSpPr txBox="1"/>
          <p:nvPr/>
        </p:nvSpPr>
        <p:spPr>
          <a:xfrm>
            <a:off x="3698875" y="3152775"/>
            <a:ext cx="974725" cy="338138"/>
          </a:xfrm>
          <a:prstGeom prst="rect">
            <a:avLst/>
          </a:prstGeom>
          <a:noFill/>
        </p:spPr>
        <p:txBody>
          <a:bodyPr wrap="none">
            <a:spAutoFit/>
          </a:bodyPr>
          <a:lstStyle/>
          <a:p>
            <a:pPr fontAlgn="auto">
              <a:spcBef>
                <a:spcPts val="0"/>
              </a:spcBef>
              <a:spcAft>
                <a:spcPts val="0"/>
              </a:spcAft>
              <a:defRPr/>
            </a:pPr>
            <a:r>
              <a:rPr lang="en-US" sz="1600" b="1" dirty="0">
                <a:solidFill>
                  <a:schemeClr val="accent3">
                    <a:lumMod val="50000"/>
                  </a:schemeClr>
                </a:solidFill>
                <a:latin typeface="+mn-lt"/>
                <a:cs typeface="+mn-cs"/>
              </a:rPr>
              <a:t>STAR F.T.</a:t>
            </a:r>
            <a:endParaRPr lang="ru-RU" sz="1600" b="1" dirty="0">
              <a:solidFill>
                <a:schemeClr val="accent3">
                  <a:lumMod val="50000"/>
                </a:schemeClr>
              </a:solidFill>
              <a:latin typeface="+mn-lt"/>
              <a:cs typeface="+mn-cs"/>
            </a:endParaRPr>
          </a:p>
        </p:txBody>
      </p:sp>
      <p:sp>
        <p:nvSpPr>
          <p:cNvPr id="6" name="Plus 5"/>
          <p:cNvSpPr/>
          <p:nvPr/>
        </p:nvSpPr>
        <p:spPr>
          <a:xfrm>
            <a:off x="4643438" y="4090988"/>
            <a:ext cx="122237" cy="114300"/>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3" name="Plus 22"/>
          <p:cNvSpPr/>
          <p:nvPr/>
        </p:nvSpPr>
        <p:spPr>
          <a:xfrm>
            <a:off x="5029200" y="4083050"/>
            <a:ext cx="123825" cy="114300"/>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4" name="Plus 23"/>
          <p:cNvSpPr/>
          <p:nvPr/>
        </p:nvSpPr>
        <p:spPr>
          <a:xfrm>
            <a:off x="6132513" y="4090988"/>
            <a:ext cx="122237" cy="114300"/>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2787" name="TextBox 24"/>
          <p:cNvSpPr txBox="1">
            <a:spLocks noChangeArrowheads="1"/>
          </p:cNvSpPr>
          <p:nvPr/>
        </p:nvSpPr>
        <p:spPr bwMode="auto">
          <a:xfrm>
            <a:off x="5902325" y="3802063"/>
            <a:ext cx="1320800" cy="338137"/>
          </a:xfrm>
          <a:prstGeom prst="rect">
            <a:avLst/>
          </a:prstGeom>
          <a:noFill/>
          <a:ln w="9525">
            <a:noFill/>
            <a:miter lim="800000"/>
            <a:headEnd/>
            <a:tailEnd/>
          </a:ln>
        </p:spPr>
        <p:txBody>
          <a:bodyPr wrap="none">
            <a:spAutoFit/>
          </a:bodyPr>
          <a:lstStyle/>
          <a:p>
            <a:r>
              <a:rPr lang="en-US" sz="1600" b="1">
                <a:solidFill>
                  <a:srgbClr val="7030A0"/>
                </a:solidFill>
                <a:latin typeface="Calibri" pitchFamily="34" charset="0"/>
              </a:rPr>
              <a:t>NA-61/SHINE</a:t>
            </a:r>
            <a:endParaRPr lang="ru-RU" sz="1600" b="1">
              <a:solidFill>
                <a:srgbClr val="7030A0"/>
              </a:solidFill>
              <a:latin typeface="Calibri" pitchFamily="34" charset="0"/>
            </a:endParaRPr>
          </a:p>
        </p:txBody>
      </p:sp>
      <p:sp>
        <p:nvSpPr>
          <p:cNvPr id="15" name="Isosceles Triangle 14"/>
          <p:cNvSpPr/>
          <p:nvPr/>
        </p:nvSpPr>
        <p:spPr>
          <a:xfrm>
            <a:off x="3014663" y="2563813"/>
            <a:ext cx="147637"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7" name="Isosceles Triangle 26"/>
          <p:cNvSpPr/>
          <p:nvPr/>
        </p:nvSpPr>
        <p:spPr>
          <a:xfrm>
            <a:off x="3625850" y="2571750"/>
            <a:ext cx="146050"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2790" name="TextBox 27"/>
          <p:cNvSpPr txBox="1">
            <a:spLocks noChangeArrowheads="1"/>
          </p:cNvSpPr>
          <p:nvPr/>
        </p:nvSpPr>
        <p:spPr bwMode="auto">
          <a:xfrm>
            <a:off x="2981325" y="2760663"/>
            <a:ext cx="774700" cy="339725"/>
          </a:xfrm>
          <a:prstGeom prst="rect">
            <a:avLst/>
          </a:prstGeom>
          <a:noFill/>
          <a:ln w="9525">
            <a:noFill/>
            <a:miter lim="800000"/>
            <a:headEnd/>
            <a:tailEnd/>
          </a:ln>
        </p:spPr>
        <p:txBody>
          <a:bodyPr wrap="none">
            <a:spAutoFit/>
          </a:bodyPr>
          <a:lstStyle/>
          <a:p>
            <a:r>
              <a:rPr lang="en-US" sz="1600" b="1">
                <a:solidFill>
                  <a:srgbClr val="000090"/>
                </a:solidFill>
                <a:latin typeface="Calibri" pitchFamily="34" charset="0"/>
              </a:rPr>
              <a:t>HADES</a:t>
            </a:r>
            <a:endParaRPr lang="ru-RU" sz="1600" b="1">
              <a:solidFill>
                <a:srgbClr val="000090"/>
              </a:solidFill>
              <a:latin typeface="Calibri" pitchFamily="34" charset="0"/>
            </a:endParaRPr>
          </a:p>
        </p:txBody>
      </p:sp>
      <p:sp>
        <p:nvSpPr>
          <p:cNvPr id="16" name="Diamond 15"/>
          <p:cNvSpPr/>
          <p:nvPr/>
        </p:nvSpPr>
        <p:spPr>
          <a:xfrm>
            <a:off x="3028950" y="1017588"/>
            <a:ext cx="149225" cy="176212"/>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0" name="Diamond 29"/>
          <p:cNvSpPr/>
          <p:nvPr/>
        </p:nvSpPr>
        <p:spPr>
          <a:xfrm>
            <a:off x="3622675"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1" name="Diamond 30"/>
          <p:cNvSpPr/>
          <p:nvPr/>
        </p:nvSpPr>
        <p:spPr>
          <a:xfrm>
            <a:off x="4013200"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2" name="Diamond 31"/>
          <p:cNvSpPr/>
          <p:nvPr/>
        </p:nvSpPr>
        <p:spPr>
          <a:xfrm>
            <a:off x="4340225" y="1014413"/>
            <a:ext cx="150813"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2795" name="TextBox 35"/>
          <p:cNvSpPr txBox="1">
            <a:spLocks noChangeArrowheads="1"/>
          </p:cNvSpPr>
          <p:nvPr/>
        </p:nvSpPr>
        <p:spPr bwMode="auto">
          <a:xfrm>
            <a:off x="4046538" y="712788"/>
            <a:ext cx="588962" cy="339725"/>
          </a:xfrm>
          <a:prstGeom prst="rect">
            <a:avLst/>
          </a:prstGeom>
          <a:noFill/>
          <a:ln w="9525">
            <a:noFill/>
            <a:miter lim="800000"/>
            <a:headEnd/>
            <a:tailEnd/>
          </a:ln>
        </p:spPr>
        <p:txBody>
          <a:bodyPr wrap="none">
            <a:spAutoFit/>
          </a:bodyPr>
          <a:lstStyle/>
          <a:p>
            <a:r>
              <a:rPr lang="en-US" sz="1600" b="1">
                <a:solidFill>
                  <a:srgbClr val="000090"/>
                </a:solidFill>
                <a:latin typeface="Calibri" pitchFamily="34" charset="0"/>
              </a:rPr>
              <a:t>CBM</a:t>
            </a:r>
            <a:endParaRPr lang="ru-RU" sz="1600" b="1">
              <a:solidFill>
                <a:srgbClr val="000090"/>
              </a:solidFill>
              <a:latin typeface="Calibri" pitchFamily="34" charset="0"/>
            </a:endParaRPr>
          </a:p>
        </p:txBody>
      </p:sp>
      <p:sp>
        <p:nvSpPr>
          <p:cNvPr id="38" name="5-Point Star 37"/>
          <p:cNvSpPr/>
          <p:nvPr/>
        </p:nvSpPr>
        <p:spPr>
          <a:xfrm>
            <a:off x="5516563" y="3835400"/>
            <a:ext cx="122237"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39" name="5-Point Star 38"/>
          <p:cNvSpPr/>
          <p:nvPr/>
        </p:nvSpPr>
        <p:spPr>
          <a:xfrm>
            <a:off x="5127625" y="4224338"/>
            <a:ext cx="123825"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40" name="5-Point Star 39"/>
          <p:cNvSpPr/>
          <p:nvPr/>
        </p:nvSpPr>
        <p:spPr>
          <a:xfrm>
            <a:off x="4981575" y="46196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41" name="5-Point Star 40"/>
          <p:cNvSpPr/>
          <p:nvPr/>
        </p:nvSpPr>
        <p:spPr>
          <a:xfrm>
            <a:off x="5930900" y="3592513"/>
            <a:ext cx="122238"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42" name="5-Point Star 41"/>
          <p:cNvSpPr/>
          <p:nvPr/>
        </p:nvSpPr>
        <p:spPr>
          <a:xfrm>
            <a:off x="6780213" y="3440113"/>
            <a:ext cx="123825"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43" name="5-Point Star 42"/>
          <p:cNvSpPr/>
          <p:nvPr/>
        </p:nvSpPr>
        <p:spPr>
          <a:xfrm>
            <a:off x="6316663" y="3449638"/>
            <a:ext cx="122237"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44" name="5-Point Star 43"/>
          <p:cNvSpPr/>
          <p:nvPr/>
        </p:nvSpPr>
        <p:spPr>
          <a:xfrm>
            <a:off x="7331075" y="34385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solidFill>
                <a:srgbClr val="00B050"/>
              </a:solidFill>
            </a:endParaRPr>
          </a:p>
        </p:txBody>
      </p:sp>
      <p:sp>
        <p:nvSpPr>
          <p:cNvPr id="32803" name="TextBox 44"/>
          <p:cNvSpPr txBox="1">
            <a:spLocks noChangeArrowheads="1"/>
          </p:cNvSpPr>
          <p:nvPr/>
        </p:nvSpPr>
        <p:spPr bwMode="auto">
          <a:xfrm>
            <a:off x="6300788" y="3125788"/>
            <a:ext cx="1117600" cy="338137"/>
          </a:xfrm>
          <a:prstGeom prst="rect">
            <a:avLst/>
          </a:prstGeom>
          <a:noFill/>
          <a:ln w="9525">
            <a:noFill/>
            <a:miter lim="800000"/>
            <a:headEnd/>
            <a:tailEnd/>
          </a:ln>
        </p:spPr>
        <p:txBody>
          <a:bodyPr wrap="none">
            <a:spAutoFit/>
          </a:bodyPr>
          <a:lstStyle/>
          <a:p>
            <a:r>
              <a:rPr lang="en-US" sz="1600" b="1">
                <a:solidFill>
                  <a:srgbClr val="002060"/>
                </a:solidFill>
                <a:latin typeface="Calibri" pitchFamily="34" charset="0"/>
              </a:rPr>
              <a:t>STAR BES II</a:t>
            </a:r>
            <a:endParaRPr lang="ru-RU" sz="1600" b="1">
              <a:solidFill>
                <a:srgbClr val="002060"/>
              </a:solidFill>
              <a:latin typeface="Calibri" pitchFamily="34" charset="0"/>
            </a:endParaRPr>
          </a:p>
        </p:txBody>
      </p:sp>
      <p:sp>
        <p:nvSpPr>
          <p:cNvPr id="32804" name="TextBox 21"/>
          <p:cNvSpPr txBox="1">
            <a:spLocks noChangeArrowheads="1"/>
          </p:cNvSpPr>
          <p:nvPr/>
        </p:nvSpPr>
        <p:spPr bwMode="auto">
          <a:xfrm rot="-5400000">
            <a:off x="-341312" y="2781300"/>
            <a:ext cx="3181350" cy="523875"/>
          </a:xfrm>
          <a:prstGeom prst="rect">
            <a:avLst/>
          </a:prstGeom>
          <a:noFill/>
          <a:ln w="9525">
            <a:noFill/>
            <a:miter lim="800000"/>
            <a:headEnd/>
            <a:tailEnd/>
          </a:ln>
        </p:spPr>
        <p:txBody>
          <a:bodyPr wrap="none">
            <a:spAutoFit/>
          </a:bodyPr>
          <a:lstStyle/>
          <a:p>
            <a:r>
              <a:rPr lang="en-US" sz="2800" b="1">
                <a:latin typeface="Calibri" pitchFamily="34" charset="0"/>
              </a:rPr>
              <a:t>Interaction rate [Hz]</a:t>
            </a:r>
            <a:endParaRPr lang="ru-RU" sz="2800" b="1">
              <a:latin typeface="Calibri" pitchFamily="34" charset="0"/>
            </a:endParaRPr>
          </a:p>
        </p:txBody>
      </p:sp>
      <p:sp>
        <p:nvSpPr>
          <p:cNvPr id="32805" name="TextBox 46"/>
          <p:cNvSpPr txBox="1">
            <a:spLocks noChangeArrowheads="1"/>
          </p:cNvSpPr>
          <p:nvPr/>
        </p:nvSpPr>
        <p:spPr bwMode="auto">
          <a:xfrm>
            <a:off x="2192338" y="5761038"/>
            <a:ext cx="5648325" cy="523875"/>
          </a:xfrm>
          <a:prstGeom prst="rect">
            <a:avLst/>
          </a:prstGeom>
          <a:noFill/>
          <a:ln w="9525">
            <a:noFill/>
            <a:miter lim="800000"/>
            <a:headEnd/>
            <a:tailEnd/>
          </a:ln>
        </p:spPr>
        <p:txBody>
          <a:bodyPr>
            <a:spAutoFit/>
          </a:bodyPr>
          <a:lstStyle/>
          <a:p>
            <a:r>
              <a:rPr lang="en-US" sz="2800" b="1" dirty="0">
                <a:latin typeface="Calibri" pitchFamily="34" charset="0"/>
              </a:rPr>
              <a:t>Collision energy √S    [</a:t>
            </a:r>
            <a:r>
              <a:rPr lang="en-US" sz="2800" b="1" dirty="0" err="1">
                <a:latin typeface="Calibri" pitchFamily="34" charset="0"/>
              </a:rPr>
              <a:t>GeV</a:t>
            </a:r>
            <a:r>
              <a:rPr lang="en-US" sz="2800" b="1" dirty="0">
                <a:latin typeface="Calibri" pitchFamily="34" charset="0"/>
              </a:rPr>
              <a:t>]</a:t>
            </a:r>
            <a:endParaRPr lang="ru-RU" sz="2800" b="1" dirty="0">
              <a:latin typeface="Calibri" pitchFamily="34" charset="0"/>
            </a:endParaRPr>
          </a:p>
        </p:txBody>
      </p:sp>
      <p:cxnSp>
        <p:nvCxnSpPr>
          <p:cNvPr id="29" name="Straight Connector 28"/>
          <p:cNvCxnSpPr/>
          <p:nvPr/>
        </p:nvCxnSpPr>
        <p:spPr>
          <a:xfrm>
            <a:off x="4848027" y="5877272"/>
            <a:ext cx="300037"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2807" name="TextBox 47"/>
          <p:cNvSpPr txBox="1">
            <a:spLocks noChangeArrowheads="1"/>
          </p:cNvSpPr>
          <p:nvPr/>
        </p:nvSpPr>
        <p:spPr bwMode="auto">
          <a:xfrm>
            <a:off x="5476875" y="6061075"/>
            <a:ext cx="444500" cy="307975"/>
          </a:xfrm>
          <a:prstGeom prst="rect">
            <a:avLst/>
          </a:prstGeom>
          <a:noFill/>
          <a:ln w="9525">
            <a:noFill/>
            <a:miter lim="800000"/>
            <a:headEnd/>
            <a:tailEnd/>
          </a:ln>
        </p:spPr>
        <p:txBody>
          <a:bodyPr wrap="none" anchor="b">
            <a:spAutoFit/>
          </a:bodyPr>
          <a:lstStyle/>
          <a:p>
            <a:r>
              <a:rPr lang="en-US" sz="1400" b="1">
                <a:latin typeface="Calibri" pitchFamily="34" charset="0"/>
              </a:rPr>
              <a:t>NN</a:t>
            </a:r>
            <a:endParaRPr lang="ru-RU" sz="1400" b="1">
              <a:latin typeface="Calibri" pitchFamily="34" charset="0"/>
            </a:endParaRPr>
          </a:p>
        </p:txBody>
      </p:sp>
      <p:cxnSp>
        <p:nvCxnSpPr>
          <p:cNvPr id="50" name="Straight Connector 49"/>
          <p:cNvCxnSpPr>
            <a:endCxn id="24" idx="2"/>
          </p:cNvCxnSpPr>
          <p:nvPr/>
        </p:nvCxnSpPr>
        <p:spPr>
          <a:xfrm flipV="1">
            <a:off x="4713288" y="4148138"/>
            <a:ext cx="1435100" cy="6350"/>
          </a:xfrm>
          <a:prstGeom prst="line">
            <a:avLst/>
          </a:prstGeom>
          <a:ln w="190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849948" y="3486018"/>
            <a:ext cx="595892" cy="9584"/>
          </a:xfrm>
          <a:prstGeom prst="line">
            <a:avLst/>
          </a:prstGeom>
          <a:ln w="19050">
            <a:solidFill>
              <a:srgbClr val="4F6228"/>
            </a:solidFill>
          </a:ln>
          <a:scene3d>
            <a:camera prst="orthographicFront">
              <a:rot lat="0" lon="0" rev="6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6" idx="3"/>
            <a:endCxn id="32" idx="3"/>
          </p:cNvCxnSpPr>
          <p:nvPr/>
        </p:nvCxnSpPr>
        <p:spPr>
          <a:xfrm flipV="1">
            <a:off x="3178175" y="1103313"/>
            <a:ext cx="1312863" cy="3175"/>
          </a:xfrm>
          <a:prstGeom prst="line">
            <a:avLst/>
          </a:prstGeom>
          <a:ln w="190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098034" y="2637663"/>
            <a:ext cx="599352" cy="9989"/>
          </a:xfrm>
          <a:prstGeom prst="line">
            <a:avLst/>
          </a:prstGeom>
          <a:ln w="19050">
            <a:solidFill>
              <a:srgbClr val="000090"/>
            </a:solidFill>
          </a:ln>
          <a:scene3d>
            <a:camera prst="orthographicFront">
              <a:rot lat="0" lon="0" rev="3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6353175" y="3521075"/>
            <a:ext cx="1289050" cy="635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5591175" y="3695700"/>
            <a:ext cx="352425" cy="220663"/>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40" idx="2"/>
          </p:cNvCxnSpPr>
          <p:nvPr/>
        </p:nvCxnSpPr>
        <p:spPr>
          <a:xfrm flipV="1">
            <a:off x="5005388" y="4310063"/>
            <a:ext cx="174625" cy="47307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200650" y="3922713"/>
            <a:ext cx="382588" cy="36512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41" idx="4"/>
          </p:cNvCxnSpPr>
          <p:nvPr/>
        </p:nvCxnSpPr>
        <p:spPr>
          <a:xfrm flipV="1">
            <a:off x="6053138" y="3532188"/>
            <a:ext cx="296862" cy="12223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287963" y="2965450"/>
            <a:ext cx="2571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10" idx="6"/>
          </p:cNvCxnSpPr>
          <p:nvPr/>
        </p:nvCxnSpPr>
        <p:spPr>
          <a:xfrm>
            <a:off x="5110163" y="2976563"/>
            <a:ext cx="1047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9" idx="7"/>
          </p:cNvCxnSpPr>
          <p:nvPr/>
        </p:nvCxnSpPr>
        <p:spPr>
          <a:xfrm flipV="1">
            <a:off x="4789488" y="2965450"/>
            <a:ext cx="239712" cy="1508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8" idx="7"/>
            <a:endCxn id="9" idx="3"/>
          </p:cNvCxnSpPr>
          <p:nvPr/>
        </p:nvCxnSpPr>
        <p:spPr>
          <a:xfrm flipV="1">
            <a:off x="4429125" y="3197225"/>
            <a:ext cx="279400" cy="3667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7" idx="7"/>
            <a:endCxn id="8" idx="7"/>
          </p:cNvCxnSpPr>
          <p:nvPr/>
        </p:nvCxnSpPr>
        <p:spPr>
          <a:xfrm flipV="1">
            <a:off x="4260850" y="3563938"/>
            <a:ext cx="168275" cy="250825"/>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a:endCxn id="7" idx="7"/>
          </p:cNvCxnSpPr>
          <p:nvPr/>
        </p:nvCxnSpPr>
        <p:spPr>
          <a:xfrm flipV="1">
            <a:off x="4044950" y="3814763"/>
            <a:ext cx="215900" cy="423862"/>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sp>
        <p:nvSpPr>
          <p:cNvPr id="18459" name="Flowchart: Connector 18458"/>
          <p:cNvSpPr/>
          <p:nvPr/>
        </p:nvSpPr>
        <p:spPr>
          <a:xfrm>
            <a:off x="3028950" y="2533650"/>
            <a:ext cx="114300" cy="114300"/>
          </a:xfrm>
          <a:prstGeom prst="flowChartConnector">
            <a:avLst/>
          </a:prstGeom>
          <a:noFill/>
          <a:ln w="25400">
            <a:solidFill>
              <a:srgbClr val="FF35E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5" name="Flowchart: Connector 104"/>
          <p:cNvSpPr/>
          <p:nvPr/>
        </p:nvSpPr>
        <p:spPr>
          <a:xfrm>
            <a:off x="3768725" y="2544763"/>
            <a:ext cx="114300" cy="114300"/>
          </a:xfrm>
          <a:prstGeom prst="flowChartConnector">
            <a:avLst/>
          </a:prstGeom>
          <a:noFill/>
          <a:ln w="25400">
            <a:solidFill>
              <a:srgbClr val="FF35E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6" name="Flowchart: Connector 105"/>
          <p:cNvSpPr/>
          <p:nvPr/>
        </p:nvSpPr>
        <p:spPr>
          <a:xfrm>
            <a:off x="3027363" y="2298700"/>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7" name="Flowchart: Connector 106"/>
          <p:cNvSpPr/>
          <p:nvPr/>
        </p:nvSpPr>
        <p:spPr>
          <a:xfrm>
            <a:off x="3768725" y="2306638"/>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109" name="Straight Connector 108"/>
          <p:cNvCxnSpPr>
            <a:stCxn id="18459" idx="6"/>
            <a:endCxn id="105" idx="2"/>
          </p:cNvCxnSpPr>
          <p:nvPr/>
        </p:nvCxnSpPr>
        <p:spPr>
          <a:xfrm>
            <a:off x="3142652" y="2591040"/>
            <a:ext cx="625836" cy="10307"/>
          </a:xfrm>
          <a:prstGeom prst="line">
            <a:avLst/>
          </a:prstGeom>
          <a:ln w="22225">
            <a:solidFill>
              <a:srgbClr val="FF35E2"/>
            </a:solidFill>
          </a:ln>
          <a:scene3d>
            <a:camera prst="orthographicFront">
              <a:rot lat="0" lon="0" rev="3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155080" y="2350782"/>
            <a:ext cx="600758" cy="21792"/>
          </a:xfrm>
          <a:prstGeom prst="line">
            <a:avLst/>
          </a:prstGeom>
          <a:ln w="22225">
            <a:solidFill>
              <a:srgbClr val="FF0000"/>
            </a:solidFill>
          </a:ln>
          <a:scene3d>
            <a:camera prst="orthographicFront">
              <a:rot lat="0" lon="0" rev="90000"/>
            </a:camera>
            <a:lightRig rig="threePt" dir="t"/>
          </a:scene3d>
        </p:spPr>
        <p:style>
          <a:lnRef idx="2">
            <a:schemeClr val="accent1"/>
          </a:lnRef>
          <a:fillRef idx="0">
            <a:schemeClr val="accent1"/>
          </a:fillRef>
          <a:effectRef idx="1">
            <a:schemeClr val="accent1"/>
          </a:effectRef>
          <a:fontRef idx="minor">
            <a:schemeClr val="tx1"/>
          </a:fontRef>
        </p:style>
      </p:cxnSp>
      <p:sp>
        <p:nvSpPr>
          <p:cNvPr id="32829" name="TextBox 113"/>
          <p:cNvSpPr txBox="1">
            <a:spLocks noChangeArrowheads="1"/>
          </p:cNvSpPr>
          <p:nvPr/>
        </p:nvSpPr>
        <p:spPr bwMode="auto">
          <a:xfrm>
            <a:off x="3859213" y="2360613"/>
            <a:ext cx="1411287" cy="338137"/>
          </a:xfrm>
          <a:prstGeom prst="rect">
            <a:avLst/>
          </a:prstGeom>
          <a:noFill/>
          <a:ln w="9525">
            <a:noFill/>
            <a:miter lim="800000"/>
            <a:headEnd/>
            <a:tailEnd/>
          </a:ln>
        </p:spPr>
        <p:txBody>
          <a:bodyPr wrap="none">
            <a:spAutoFit/>
          </a:bodyPr>
          <a:lstStyle/>
          <a:p>
            <a:r>
              <a:rPr lang="en-US" sz="1600" b="1">
                <a:solidFill>
                  <a:srgbClr val="FF35E2"/>
                </a:solidFill>
                <a:latin typeface="Calibri" pitchFamily="34" charset="0"/>
              </a:rPr>
              <a:t>NICA/BM@N I</a:t>
            </a:r>
            <a:endParaRPr lang="ru-RU" sz="1600" b="1">
              <a:solidFill>
                <a:srgbClr val="FF35E2"/>
              </a:solidFill>
              <a:latin typeface="Calibri" pitchFamily="34" charset="0"/>
            </a:endParaRPr>
          </a:p>
        </p:txBody>
      </p:sp>
      <p:sp>
        <p:nvSpPr>
          <p:cNvPr id="32830" name="TextBox 114"/>
          <p:cNvSpPr txBox="1">
            <a:spLocks noChangeArrowheads="1"/>
          </p:cNvSpPr>
          <p:nvPr/>
        </p:nvSpPr>
        <p:spPr bwMode="auto">
          <a:xfrm>
            <a:off x="2874963" y="1903413"/>
            <a:ext cx="1465262" cy="338137"/>
          </a:xfrm>
          <a:prstGeom prst="rect">
            <a:avLst/>
          </a:prstGeom>
          <a:noFill/>
          <a:ln w="9525">
            <a:noFill/>
            <a:miter lim="800000"/>
            <a:headEnd/>
            <a:tailEnd/>
          </a:ln>
        </p:spPr>
        <p:txBody>
          <a:bodyPr wrap="none">
            <a:spAutoFit/>
          </a:bodyPr>
          <a:lstStyle/>
          <a:p>
            <a:r>
              <a:rPr lang="en-US" sz="1600" b="1">
                <a:solidFill>
                  <a:srgbClr val="FF0000"/>
                </a:solidFill>
                <a:latin typeface="Calibri" pitchFamily="34" charset="0"/>
              </a:rPr>
              <a:t>NICA/BM@N II</a:t>
            </a:r>
            <a:endParaRPr lang="ru-RU" sz="1600" b="1">
              <a:solidFill>
                <a:srgbClr val="FF0000"/>
              </a:solidFill>
              <a:latin typeface="Calibri" pitchFamily="34" charset="0"/>
            </a:endParaRPr>
          </a:p>
        </p:txBody>
      </p:sp>
      <p:sp>
        <p:nvSpPr>
          <p:cNvPr id="71" name="Rectangle 70"/>
          <p:cNvSpPr/>
          <p:nvPr/>
        </p:nvSpPr>
        <p:spPr>
          <a:xfrm>
            <a:off x="3487738" y="712788"/>
            <a:ext cx="2071687" cy="4633912"/>
          </a:xfrm>
          <a:prstGeom prst="rect">
            <a:avLst/>
          </a:prstGeom>
          <a:solidFill>
            <a:srgbClr val="9C9CDF">
              <a:alpha val="23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algn="ctr" fontAlgn="auto">
              <a:spcBef>
                <a:spcPts val="0"/>
              </a:spcBef>
              <a:spcAft>
                <a:spcPts val="0"/>
              </a:spcAft>
              <a:defRPr/>
            </a:pPr>
            <a:endParaRPr lang="en-US" dirty="0">
              <a:solidFill>
                <a:srgbClr val="000090"/>
              </a:solidFill>
            </a:endParaRPr>
          </a:p>
          <a:p>
            <a:pPr fontAlgn="auto">
              <a:spcBef>
                <a:spcPts val="0"/>
              </a:spcBef>
              <a:spcAft>
                <a:spcPts val="0"/>
              </a:spcAft>
              <a:defRPr/>
            </a:pPr>
            <a:endParaRPr lang="en-US" dirty="0">
              <a:solidFill>
                <a:srgbClr val="000090"/>
              </a:solidFill>
            </a:endParaRPr>
          </a:p>
          <a:p>
            <a:pPr fontAlgn="auto">
              <a:spcBef>
                <a:spcPts val="0"/>
              </a:spcBef>
              <a:spcAft>
                <a:spcPts val="0"/>
              </a:spcAft>
              <a:defRPr/>
            </a:pPr>
            <a:endParaRPr lang="en-US" sz="1600" dirty="0">
              <a:solidFill>
                <a:srgbClr val="000090"/>
              </a:solidFill>
            </a:endParaRPr>
          </a:p>
          <a:p>
            <a:pPr algn="ctr" fontAlgn="auto">
              <a:spcBef>
                <a:spcPts val="0"/>
              </a:spcBef>
              <a:spcAft>
                <a:spcPts val="0"/>
              </a:spcAft>
              <a:defRPr/>
            </a:pPr>
            <a:r>
              <a:rPr lang="en-US" sz="1600" dirty="0">
                <a:solidFill>
                  <a:srgbClr val="000090"/>
                </a:solidFill>
              </a:rPr>
              <a:t> </a:t>
            </a:r>
            <a:r>
              <a:rPr lang="en-US" sz="1600" i="1" dirty="0">
                <a:solidFill>
                  <a:srgbClr val="000090"/>
                </a:solidFill>
              </a:rPr>
              <a:t>energy region of max.</a:t>
            </a:r>
          </a:p>
          <a:p>
            <a:pPr algn="ctr" fontAlgn="auto">
              <a:spcBef>
                <a:spcPts val="0"/>
              </a:spcBef>
              <a:spcAft>
                <a:spcPts val="0"/>
              </a:spcAft>
              <a:defRPr/>
            </a:pPr>
            <a:r>
              <a:rPr lang="en-US" sz="1600" i="1" dirty="0">
                <a:solidFill>
                  <a:srgbClr val="000090"/>
                </a:solidFill>
              </a:rPr>
              <a:t> baryonic density </a:t>
            </a:r>
          </a:p>
        </p:txBody>
      </p:sp>
      <p:sp>
        <p:nvSpPr>
          <p:cNvPr id="73" name="TextBox 76"/>
          <p:cNvSpPr txBox="1">
            <a:spLocks noChangeArrowheads="1"/>
          </p:cNvSpPr>
          <p:nvPr/>
        </p:nvSpPr>
        <p:spPr bwMode="auto">
          <a:xfrm>
            <a:off x="2132787" y="76200"/>
            <a:ext cx="5510291" cy="523220"/>
          </a:xfrm>
          <a:prstGeom prst="rect">
            <a:avLst/>
          </a:prstGeom>
          <a:solidFill>
            <a:srgbClr val="FFFF00"/>
          </a:solidFill>
          <a:ln w="9525">
            <a:solidFill>
              <a:srgbClr val="FF0000"/>
            </a:solidFill>
            <a:miter lim="800000"/>
            <a:headEnd/>
            <a:tailEnd/>
          </a:ln>
        </p:spPr>
        <p:txBody>
          <a:bodyPr wrap="none">
            <a:spAutoFit/>
          </a:bodyPr>
          <a:lstStyle/>
          <a:p>
            <a:pPr fontAlgn="auto">
              <a:spcBef>
                <a:spcPts val="0"/>
              </a:spcBef>
              <a:spcAft>
                <a:spcPts val="0"/>
              </a:spcAft>
              <a:defRPr/>
            </a:pPr>
            <a:r>
              <a:rPr lang="en-US" sz="2800" b="1" dirty="0">
                <a:solidFill>
                  <a:srgbClr val="FF0000"/>
                </a:solidFill>
                <a:effectLst>
                  <a:outerShdw blurRad="38100" dist="38100" dir="2700000" algn="tl">
                    <a:srgbClr val="000000">
                      <a:alpha val="43137"/>
                    </a:srgbClr>
                  </a:outerShdw>
                </a:effectLst>
                <a:latin typeface="+mn-lt"/>
                <a:cs typeface="+mn-cs"/>
              </a:rPr>
              <a:t>Present and future </a:t>
            </a:r>
            <a:r>
              <a:rPr lang="en-US" sz="2800" b="1" dirty="0" smtClean="0">
                <a:solidFill>
                  <a:srgbClr val="FF0000"/>
                </a:solidFill>
                <a:effectLst>
                  <a:outerShdw blurRad="38100" dist="38100" dir="2700000" algn="tl">
                    <a:srgbClr val="000000">
                      <a:alpha val="43137"/>
                    </a:srgbClr>
                  </a:outerShdw>
                </a:effectLst>
                <a:latin typeface="+mn-lt"/>
                <a:cs typeface="+mn-cs"/>
              </a:rPr>
              <a:t>HIC </a:t>
            </a:r>
            <a:r>
              <a:rPr lang="en-US" sz="2800" b="1" dirty="0">
                <a:solidFill>
                  <a:srgbClr val="FF0000"/>
                </a:solidFill>
                <a:effectLst>
                  <a:outerShdw blurRad="38100" dist="38100" dir="2700000" algn="tl">
                    <a:srgbClr val="000000">
                      <a:alpha val="43137"/>
                    </a:srgbClr>
                  </a:outerShdw>
                </a:effectLst>
                <a:latin typeface="+mn-lt"/>
                <a:cs typeface="+mn-cs"/>
              </a:rPr>
              <a:t>experiments</a:t>
            </a:r>
          </a:p>
        </p:txBody>
      </p:sp>
      <p:sp>
        <p:nvSpPr>
          <p:cNvPr id="75" name="TextBox 74"/>
          <p:cNvSpPr txBox="1"/>
          <p:nvPr/>
        </p:nvSpPr>
        <p:spPr>
          <a:xfrm>
            <a:off x="2089150" y="1181100"/>
            <a:ext cx="3005138" cy="338138"/>
          </a:xfrm>
          <a:prstGeom prst="rect">
            <a:avLst/>
          </a:prstGeom>
          <a:noFill/>
        </p:spPr>
        <p:txBody>
          <a:bodyPr wrap="none">
            <a:spAutoFit/>
          </a:bodyPr>
          <a:lstStyle/>
          <a:p>
            <a:pPr fontAlgn="auto">
              <a:spcBef>
                <a:spcPts val="0"/>
              </a:spcBef>
              <a:spcAft>
                <a:spcPts val="0"/>
              </a:spcAft>
              <a:defRPr/>
            </a:pPr>
            <a:r>
              <a:rPr lang="en-US" sz="1600" b="1" dirty="0">
                <a:solidFill>
                  <a:srgbClr val="0000FF"/>
                </a:solidFill>
                <a:latin typeface="+mn-lt"/>
                <a:cs typeface="+mn-cs"/>
              </a:rPr>
              <a:t>2022 – 2025:     </a:t>
            </a:r>
            <a:r>
              <a:rPr lang="en-US" sz="1600" b="1" dirty="0">
                <a:solidFill>
                  <a:srgbClr val="000090"/>
                </a:solidFill>
                <a:latin typeface="+mn-lt"/>
                <a:cs typeface="+mn-cs"/>
              </a:rPr>
              <a:t>SIS-100  FAIR            </a:t>
            </a:r>
            <a:endParaRPr lang="ru-RU" sz="1600" b="1" dirty="0">
              <a:solidFill>
                <a:schemeClr val="bg1">
                  <a:lumMod val="65000"/>
                </a:schemeClr>
              </a:solidFill>
              <a:latin typeface="+mn-lt"/>
              <a:cs typeface="+mn-cs"/>
            </a:endParaRPr>
          </a:p>
        </p:txBody>
      </p:sp>
      <p:sp>
        <p:nvSpPr>
          <p:cNvPr id="74" name="Номер слайда 73"/>
          <p:cNvSpPr>
            <a:spLocks noGrp="1"/>
          </p:cNvSpPr>
          <p:nvPr>
            <p:ph type="sldNum" sz="quarter" idx="12"/>
          </p:nvPr>
        </p:nvSpPr>
        <p:spPr/>
        <p:txBody>
          <a:bodyPr/>
          <a:lstStyle/>
          <a:p>
            <a:pPr>
              <a:defRPr/>
            </a:pPr>
            <a:fld id="{6029A7D1-243A-4DA5-AA43-1FDBDE865164}" type="slidenum">
              <a:rPr lang="ru-RU"/>
              <a:pPr>
                <a:defRPr/>
              </a:pPr>
              <a:t>8</a:t>
            </a:fld>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0" y="0"/>
            <a:ext cx="9144000" cy="685800"/>
          </a:xfrm>
          <a:solidFill>
            <a:schemeClr val="tx1"/>
          </a:solidFill>
        </p:spPr>
        <p:txBody>
          <a:bodyPr/>
          <a:lstStyle/>
          <a:p>
            <a:r>
              <a:rPr lang="en-US" altLang="ja-JP" sz="3600" smtClean="0"/>
              <a:t>Space-time Evolution of the Collisions</a:t>
            </a:r>
            <a:endParaRPr lang="en-US" altLang="en-US" sz="3600" smtClean="0"/>
          </a:p>
        </p:txBody>
      </p:sp>
      <p:sp>
        <p:nvSpPr>
          <p:cNvPr id="267267" name="Rectangle 3"/>
          <p:cNvSpPr>
            <a:spLocks noChangeArrowheads="1"/>
          </p:cNvSpPr>
          <p:nvPr/>
        </p:nvSpPr>
        <p:spPr bwMode="auto">
          <a:xfrm>
            <a:off x="0" y="685800"/>
            <a:ext cx="9144000" cy="6324600"/>
          </a:xfrm>
          <a:prstGeom prst="rect">
            <a:avLst/>
          </a:prstGeom>
          <a:solidFill>
            <a:schemeClr val="tx1"/>
          </a:solidFill>
          <a:ln w="9525">
            <a:solidFill>
              <a:schemeClr val="tx1"/>
            </a:solidFill>
            <a:miter lim="800000"/>
            <a:headEnd/>
            <a:tailEnd/>
          </a:ln>
        </p:spPr>
        <p:txBody>
          <a:bodyPr wrap="none" anchor="ctr"/>
          <a:lstStyle/>
          <a:p>
            <a:pPr eaLnBrk="1" hangingPunct="1"/>
            <a:endParaRPr lang="it-IT" altLang="en-US">
              <a:solidFill>
                <a:srgbClr val="000000"/>
              </a:solidFill>
              <a:ea typeface="MS PGothic" pitchFamily="34" charset="-128"/>
              <a:cs typeface="Arial" pitchFamily="34" charset="0"/>
            </a:endParaRPr>
          </a:p>
        </p:txBody>
      </p:sp>
      <p:graphicFrame>
        <p:nvGraphicFramePr>
          <p:cNvPr id="267268" name="Object 2"/>
          <p:cNvGraphicFramePr>
            <a:graphicFrameLocks noChangeAspect="1"/>
          </p:cNvGraphicFramePr>
          <p:nvPr/>
        </p:nvGraphicFramePr>
        <p:xfrm>
          <a:off x="1066800" y="1295400"/>
          <a:ext cx="6665913" cy="5383213"/>
        </p:xfrm>
        <a:graphic>
          <a:graphicData uri="http://schemas.openxmlformats.org/presentationml/2006/ole">
            <p:oleObj spid="_x0000_s448514" name="Image" r:id="rId3" imgW="2471928" imgH="1911096" progId="">
              <p:embed/>
            </p:oleObj>
          </a:graphicData>
        </a:graphic>
      </p:graphicFrame>
      <p:sp>
        <p:nvSpPr>
          <p:cNvPr id="267269" name="Line 5"/>
          <p:cNvSpPr>
            <a:spLocks noChangeShapeType="1"/>
          </p:cNvSpPr>
          <p:nvPr/>
        </p:nvSpPr>
        <p:spPr bwMode="auto">
          <a:xfrm flipH="1" flipV="1">
            <a:off x="2273300" y="1158875"/>
            <a:ext cx="1993900" cy="3260725"/>
          </a:xfrm>
          <a:prstGeom prst="line">
            <a:avLst/>
          </a:prstGeom>
          <a:noFill/>
          <a:ln w="9525">
            <a:solidFill>
              <a:srgbClr val="FFFFFF"/>
            </a:solidFill>
            <a:round/>
            <a:headEnd/>
            <a:tailEnd type="triangle" w="med" len="med"/>
          </a:ln>
        </p:spPr>
        <p:txBody>
          <a:bodyPr/>
          <a:lstStyle/>
          <a:p>
            <a:endParaRPr lang="ru-RU"/>
          </a:p>
        </p:txBody>
      </p:sp>
      <p:sp>
        <p:nvSpPr>
          <p:cNvPr id="267270" name="Line 6"/>
          <p:cNvSpPr>
            <a:spLocks noChangeShapeType="1"/>
          </p:cNvSpPr>
          <p:nvPr/>
        </p:nvSpPr>
        <p:spPr bwMode="auto">
          <a:xfrm flipH="1" flipV="1">
            <a:off x="4518025" y="992188"/>
            <a:ext cx="85725" cy="684212"/>
          </a:xfrm>
          <a:prstGeom prst="line">
            <a:avLst/>
          </a:prstGeom>
          <a:noFill/>
          <a:ln w="9525">
            <a:solidFill>
              <a:srgbClr val="FFFFFF"/>
            </a:solidFill>
            <a:round/>
            <a:headEnd/>
            <a:tailEnd type="triangle" w="med" len="med"/>
          </a:ln>
        </p:spPr>
        <p:txBody>
          <a:bodyPr/>
          <a:lstStyle/>
          <a:p>
            <a:endParaRPr lang="ru-RU"/>
          </a:p>
        </p:txBody>
      </p:sp>
      <p:sp>
        <p:nvSpPr>
          <p:cNvPr id="267271" name="Line 7"/>
          <p:cNvSpPr>
            <a:spLocks noChangeShapeType="1"/>
          </p:cNvSpPr>
          <p:nvPr/>
        </p:nvSpPr>
        <p:spPr bwMode="auto">
          <a:xfrm flipV="1">
            <a:off x="4945063" y="1055688"/>
            <a:ext cx="128587" cy="598487"/>
          </a:xfrm>
          <a:prstGeom prst="line">
            <a:avLst/>
          </a:prstGeom>
          <a:noFill/>
          <a:ln w="9525">
            <a:solidFill>
              <a:srgbClr val="FFFFFF"/>
            </a:solidFill>
            <a:round/>
            <a:headEnd/>
            <a:tailEnd type="triangle" w="med" len="med"/>
          </a:ln>
        </p:spPr>
        <p:txBody>
          <a:bodyPr/>
          <a:lstStyle/>
          <a:p>
            <a:endParaRPr lang="ru-RU"/>
          </a:p>
        </p:txBody>
      </p:sp>
      <p:sp>
        <p:nvSpPr>
          <p:cNvPr id="267272" name="Line 8"/>
          <p:cNvSpPr>
            <a:spLocks noChangeShapeType="1"/>
          </p:cNvSpPr>
          <p:nvPr/>
        </p:nvSpPr>
        <p:spPr bwMode="auto">
          <a:xfrm flipV="1">
            <a:off x="5629275" y="1055688"/>
            <a:ext cx="171450" cy="598487"/>
          </a:xfrm>
          <a:prstGeom prst="line">
            <a:avLst/>
          </a:prstGeom>
          <a:noFill/>
          <a:ln w="9525">
            <a:solidFill>
              <a:srgbClr val="FFFFFF"/>
            </a:solidFill>
            <a:round/>
            <a:headEnd/>
            <a:tailEnd type="triangle" w="med" len="med"/>
          </a:ln>
        </p:spPr>
        <p:txBody>
          <a:bodyPr/>
          <a:lstStyle/>
          <a:p>
            <a:endParaRPr lang="ru-RU"/>
          </a:p>
        </p:txBody>
      </p:sp>
      <p:sp>
        <p:nvSpPr>
          <p:cNvPr id="267273" name="Text Box 9"/>
          <p:cNvSpPr txBox="1">
            <a:spLocks noChangeArrowheads="1"/>
          </p:cNvSpPr>
          <p:nvPr/>
        </p:nvSpPr>
        <p:spPr bwMode="auto">
          <a:xfrm>
            <a:off x="2724150" y="1312863"/>
            <a:ext cx="325438" cy="396875"/>
          </a:xfrm>
          <a:prstGeom prst="rect">
            <a:avLst/>
          </a:prstGeom>
          <a:noFill/>
          <a:ln w="9525">
            <a:noFill/>
            <a:miter lim="800000"/>
            <a:headEnd/>
            <a:tailEnd/>
          </a:ln>
        </p:spPr>
        <p:txBody>
          <a:bodyPr wrap="none">
            <a:spAutoFit/>
          </a:bodyPr>
          <a:lstStyle/>
          <a:p>
            <a:pPr eaLnBrk="1" hangingPunct="1"/>
            <a:r>
              <a:rPr lang="en-US" altLang="ja-JP" sz="2000" b="1">
                <a:solidFill>
                  <a:srgbClr val="000000"/>
                </a:solidFill>
                <a:cs typeface="Arial" pitchFamily="34" charset="0"/>
              </a:rPr>
              <a:t>e</a:t>
            </a:r>
            <a:endParaRPr lang="en-US" altLang="ja-JP" sz="2000" b="1" baseline="30000">
              <a:solidFill>
                <a:srgbClr val="000000"/>
              </a:solidFill>
              <a:cs typeface="Arial" pitchFamily="34" charset="0"/>
            </a:endParaRPr>
          </a:p>
        </p:txBody>
      </p:sp>
      <p:sp>
        <p:nvSpPr>
          <p:cNvPr id="267274" name="Line 10"/>
          <p:cNvSpPr>
            <a:spLocks noChangeShapeType="1"/>
          </p:cNvSpPr>
          <p:nvPr/>
        </p:nvSpPr>
        <p:spPr bwMode="auto">
          <a:xfrm flipH="1" flipV="1">
            <a:off x="2789238" y="1092200"/>
            <a:ext cx="1401762" cy="2946400"/>
          </a:xfrm>
          <a:prstGeom prst="line">
            <a:avLst/>
          </a:prstGeom>
          <a:noFill/>
          <a:ln w="9525">
            <a:solidFill>
              <a:srgbClr val="FFFFFF"/>
            </a:solidFill>
            <a:round/>
            <a:headEnd/>
            <a:tailEnd type="triangle" w="med" len="med"/>
          </a:ln>
        </p:spPr>
        <p:txBody>
          <a:bodyPr/>
          <a:lstStyle/>
          <a:p>
            <a:endParaRPr lang="ru-RU"/>
          </a:p>
        </p:txBody>
      </p:sp>
      <p:sp>
        <p:nvSpPr>
          <p:cNvPr id="267275" name="Text Box 11"/>
          <p:cNvSpPr txBox="1">
            <a:spLocks noChangeArrowheads="1"/>
          </p:cNvSpPr>
          <p:nvPr/>
        </p:nvSpPr>
        <p:spPr bwMode="auto">
          <a:xfrm>
            <a:off x="2211388" y="1141413"/>
            <a:ext cx="290512" cy="396875"/>
          </a:xfrm>
          <a:prstGeom prst="rect">
            <a:avLst/>
          </a:prstGeom>
          <a:noFill/>
          <a:ln w="9525">
            <a:noFill/>
            <a:miter lim="800000"/>
            <a:headEnd/>
            <a:tailEnd/>
          </a:ln>
        </p:spPr>
        <p:txBody>
          <a:bodyPr wrap="none">
            <a:spAutoFit/>
          </a:bodyPr>
          <a:lstStyle/>
          <a:p>
            <a:pPr eaLnBrk="1" hangingPunct="1"/>
            <a:r>
              <a:rPr lang="en-US" altLang="ja-JP" sz="2000" b="1">
                <a:solidFill>
                  <a:srgbClr val="000000"/>
                </a:solidFill>
                <a:latin typeface="Symbol" pitchFamily="18" charset="2"/>
                <a:cs typeface="Arial" pitchFamily="34" charset="0"/>
              </a:rPr>
              <a:t>g</a:t>
            </a:r>
          </a:p>
        </p:txBody>
      </p:sp>
      <p:sp>
        <p:nvSpPr>
          <p:cNvPr id="267276" name="Line 12"/>
          <p:cNvSpPr>
            <a:spLocks noChangeShapeType="1"/>
          </p:cNvSpPr>
          <p:nvPr/>
        </p:nvSpPr>
        <p:spPr bwMode="auto">
          <a:xfrm flipV="1">
            <a:off x="4945063" y="1141413"/>
            <a:ext cx="1538287" cy="2733675"/>
          </a:xfrm>
          <a:prstGeom prst="line">
            <a:avLst/>
          </a:prstGeom>
          <a:noFill/>
          <a:ln w="9525">
            <a:solidFill>
              <a:srgbClr val="FFFFFF"/>
            </a:solidFill>
            <a:round/>
            <a:headEnd/>
            <a:tailEnd type="triangle" w="med" len="med"/>
          </a:ln>
        </p:spPr>
        <p:txBody>
          <a:bodyPr/>
          <a:lstStyle/>
          <a:p>
            <a:endParaRPr lang="ru-RU"/>
          </a:p>
        </p:txBody>
      </p:sp>
      <p:sp>
        <p:nvSpPr>
          <p:cNvPr id="267277" name="Line 13"/>
          <p:cNvSpPr>
            <a:spLocks noChangeShapeType="1"/>
          </p:cNvSpPr>
          <p:nvPr/>
        </p:nvSpPr>
        <p:spPr bwMode="auto">
          <a:xfrm>
            <a:off x="1784350" y="5072063"/>
            <a:ext cx="5211763" cy="0"/>
          </a:xfrm>
          <a:prstGeom prst="line">
            <a:avLst/>
          </a:prstGeom>
          <a:noFill/>
          <a:ln w="25400">
            <a:solidFill>
              <a:srgbClr val="FFFFFF"/>
            </a:solidFill>
            <a:round/>
            <a:headEnd/>
            <a:tailEnd type="triangle" w="med" len="med"/>
          </a:ln>
        </p:spPr>
        <p:txBody>
          <a:bodyPr/>
          <a:lstStyle/>
          <a:p>
            <a:endParaRPr lang="ru-RU"/>
          </a:p>
        </p:txBody>
      </p:sp>
      <p:sp>
        <p:nvSpPr>
          <p:cNvPr id="267278" name="Line 14"/>
          <p:cNvSpPr>
            <a:spLocks noChangeShapeType="1"/>
          </p:cNvSpPr>
          <p:nvPr/>
        </p:nvSpPr>
        <p:spPr bwMode="auto">
          <a:xfrm flipV="1">
            <a:off x="1954213" y="884238"/>
            <a:ext cx="0" cy="5127625"/>
          </a:xfrm>
          <a:prstGeom prst="line">
            <a:avLst/>
          </a:prstGeom>
          <a:noFill/>
          <a:ln w="25400">
            <a:solidFill>
              <a:srgbClr val="FFFFFF"/>
            </a:solidFill>
            <a:round/>
            <a:headEnd/>
            <a:tailEnd type="triangle" w="med" len="med"/>
          </a:ln>
        </p:spPr>
        <p:txBody>
          <a:bodyPr/>
          <a:lstStyle/>
          <a:p>
            <a:endParaRPr lang="ru-RU"/>
          </a:p>
        </p:txBody>
      </p:sp>
      <p:sp>
        <p:nvSpPr>
          <p:cNvPr id="267279" name="Text Box 15"/>
          <p:cNvSpPr txBox="1">
            <a:spLocks noChangeArrowheads="1"/>
          </p:cNvSpPr>
          <p:nvPr/>
        </p:nvSpPr>
        <p:spPr bwMode="auto">
          <a:xfrm>
            <a:off x="6327775" y="4991100"/>
            <a:ext cx="1049338" cy="457200"/>
          </a:xfrm>
          <a:prstGeom prst="rect">
            <a:avLst/>
          </a:prstGeom>
          <a:noFill/>
          <a:ln w="9525">
            <a:noFill/>
            <a:miter lim="800000"/>
            <a:headEnd/>
            <a:tailEnd/>
          </a:ln>
        </p:spPr>
        <p:txBody>
          <a:bodyPr wrap="none">
            <a:spAutoFit/>
          </a:bodyPr>
          <a:lstStyle/>
          <a:p>
            <a:pPr eaLnBrk="1" hangingPunct="1"/>
            <a:r>
              <a:rPr lang="en-US" altLang="ja-JP" b="1">
                <a:solidFill>
                  <a:srgbClr val="FFFFFF"/>
                </a:solidFill>
                <a:cs typeface="Arial" pitchFamily="34" charset="0"/>
              </a:rPr>
              <a:t>space</a:t>
            </a:r>
          </a:p>
        </p:txBody>
      </p:sp>
      <p:sp>
        <p:nvSpPr>
          <p:cNvPr id="267280" name="Text Box 16"/>
          <p:cNvSpPr txBox="1">
            <a:spLocks noChangeArrowheads="1"/>
          </p:cNvSpPr>
          <p:nvPr/>
        </p:nvSpPr>
        <p:spPr bwMode="auto">
          <a:xfrm>
            <a:off x="1058863" y="687388"/>
            <a:ext cx="811212" cy="457200"/>
          </a:xfrm>
          <a:prstGeom prst="rect">
            <a:avLst/>
          </a:prstGeom>
          <a:noFill/>
          <a:ln w="9525">
            <a:noFill/>
            <a:miter lim="800000"/>
            <a:headEnd/>
            <a:tailEnd/>
          </a:ln>
        </p:spPr>
        <p:txBody>
          <a:bodyPr wrap="none">
            <a:spAutoFit/>
          </a:bodyPr>
          <a:lstStyle/>
          <a:p>
            <a:pPr eaLnBrk="1" hangingPunct="1"/>
            <a:r>
              <a:rPr lang="en-US" altLang="ja-JP" b="1">
                <a:solidFill>
                  <a:srgbClr val="FFFFFF"/>
                </a:solidFill>
                <a:cs typeface="Arial" pitchFamily="34" charset="0"/>
              </a:rPr>
              <a:t>time</a:t>
            </a:r>
          </a:p>
        </p:txBody>
      </p:sp>
      <p:sp>
        <p:nvSpPr>
          <p:cNvPr id="267281" name="Line 17"/>
          <p:cNvSpPr>
            <a:spLocks noChangeShapeType="1"/>
          </p:cNvSpPr>
          <p:nvPr/>
        </p:nvSpPr>
        <p:spPr bwMode="auto">
          <a:xfrm flipH="1" flipV="1">
            <a:off x="3322638" y="1141413"/>
            <a:ext cx="682625" cy="1879600"/>
          </a:xfrm>
          <a:prstGeom prst="line">
            <a:avLst/>
          </a:prstGeom>
          <a:noFill/>
          <a:ln w="9525">
            <a:solidFill>
              <a:srgbClr val="FFFFFF"/>
            </a:solidFill>
            <a:round/>
            <a:headEnd/>
            <a:tailEnd type="triangle" w="med" len="med"/>
          </a:ln>
        </p:spPr>
        <p:txBody>
          <a:bodyPr/>
          <a:lstStyle/>
          <a:p>
            <a:endParaRPr lang="ru-RU"/>
          </a:p>
        </p:txBody>
      </p:sp>
      <p:sp>
        <p:nvSpPr>
          <p:cNvPr id="267282" name="Line 18"/>
          <p:cNvSpPr>
            <a:spLocks noChangeShapeType="1"/>
          </p:cNvSpPr>
          <p:nvPr/>
        </p:nvSpPr>
        <p:spPr bwMode="auto">
          <a:xfrm flipH="1" flipV="1">
            <a:off x="3835400" y="1141413"/>
            <a:ext cx="736600" cy="3506787"/>
          </a:xfrm>
          <a:prstGeom prst="line">
            <a:avLst/>
          </a:prstGeom>
          <a:noFill/>
          <a:ln w="9525">
            <a:solidFill>
              <a:srgbClr val="FFFFFF"/>
            </a:solidFill>
            <a:round/>
            <a:headEnd/>
            <a:tailEnd type="triangle" w="med" len="med"/>
          </a:ln>
        </p:spPr>
        <p:txBody>
          <a:bodyPr/>
          <a:lstStyle/>
          <a:p>
            <a:endParaRPr lang="ru-RU"/>
          </a:p>
        </p:txBody>
      </p:sp>
      <p:sp>
        <p:nvSpPr>
          <p:cNvPr id="267283" name="Line 19"/>
          <p:cNvSpPr>
            <a:spLocks noChangeShapeType="1"/>
          </p:cNvSpPr>
          <p:nvPr/>
        </p:nvSpPr>
        <p:spPr bwMode="auto">
          <a:xfrm flipH="1" flipV="1">
            <a:off x="3919538" y="1141413"/>
            <a:ext cx="171450" cy="1196975"/>
          </a:xfrm>
          <a:prstGeom prst="line">
            <a:avLst/>
          </a:prstGeom>
          <a:noFill/>
          <a:ln w="9525">
            <a:solidFill>
              <a:srgbClr val="FFFFFF"/>
            </a:solidFill>
            <a:round/>
            <a:headEnd/>
            <a:tailEnd type="triangle" w="med" len="med"/>
          </a:ln>
        </p:spPr>
        <p:txBody>
          <a:bodyPr/>
          <a:lstStyle/>
          <a:p>
            <a:endParaRPr lang="ru-RU"/>
          </a:p>
        </p:txBody>
      </p:sp>
      <p:sp>
        <p:nvSpPr>
          <p:cNvPr id="267284" name="Line 20"/>
          <p:cNvSpPr>
            <a:spLocks noChangeShapeType="1"/>
          </p:cNvSpPr>
          <p:nvPr/>
        </p:nvSpPr>
        <p:spPr bwMode="auto">
          <a:xfrm flipH="1" flipV="1">
            <a:off x="3749675" y="1227138"/>
            <a:ext cx="341313" cy="1111250"/>
          </a:xfrm>
          <a:prstGeom prst="line">
            <a:avLst/>
          </a:prstGeom>
          <a:noFill/>
          <a:ln w="9525">
            <a:solidFill>
              <a:srgbClr val="FFFFFF"/>
            </a:solidFill>
            <a:round/>
            <a:headEnd/>
            <a:tailEnd type="triangle" w="med" len="med"/>
          </a:ln>
        </p:spPr>
        <p:txBody>
          <a:bodyPr/>
          <a:lstStyle/>
          <a:p>
            <a:endParaRPr lang="ru-RU"/>
          </a:p>
        </p:txBody>
      </p:sp>
      <p:grpSp>
        <p:nvGrpSpPr>
          <p:cNvPr id="2" name="Group 21"/>
          <p:cNvGrpSpPr>
            <a:grpSpLocks/>
          </p:cNvGrpSpPr>
          <p:nvPr/>
        </p:nvGrpSpPr>
        <p:grpSpPr bwMode="auto">
          <a:xfrm>
            <a:off x="677863" y="703263"/>
            <a:ext cx="6918327" cy="4659312"/>
            <a:chOff x="427" y="443"/>
            <a:chExt cx="4358" cy="2935"/>
          </a:xfrm>
        </p:grpSpPr>
        <p:sp>
          <p:nvSpPr>
            <p:cNvPr id="267311" name="Text Box 22"/>
            <p:cNvSpPr txBox="1">
              <a:spLocks noChangeArrowheads="1"/>
            </p:cNvSpPr>
            <p:nvPr/>
          </p:nvSpPr>
          <p:spPr bwMode="auto">
            <a:xfrm>
              <a:off x="2272" y="443"/>
              <a:ext cx="340" cy="288"/>
            </a:xfrm>
            <a:prstGeom prst="rect">
              <a:avLst/>
            </a:prstGeom>
            <a:noFill/>
            <a:ln w="9525">
              <a:noFill/>
              <a:miter lim="800000"/>
              <a:headEnd/>
              <a:tailEnd/>
            </a:ln>
          </p:spPr>
          <p:txBody>
            <a:bodyPr wrap="none">
              <a:spAutoFit/>
            </a:bodyPr>
            <a:lstStyle/>
            <a:p>
              <a:pPr eaLnBrk="1" hangingPunct="1"/>
              <a:r>
                <a:rPr lang="en-US" altLang="ja-JP" b="1">
                  <a:solidFill>
                    <a:srgbClr val="0066FF"/>
                  </a:solidFill>
                  <a:cs typeface="Arial" pitchFamily="34" charset="0"/>
                </a:rPr>
                <a:t>j</a:t>
              </a:r>
              <a:r>
                <a:rPr lang="en-US" altLang="ja-JP" b="1">
                  <a:solidFill>
                    <a:srgbClr val="00FF00"/>
                  </a:solidFill>
                  <a:cs typeface="Arial" pitchFamily="34" charset="0"/>
                </a:rPr>
                <a:t>e</a:t>
              </a:r>
              <a:r>
                <a:rPr lang="en-US" altLang="ja-JP" b="1">
                  <a:solidFill>
                    <a:srgbClr val="0066FF"/>
                  </a:solidFill>
                  <a:cs typeface="Arial" pitchFamily="34" charset="0"/>
                </a:rPr>
                <a:t>t</a:t>
              </a:r>
            </a:p>
          </p:txBody>
        </p:sp>
        <p:grpSp>
          <p:nvGrpSpPr>
            <p:cNvPr id="3" name="Group 23"/>
            <p:cNvGrpSpPr>
              <a:grpSpLocks/>
            </p:cNvGrpSpPr>
            <p:nvPr/>
          </p:nvGrpSpPr>
          <p:grpSpPr bwMode="auto">
            <a:xfrm>
              <a:off x="427" y="2840"/>
              <a:ext cx="4358" cy="538"/>
              <a:chOff x="427" y="2840"/>
              <a:chExt cx="4358" cy="538"/>
            </a:xfrm>
          </p:grpSpPr>
          <p:pic>
            <p:nvPicPr>
              <p:cNvPr id="267313" name="Picture 24"/>
              <p:cNvPicPr>
                <a:picLocks noChangeAspect="1" noChangeArrowheads="1"/>
              </p:cNvPicPr>
              <p:nvPr/>
            </p:nvPicPr>
            <p:blipFill>
              <a:blip r:embed="rId4" cstate="print"/>
              <a:srcRect l="15141"/>
              <a:stretch>
                <a:fillRect/>
              </a:stretch>
            </p:blipFill>
            <p:spPr bwMode="auto">
              <a:xfrm>
                <a:off x="427" y="2899"/>
                <a:ext cx="302" cy="479"/>
              </a:xfrm>
              <a:prstGeom prst="rect">
                <a:avLst/>
              </a:prstGeom>
              <a:noFill/>
              <a:ln w="9525">
                <a:noFill/>
                <a:miter lim="800000"/>
                <a:headEnd/>
                <a:tailEnd/>
              </a:ln>
            </p:spPr>
          </p:pic>
          <p:sp>
            <p:nvSpPr>
              <p:cNvPr id="267314" name="Text Box 25"/>
              <p:cNvSpPr txBox="1">
                <a:spLocks noChangeArrowheads="1"/>
              </p:cNvSpPr>
              <p:nvPr/>
            </p:nvSpPr>
            <p:spPr bwMode="auto">
              <a:xfrm>
                <a:off x="1630" y="2840"/>
                <a:ext cx="3155" cy="233"/>
              </a:xfrm>
              <a:prstGeom prst="rect">
                <a:avLst/>
              </a:prstGeom>
              <a:noFill/>
              <a:ln w="9525">
                <a:noFill/>
                <a:miter lim="800000"/>
                <a:headEnd/>
                <a:tailEnd/>
              </a:ln>
            </p:spPr>
            <p:txBody>
              <a:bodyPr wrap="square">
                <a:spAutoFit/>
              </a:bodyPr>
              <a:lstStyle/>
              <a:p>
                <a:pPr eaLnBrk="1" hangingPunct="1"/>
                <a:r>
                  <a:rPr lang="en-US" altLang="ja-JP" b="1" dirty="0">
                    <a:solidFill>
                      <a:srgbClr val="00FF00"/>
                    </a:solidFill>
                    <a:cs typeface="Arial" pitchFamily="34" charset="0"/>
                  </a:rPr>
                  <a:t>Hard </a:t>
                </a:r>
                <a:r>
                  <a:rPr lang="en-US" altLang="ja-JP" sz="1800" b="1" dirty="0">
                    <a:solidFill>
                      <a:srgbClr val="00FF00"/>
                    </a:solidFill>
                    <a:cs typeface="Arial" pitchFamily="34" charset="0"/>
                  </a:rPr>
                  <a:t>Scattering + </a:t>
                </a:r>
                <a:r>
                  <a:rPr lang="en-US" altLang="ja-JP" sz="1800" b="1" dirty="0" err="1" smtClean="0">
                    <a:solidFill>
                      <a:srgbClr val="00FF00"/>
                    </a:solidFill>
                    <a:cs typeface="Arial" pitchFamily="34" charset="0"/>
                  </a:rPr>
                  <a:t>Thermalization</a:t>
                </a:r>
                <a:r>
                  <a:rPr lang="en-US" altLang="ja-JP" b="1" dirty="0" smtClean="0">
                    <a:solidFill>
                      <a:srgbClr val="00FF00"/>
                    </a:solidFill>
                    <a:cs typeface="Arial" pitchFamily="34" charset="0"/>
                  </a:rPr>
                  <a:t> </a:t>
                </a:r>
                <a:r>
                  <a:rPr lang="en-US" altLang="ja-JP" sz="1800" b="1" dirty="0" smtClean="0">
                    <a:solidFill>
                      <a:srgbClr val="00FF00"/>
                    </a:solidFill>
                    <a:cs typeface="Arial" pitchFamily="34" charset="0"/>
                  </a:rPr>
                  <a:t> (&lt; 1 fm/c)</a:t>
                </a:r>
                <a:endParaRPr lang="en-US" altLang="ja-JP" sz="1800" b="1" dirty="0">
                  <a:solidFill>
                    <a:srgbClr val="00FF00"/>
                  </a:solidFill>
                  <a:cs typeface="Arial" pitchFamily="34" charset="0"/>
                </a:endParaRPr>
              </a:p>
            </p:txBody>
          </p:sp>
        </p:grpSp>
      </p:grpSp>
      <p:grpSp>
        <p:nvGrpSpPr>
          <p:cNvPr id="4" name="Group 26"/>
          <p:cNvGrpSpPr>
            <a:grpSpLocks/>
          </p:cNvGrpSpPr>
          <p:nvPr/>
        </p:nvGrpSpPr>
        <p:grpSpPr bwMode="auto">
          <a:xfrm>
            <a:off x="754063" y="5484816"/>
            <a:ext cx="5259389" cy="704850"/>
            <a:chOff x="462" y="3455"/>
            <a:chExt cx="3313" cy="444"/>
          </a:xfrm>
        </p:grpSpPr>
        <p:pic>
          <p:nvPicPr>
            <p:cNvPr id="267308" name="Picture 27"/>
            <p:cNvPicPr>
              <a:picLocks noChangeAspect="1" noChangeArrowheads="1"/>
            </p:cNvPicPr>
            <p:nvPr/>
          </p:nvPicPr>
          <p:blipFill>
            <a:blip r:embed="rId5" cstate="print"/>
            <a:srcRect r="51515"/>
            <a:stretch>
              <a:fillRect/>
            </a:stretch>
          </p:blipFill>
          <p:spPr bwMode="auto">
            <a:xfrm>
              <a:off x="462" y="3455"/>
              <a:ext cx="199" cy="444"/>
            </a:xfrm>
            <a:prstGeom prst="rect">
              <a:avLst/>
            </a:prstGeom>
            <a:noFill/>
            <a:ln w="9525">
              <a:noFill/>
              <a:miter lim="800000"/>
              <a:headEnd/>
              <a:tailEnd/>
            </a:ln>
          </p:spPr>
        </p:pic>
        <p:sp>
          <p:nvSpPr>
            <p:cNvPr id="267309" name="Text Box 28"/>
            <p:cNvSpPr txBox="1">
              <a:spLocks noChangeArrowheads="1"/>
            </p:cNvSpPr>
            <p:nvPr/>
          </p:nvSpPr>
          <p:spPr bwMode="auto">
            <a:xfrm>
              <a:off x="3465" y="3655"/>
              <a:ext cx="310" cy="233"/>
            </a:xfrm>
            <a:prstGeom prst="rect">
              <a:avLst/>
            </a:prstGeom>
            <a:noFill/>
            <a:ln w="9525">
              <a:noFill/>
              <a:miter lim="800000"/>
              <a:headEnd/>
              <a:tailEnd/>
            </a:ln>
          </p:spPr>
          <p:txBody>
            <a:bodyPr wrap="none">
              <a:spAutoFit/>
            </a:bodyPr>
            <a:lstStyle/>
            <a:p>
              <a:pPr eaLnBrk="1" hangingPunct="1"/>
              <a:r>
                <a:rPr lang="en-US" altLang="ja-JP" b="1" dirty="0" smtClean="0">
                  <a:solidFill>
                    <a:srgbClr val="FFFF00"/>
                  </a:solidFill>
                  <a:cs typeface="Arial" pitchFamily="34" charset="0"/>
                </a:rPr>
                <a:t>Au</a:t>
              </a:r>
              <a:endParaRPr lang="en-US" altLang="ja-JP" b="1" dirty="0">
                <a:solidFill>
                  <a:srgbClr val="FFFF00"/>
                </a:solidFill>
                <a:cs typeface="Arial" pitchFamily="34" charset="0"/>
              </a:endParaRPr>
            </a:p>
          </p:txBody>
        </p:sp>
        <p:sp>
          <p:nvSpPr>
            <p:cNvPr id="267310" name="Text Box 29"/>
            <p:cNvSpPr txBox="1">
              <a:spLocks noChangeArrowheads="1"/>
            </p:cNvSpPr>
            <p:nvPr/>
          </p:nvSpPr>
          <p:spPr bwMode="auto">
            <a:xfrm>
              <a:off x="1823" y="3662"/>
              <a:ext cx="468" cy="233"/>
            </a:xfrm>
            <a:prstGeom prst="rect">
              <a:avLst/>
            </a:prstGeom>
            <a:noFill/>
            <a:ln w="9525">
              <a:noFill/>
              <a:miter lim="800000"/>
              <a:headEnd/>
              <a:tailEnd/>
            </a:ln>
          </p:spPr>
          <p:txBody>
            <a:bodyPr>
              <a:spAutoFit/>
            </a:bodyPr>
            <a:lstStyle/>
            <a:p>
              <a:pPr eaLnBrk="1" hangingPunct="1"/>
              <a:r>
                <a:rPr lang="en-US" altLang="ja-JP" b="1" dirty="0" smtClean="0">
                  <a:solidFill>
                    <a:srgbClr val="FFFF00"/>
                  </a:solidFill>
                  <a:cs typeface="Arial" pitchFamily="34" charset="0"/>
                </a:rPr>
                <a:t>Au</a:t>
              </a:r>
              <a:endParaRPr lang="en-US" altLang="ja-JP" b="1" dirty="0">
                <a:solidFill>
                  <a:srgbClr val="FFFF00"/>
                </a:solidFill>
                <a:cs typeface="Arial" pitchFamily="34" charset="0"/>
              </a:endParaRPr>
            </a:p>
          </p:txBody>
        </p:sp>
      </p:grpSp>
      <p:sp>
        <p:nvSpPr>
          <p:cNvPr id="267287" name="Text Box 30"/>
          <p:cNvSpPr txBox="1">
            <a:spLocks noChangeArrowheads="1"/>
          </p:cNvSpPr>
          <p:nvPr/>
        </p:nvSpPr>
        <p:spPr bwMode="auto">
          <a:xfrm rot="-3020144">
            <a:off x="4976812" y="3017838"/>
            <a:ext cx="2740025" cy="457200"/>
          </a:xfrm>
          <a:prstGeom prst="rect">
            <a:avLst/>
          </a:prstGeom>
          <a:noFill/>
          <a:ln w="6350">
            <a:noFill/>
            <a:miter lim="800000"/>
            <a:headEnd/>
            <a:tailEnd/>
          </a:ln>
        </p:spPr>
        <p:txBody>
          <a:bodyPr wrap="none">
            <a:spAutoFit/>
          </a:bodyPr>
          <a:lstStyle/>
          <a:p>
            <a:pPr eaLnBrk="1" hangingPunct="1"/>
            <a:r>
              <a:rPr lang="en-US" altLang="ja-JP" b="1">
                <a:solidFill>
                  <a:srgbClr val="0066FF"/>
                </a:solidFill>
                <a:cs typeface="Arial" pitchFamily="34" charset="0"/>
                <a:sym typeface="Symbol" pitchFamily="18" charset="2"/>
              </a:rPr>
              <a:t>  </a:t>
            </a:r>
            <a:r>
              <a:rPr lang="en-US" altLang="ja-JP" b="1">
                <a:solidFill>
                  <a:srgbClr val="0066FF"/>
                </a:solidFill>
                <a:cs typeface="Arial" pitchFamily="34" charset="0"/>
              </a:rPr>
              <a:t>Expansion  </a:t>
            </a:r>
            <a:r>
              <a:rPr lang="en-US" altLang="ja-JP" b="1">
                <a:solidFill>
                  <a:srgbClr val="0066FF"/>
                </a:solidFill>
                <a:cs typeface="Arial" pitchFamily="34" charset="0"/>
                <a:sym typeface="Symbol" pitchFamily="18" charset="2"/>
              </a:rPr>
              <a:t></a:t>
            </a:r>
            <a:r>
              <a:rPr lang="en-US" altLang="ja-JP">
                <a:solidFill>
                  <a:srgbClr val="FFFFFF"/>
                </a:solidFill>
                <a:cs typeface="Arial" pitchFamily="34" charset="0"/>
              </a:rPr>
              <a:t> </a:t>
            </a:r>
          </a:p>
        </p:txBody>
      </p:sp>
      <p:grpSp>
        <p:nvGrpSpPr>
          <p:cNvPr id="5" name="Group 31"/>
          <p:cNvGrpSpPr>
            <a:grpSpLocks/>
          </p:cNvGrpSpPr>
          <p:nvPr/>
        </p:nvGrpSpPr>
        <p:grpSpPr bwMode="auto">
          <a:xfrm>
            <a:off x="512763" y="2617789"/>
            <a:ext cx="8775699" cy="1219200"/>
            <a:chOff x="323" y="1649"/>
            <a:chExt cx="5528" cy="768"/>
          </a:xfrm>
        </p:grpSpPr>
        <p:pic>
          <p:nvPicPr>
            <p:cNvPr id="267306" name="Picture 32"/>
            <p:cNvPicPr>
              <a:picLocks noChangeAspect="1" noChangeArrowheads="1"/>
            </p:cNvPicPr>
            <p:nvPr/>
          </p:nvPicPr>
          <p:blipFill>
            <a:blip r:embed="rId6" cstate="print"/>
            <a:srcRect l="16827"/>
            <a:stretch>
              <a:fillRect/>
            </a:stretch>
          </p:blipFill>
          <p:spPr bwMode="auto">
            <a:xfrm>
              <a:off x="323" y="1649"/>
              <a:ext cx="488" cy="735"/>
            </a:xfrm>
            <a:prstGeom prst="rect">
              <a:avLst/>
            </a:prstGeom>
            <a:noFill/>
            <a:ln w="9525">
              <a:noFill/>
              <a:miter lim="800000"/>
              <a:headEnd/>
              <a:tailEnd/>
            </a:ln>
          </p:spPr>
        </p:pic>
        <p:sp>
          <p:nvSpPr>
            <p:cNvPr id="267307" name="Text Box 33"/>
            <p:cNvSpPr txBox="1">
              <a:spLocks noChangeArrowheads="1"/>
            </p:cNvSpPr>
            <p:nvPr/>
          </p:nvSpPr>
          <p:spPr bwMode="auto">
            <a:xfrm>
              <a:off x="4422" y="1661"/>
              <a:ext cx="1429" cy="756"/>
            </a:xfrm>
            <a:prstGeom prst="rect">
              <a:avLst/>
            </a:prstGeom>
            <a:noFill/>
            <a:ln w="6350">
              <a:noFill/>
              <a:miter lim="800000"/>
              <a:headEnd/>
              <a:tailEnd/>
            </a:ln>
          </p:spPr>
          <p:txBody>
            <a:bodyPr wrap="square">
              <a:spAutoFit/>
            </a:bodyPr>
            <a:lstStyle/>
            <a:p>
              <a:pPr eaLnBrk="1" hangingPunct="1"/>
              <a:r>
                <a:rPr lang="en-US" altLang="ja-JP" b="1" dirty="0" err="1">
                  <a:solidFill>
                    <a:srgbClr val="0066FF"/>
                  </a:solidFill>
                  <a:cs typeface="Arial" pitchFamily="34" charset="0"/>
                </a:rPr>
                <a:t>Hadronization</a:t>
              </a:r>
              <a:r>
                <a:rPr lang="en-US" altLang="ja-JP" b="1" dirty="0">
                  <a:solidFill>
                    <a:srgbClr val="0066FF"/>
                  </a:solidFill>
                  <a:cs typeface="Arial" pitchFamily="34" charset="0"/>
                </a:rPr>
                <a:t> </a:t>
              </a:r>
              <a:r>
                <a:rPr lang="it-IT" altLang="en-US" sz="1800" dirty="0" smtClean="0">
                  <a:solidFill>
                    <a:srgbClr val="0099FF"/>
                  </a:solidFill>
                  <a:ea typeface="MS PGothic" pitchFamily="34" charset="-128"/>
                  <a:cs typeface="Arial" pitchFamily="34" charset="0"/>
                </a:rPr>
                <a:t>particle composition </a:t>
              </a:r>
              <a:r>
                <a:rPr lang="it-IT" altLang="en-US" sz="1800" dirty="0">
                  <a:solidFill>
                    <a:srgbClr val="0099FF"/>
                  </a:solidFill>
                  <a:ea typeface="MS PGothic" pitchFamily="34" charset="-128"/>
                  <a:cs typeface="Arial" pitchFamily="34" charset="0"/>
                </a:rPr>
                <a:t>is fixed (no more inel. Collisions)</a:t>
              </a:r>
              <a:endParaRPr lang="en-US" altLang="ja-JP" sz="2000" dirty="0">
                <a:solidFill>
                  <a:srgbClr val="0099FF"/>
                </a:solidFill>
                <a:cs typeface="Arial" pitchFamily="34" charset="0"/>
              </a:endParaRPr>
            </a:p>
          </p:txBody>
        </p:sp>
      </p:grpSp>
      <p:sp>
        <p:nvSpPr>
          <p:cNvPr id="267289" name="Line 34"/>
          <p:cNvSpPr>
            <a:spLocks noChangeShapeType="1"/>
          </p:cNvSpPr>
          <p:nvPr/>
        </p:nvSpPr>
        <p:spPr bwMode="auto">
          <a:xfrm flipV="1">
            <a:off x="6734175" y="992188"/>
            <a:ext cx="476250" cy="865187"/>
          </a:xfrm>
          <a:prstGeom prst="line">
            <a:avLst/>
          </a:prstGeom>
          <a:noFill/>
          <a:ln w="9525">
            <a:solidFill>
              <a:srgbClr val="FFFFFF"/>
            </a:solidFill>
            <a:round/>
            <a:headEnd/>
            <a:tailEnd type="triangle" w="med" len="med"/>
          </a:ln>
        </p:spPr>
        <p:txBody>
          <a:bodyPr/>
          <a:lstStyle/>
          <a:p>
            <a:endParaRPr lang="ru-RU"/>
          </a:p>
        </p:txBody>
      </p:sp>
      <p:grpSp>
        <p:nvGrpSpPr>
          <p:cNvPr id="6" name="Group 35"/>
          <p:cNvGrpSpPr>
            <a:grpSpLocks/>
          </p:cNvGrpSpPr>
          <p:nvPr/>
        </p:nvGrpSpPr>
        <p:grpSpPr bwMode="auto">
          <a:xfrm>
            <a:off x="0" y="568325"/>
            <a:ext cx="9420225" cy="2219325"/>
            <a:chOff x="-7" y="358"/>
            <a:chExt cx="5934" cy="1398"/>
          </a:xfrm>
        </p:grpSpPr>
        <p:sp>
          <p:nvSpPr>
            <p:cNvPr id="267298" name="Text Box 36"/>
            <p:cNvSpPr txBox="1">
              <a:spLocks noChangeArrowheads="1"/>
            </p:cNvSpPr>
            <p:nvPr/>
          </p:nvSpPr>
          <p:spPr bwMode="auto">
            <a:xfrm>
              <a:off x="2723" y="358"/>
              <a:ext cx="223" cy="288"/>
            </a:xfrm>
            <a:prstGeom prst="rect">
              <a:avLst/>
            </a:prstGeom>
            <a:noFill/>
            <a:ln w="9525">
              <a:noFill/>
              <a:miter lim="800000"/>
              <a:headEnd/>
              <a:tailEnd/>
            </a:ln>
          </p:spPr>
          <p:txBody>
            <a:bodyPr wrap="none">
              <a:spAutoFit/>
            </a:bodyPr>
            <a:lstStyle/>
            <a:p>
              <a:pPr eaLnBrk="1" hangingPunct="1"/>
              <a:r>
                <a:rPr lang="en-US" altLang="ja-JP" b="1">
                  <a:solidFill>
                    <a:srgbClr val="00CC99"/>
                  </a:solidFill>
                  <a:cs typeface="Arial" pitchFamily="34" charset="0"/>
                </a:rPr>
                <a:t>p</a:t>
              </a:r>
            </a:p>
          </p:txBody>
        </p:sp>
        <p:sp>
          <p:nvSpPr>
            <p:cNvPr id="267299" name="Text Box 37"/>
            <p:cNvSpPr txBox="1">
              <a:spLocks noChangeArrowheads="1"/>
            </p:cNvSpPr>
            <p:nvPr/>
          </p:nvSpPr>
          <p:spPr bwMode="auto">
            <a:xfrm>
              <a:off x="3095" y="414"/>
              <a:ext cx="265" cy="288"/>
            </a:xfrm>
            <a:prstGeom prst="rect">
              <a:avLst/>
            </a:prstGeom>
            <a:noFill/>
            <a:ln w="9525">
              <a:noFill/>
              <a:miter lim="800000"/>
              <a:headEnd/>
              <a:tailEnd/>
            </a:ln>
          </p:spPr>
          <p:txBody>
            <a:bodyPr wrap="none">
              <a:spAutoFit/>
            </a:bodyPr>
            <a:lstStyle/>
            <a:p>
              <a:pPr eaLnBrk="1" hangingPunct="1"/>
              <a:r>
                <a:rPr lang="en-US" altLang="ja-JP" b="1">
                  <a:solidFill>
                    <a:srgbClr val="00CC99"/>
                  </a:solidFill>
                  <a:cs typeface="Arial" pitchFamily="34" charset="0"/>
                </a:rPr>
                <a:t>K</a:t>
              </a:r>
            </a:p>
          </p:txBody>
        </p:sp>
        <p:sp>
          <p:nvSpPr>
            <p:cNvPr id="267300" name="Text Box 38"/>
            <p:cNvSpPr txBox="1">
              <a:spLocks noChangeArrowheads="1"/>
            </p:cNvSpPr>
            <p:nvPr/>
          </p:nvSpPr>
          <p:spPr bwMode="auto">
            <a:xfrm>
              <a:off x="3574" y="408"/>
              <a:ext cx="229" cy="288"/>
            </a:xfrm>
            <a:prstGeom prst="rect">
              <a:avLst/>
            </a:prstGeom>
            <a:noFill/>
            <a:ln w="9525">
              <a:noFill/>
              <a:miter lim="800000"/>
              <a:headEnd/>
              <a:tailEnd/>
            </a:ln>
          </p:spPr>
          <p:txBody>
            <a:bodyPr>
              <a:spAutoFit/>
            </a:bodyPr>
            <a:lstStyle/>
            <a:p>
              <a:pPr eaLnBrk="1" hangingPunct="1"/>
              <a:r>
                <a:rPr lang="en-US" altLang="ja-JP" b="1">
                  <a:solidFill>
                    <a:srgbClr val="00CC99"/>
                  </a:solidFill>
                  <a:latin typeface="Symbol" pitchFamily="18" charset="2"/>
                  <a:cs typeface="Arial" pitchFamily="34" charset="0"/>
                </a:rPr>
                <a:t>p</a:t>
              </a:r>
            </a:p>
          </p:txBody>
        </p:sp>
        <p:sp>
          <p:nvSpPr>
            <p:cNvPr id="267301" name="Text Box 39"/>
            <p:cNvSpPr txBox="1">
              <a:spLocks noChangeArrowheads="1"/>
            </p:cNvSpPr>
            <p:nvPr/>
          </p:nvSpPr>
          <p:spPr bwMode="auto">
            <a:xfrm>
              <a:off x="1892" y="426"/>
              <a:ext cx="248" cy="288"/>
            </a:xfrm>
            <a:prstGeom prst="rect">
              <a:avLst/>
            </a:prstGeom>
            <a:noFill/>
            <a:ln w="9525">
              <a:noFill/>
              <a:miter lim="800000"/>
              <a:headEnd/>
              <a:tailEnd/>
            </a:ln>
          </p:spPr>
          <p:txBody>
            <a:bodyPr wrap="none">
              <a:spAutoFit/>
            </a:bodyPr>
            <a:lstStyle/>
            <a:p>
              <a:pPr eaLnBrk="1" hangingPunct="1"/>
              <a:r>
                <a:rPr lang="en-US" altLang="ja-JP" sz="1600" b="1">
                  <a:solidFill>
                    <a:srgbClr val="FFFFFF"/>
                  </a:solidFill>
                  <a:latin typeface="Symbol" pitchFamily="18" charset="2"/>
                  <a:cs typeface="Arial" pitchFamily="34" charset="0"/>
                </a:rPr>
                <a:t> </a:t>
              </a:r>
              <a:r>
                <a:rPr lang="en-US" altLang="ja-JP" b="1">
                  <a:solidFill>
                    <a:srgbClr val="00CC99"/>
                  </a:solidFill>
                  <a:latin typeface="Symbol" pitchFamily="18" charset="2"/>
                  <a:cs typeface="Arial" pitchFamily="34" charset="0"/>
                </a:rPr>
                <a:t>f</a:t>
              </a:r>
            </a:p>
          </p:txBody>
        </p:sp>
        <p:grpSp>
          <p:nvGrpSpPr>
            <p:cNvPr id="7" name="Group 40"/>
            <p:cNvGrpSpPr>
              <a:grpSpLocks/>
            </p:cNvGrpSpPr>
            <p:nvPr/>
          </p:nvGrpSpPr>
          <p:grpSpPr bwMode="auto">
            <a:xfrm>
              <a:off x="-7" y="717"/>
              <a:ext cx="5934" cy="1039"/>
              <a:chOff x="-7" y="717"/>
              <a:chExt cx="5934" cy="1039"/>
            </a:xfrm>
          </p:grpSpPr>
          <p:pic>
            <p:nvPicPr>
              <p:cNvPr id="267304" name="Picture 41"/>
              <p:cNvPicPr>
                <a:picLocks noChangeAspect="1" noChangeArrowheads="1"/>
              </p:cNvPicPr>
              <p:nvPr/>
            </p:nvPicPr>
            <p:blipFill>
              <a:blip r:embed="rId7" cstate="print"/>
              <a:srcRect r="19447"/>
              <a:stretch>
                <a:fillRect/>
              </a:stretch>
            </p:blipFill>
            <p:spPr bwMode="auto">
              <a:xfrm>
                <a:off x="-7" y="717"/>
                <a:ext cx="915" cy="852"/>
              </a:xfrm>
              <a:prstGeom prst="rect">
                <a:avLst/>
              </a:prstGeom>
              <a:noFill/>
              <a:ln w="9525">
                <a:noFill/>
                <a:miter lim="800000"/>
                <a:headEnd/>
                <a:tailEnd/>
              </a:ln>
            </p:spPr>
          </p:pic>
          <p:sp>
            <p:nvSpPr>
              <p:cNvPr id="267305" name="Text Box 42"/>
              <p:cNvSpPr txBox="1">
                <a:spLocks noChangeArrowheads="1"/>
              </p:cNvSpPr>
              <p:nvPr/>
            </p:nvSpPr>
            <p:spPr bwMode="auto">
              <a:xfrm>
                <a:off x="4597" y="981"/>
                <a:ext cx="1330" cy="775"/>
              </a:xfrm>
              <a:prstGeom prst="rect">
                <a:avLst/>
              </a:prstGeom>
              <a:noFill/>
              <a:ln w="6350">
                <a:noFill/>
                <a:miter lim="800000"/>
                <a:headEnd/>
                <a:tailEnd/>
              </a:ln>
            </p:spPr>
            <p:txBody>
              <a:bodyPr wrap="square">
                <a:spAutoFit/>
              </a:bodyPr>
              <a:lstStyle/>
              <a:p>
                <a:pPr eaLnBrk="1" hangingPunct="1"/>
                <a:r>
                  <a:rPr lang="en-US" altLang="ja-JP" b="1" dirty="0">
                    <a:solidFill>
                      <a:srgbClr val="00CC99"/>
                    </a:solidFill>
                    <a:cs typeface="Arial" pitchFamily="34" charset="0"/>
                  </a:rPr>
                  <a:t>Freeze-out</a:t>
                </a:r>
              </a:p>
              <a:p>
                <a:pPr eaLnBrk="1" hangingPunct="1"/>
                <a:r>
                  <a:rPr lang="en-US" altLang="ja-JP" sz="2000" b="1" dirty="0">
                    <a:solidFill>
                      <a:srgbClr val="00CC99"/>
                    </a:solidFill>
                    <a:cs typeface="Arial" pitchFamily="34" charset="0"/>
                  </a:rPr>
                  <a:t>(~ 10 fm/c</a:t>
                </a:r>
                <a:r>
                  <a:rPr lang="en-US" altLang="ja-JP" b="1" dirty="0" smtClean="0">
                    <a:solidFill>
                      <a:srgbClr val="00CC99"/>
                    </a:solidFill>
                    <a:cs typeface="Arial" pitchFamily="34" charset="0"/>
                  </a:rPr>
                  <a:t>)</a:t>
                </a:r>
              </a:p>
              <a:p>
                <a:pPr eaLnBrk="1" hangingPunct="1"/>
                <a:r>
                  <a:rPr lang="it-IT" altLang="en-US" dirty="0" smtClean="0">
                    <a:solidFill>
                      <a:srgbClr val="FFF414"/>
                    </a:solidFill>
                    <a:ea typeface="MS PGothic" pitchFamily="34" charset="-128"/>
                    <a:cs typeface="Arial" pitchFamily="34" charset="0"/>
                  </a:rPr>
                  <a:t> </a:t>
                </a:r>
                <a:r>
                  <a:rPr lang="it-IT" altLang="en-US" sz="1600" dirty="0">
                    <a:solidFill>
                      <a:srgbClr val="1DFFC4"/>
                    </a:solidFill>
                    <a:ea typeface="MS PGothic" pitchFamily="34" charset="-128"/>
                    <a:cs typeface="Arial" pitchFamily="34" charset="0"/>
                  </a:rPr>
                  <a:t>(</a:t>
                </a:r>
                <a:r>
                  <a:rPr lang="it-IT" altLang="en-US" sz="1800" dirty="0">
                    <a:solidFill>
                      <a:srgbClr val="1DFFC4"/>
                    </a:solidFill>
                    <a:ea typeface="MS PGothic" pitchFamily="34" charset="-128"/>
                    <a:cs typeface="Arial" pitchFamily="34" charset="0"/>
                  </a:rPr>
                  <a:t>no more </a:t>
                </a:r>
                <a:r>
                  <a:rPr lang="it-IT" altLang="en-US" sz="1800" dirty="0" smtClean="0">
                    <a:solidFill>
                      <a:srgbClr val="1DFFC4"/>
                    </a:solidFill>
                    <a:ea typeface="MS PGothic" pitchFamily="34" charset="-128"/>
                    <a:cs typeface="Arial" pitchFamily="34" charset="0"/>
                  </a:rPr>
                  <a:t>elastic </a:t>
                </a:r>
                <a:r>
                  <a:rPr lang="it-IT" altLang="en-US" sz="1800" dirty="0">
                    <a:solidFill>
                      <a:srgbClr val="1DFFC4"/>
                    </a:solidFill>
                    <a:ea typeface="MS PGothic" pitchFamily="34" charset="-128"/>
                    <a:cs typeface="Arial" pitchFamily="34" charset="0"/>
                  </a:rPr>
                  <a:t>collisions</a:t>
                </a:r>
                <a:r>
                  <a:rPr lang="it-IT" altLang="en-US" sz="1800" dirty="0" smtClean="0">
                    <a:solidFill>
                      <a:srgbClr val="1DFFC4"/>
                    </a:solidFill>
                    <a:ea typeface="MS PGothic" pitchFamily="34" charset="-128"/>
                    <a:cs typeface="Arial" pitchFamily="34" charset="0"/>
                  </a:rPr>
                  <a:t>)</a:t>
                </a:r>
                <a:endParaRPr lang="en-US" altLang="ja-JP" sz="1800" dirty="0">
                  <a:solidFill>
                    <a:srgbClr val="1DFFC4"/>
                  </a:solidFill>
                  <a:cs typeface="Arial" pitchFamily="34" charset="0"/>
                </a:endParaRPr>
              </a:p>
            </p:txBody>
          </p:sp>
        </p:grpSp>
        <p:sp>
          <p:nvSpPr>
            <p:cNvPr id="267303" name="Text Box 43"/>
            <p:cNvSpPr txBox="1">
              <a:spLocks noChangeArrowheads="1"/>
            </p:cNvSpPr>
            <p:nvPr/>
          </p:nvSpPr>
          <p:spPr bwMode="auto">
            <a:xfrm>
              <a:off x="4484" y="387"/>
              <a:ext cx="248" cy="288"/>
            </a:xfrm>
            <a:prstGeom prst="rect">
              <a:avLst/>
            </a:prstGeom>
            <a:noFill/>
            <a:ln w="9525">
              <a:noFill/>
              <a:miter lim="800000"/>
              <a:headEnd/>
              <a:tailEnd/>
            </a:ln>
          </p:spPr>
          <p:txBody>
            <a:bodyPr wrap="none">
              <a:spAutoFit/>
            </a:bodyPr>
            <a:lstStyle/>
            <a:p>
              <a:pPr eaLnBrk="1" hangingPunct="1"/>
              <a:r>
                <a:rPr lang="en-US" altLang="ja-JP" b="1">
                  <a:solidFill>
                    <a:srgbClr val="00CC99"/>
                  </a:solidFill>
                  <a:latin typeface="Symbol" pitchFamily="18" charset="2"/>
                  <a:cs typeface="Arial" pitchFamily="34" charset="0"/>
                </a:rPr>
                <a:t>L</a:t>
              </a:r>
            </a:p>
          </p:txBody>
        </p:sp>
      </p:grpSp>
      <p:grpSp>
        <p:nvGrpSpPr>
          <p:cNvPr id="8" name="Group 44"/>
          <p:cNvGrpSpPr>
            <a:grpSpLocks/>
          </p:cNvGrpSpPr>
          <p:nvPr/>
        </p:nvGrpSpPr>
        <p:grpSpPr bwMode="auto">
          <a:xfrm>
            <a:off x="677863" y="695325"/>
            <a:ext cx="7278689" cy="3851275"/>
            <a:chOff x="427" y="438"/>
            <a:chExt cx="4585" cy="2426"/>
          </a:xfrm>
        </p:grpSpPr>
        <p:sp>
          <p:nvSpPr>
            <p:cNvPr id="267292" name="Text Box 45"/>
            <p:cNvSpPr txBox="1">
              <a:spLocks noChangeArrowheads="1"/>
            </p:cNvSpPr>
            <p:nvPr/>
          </p:nvSpPr>
          <p:spPr bwMode="auto">
            <a:xfrm>
              <a:off x="4028" y="451"/>
              <a:ext cx="227" cy="288"/>
            </a:xfrm>
            <a:prstGeom prst="rect">
              <a:avLst/>
            </a:prstGeom>
            <a:noFill/>
            <a:ln w="9525">
              <a:noFill/>
              <a:miter lim="800000"/>
              <a:headEnd/>
              <a:tailEnd/>
            </a:ln>
          </p:spPr>
          <p:txBody>
            <a:bodyPr wrap="none">
              <a:spAutoFit/>
            </a:bodyPr>
            <a:lstStyle/>
            <a:p>
              <a:pPr eaLnBrk="1" hangingPunct="1"/>
              <a:r>
                <a:rPr lang="en-US" altLang="ja-JP" b="1">
                  <a:solidFill>
                    <a:srgbClr val="FF3399"/>
                  </a:solidFill>
                  <a:latin typeface="Symbol" pitchFamily="18" charset="2"/>
                  <a:cs typeface="Arial" pitchFamily="34" charset="0"/>
                </a:rPr>
                <a:t>m</a:t>
              </a:r>
            </a:p>
          </p:txBody>
        </p:sp>
        <p:grpSp>
          <p:nvGrpSpPr>
            <p:cNvPr id="9" name="Group 46"/>
            <p:cNvGrpSpPr>
              <a:grpSpLocks/>
            </p:cNvGrpSpPr>
            <p:nvPr/>
          </p:nvGrpSpPr>
          <p:grpSpPr bwMode="auto">
            <a:xfrm>
              <a:off x="427" y="2413"/>
              <a:ext cx="4585" cy="451"/>
              <a:chOff x="427" y="2413"/>
              <a:chExt cx="4585" cy="451"/>
            </a:xfrm>
          </p:grpSpPr>
          <p:pic>
            <p:nvPicPr>
              <p:cNvPr id="267296" name="Picture 47"/>
              <p:cNvPicPr>
                <a:picLocks noChangeAspect="1" noChangeArrowheads="1"/>
              </p:cNvPicPr>
              <p:nvPr/>
            </p:nvPicPr>
            <p:blipFill>
              <a:blip r:embed="rId8" cstate="print"/>
              <a:srcRect t="14815" r="54047" b="18518"/>
              <a:stretch>
                <a:fillRect/>
              </a:stretch>
            </p:blipFill>
            <p:spPr bwMode="auto">
              <a:xfrm>
                <a:off x="427" y="2413"/>
                <a:ext cx="276" cy="451"/>
              </a:xfrm>
              <a:prstGeom prst="rect">
                <a:avLst/>
              </a:prstGeom>
              <a:noFill/>
              <a:ln w="9525">
                <a:noFill/>
                <a:miter lim="800000"/>
                <a:headEnd/>
                <a:tailEnd/>
              </a:ln>
            </p:spPr>
          </p:pic>
          <p:sp>
            <p:nvSpPr>
              <p:cNvPr id="267297" name="Text Box 48"/>
              <p:cNvSpPr txBox="1">
                <a:spLocks noChangeArrowheads="1"/>
              </p:cNvSpPr>
              <p:nvPr/>
            </p:nvSpPr>
            <p:spPr bwMode="auto">
              <a:xfrm>
                <a:off x="3621" y="2523"/>
                <a:ext cx="1391" cy="291"/>
              </a:xfrm>
              <a:prstGeom prst="rect">
                <a:avLst/>
              </a:prstGeom>
              <a:noFill/>
              <a:ln w="9525">
                <a:noFill/>
                <a:miter lim="800000"/>
                <a:headEnd/>
                <a:tailEnd/>
              </a:ln>
            </p:spPr>
            <p:txBody>
              <a:bodyPr wrap="none">
                <a:spAutoFit/>
              </a:bodyPr>
              <a:lstStyle/>
              <a:p>
                <a:pPr eaLnBrk="1" hangingPunct="1"/>
                <a:r>
                  <a:rPr lang="en-US" altLang="ja-JP" b="1" dirty="0">
                    <a:solidFill>
                      <a:srgbClr val="FF3399"/>
                    </a:solidFill>
                    <a:cs typeface="Arial" pitchFamily="34" charset="0"/>
                  </a:rPr>
                  <a:t>QGP </a:t>
                </a:r>
                <a:r>
                  <a:rPr lang="en-US" altLang="ja-JP" sz="2000" b="1" dirty="0">
                    <a:solidFill>
                      <a:srgbClr val="FF3399"/>
                    </a:solidFill>
                    <a:cs typeface="Arial" pitchFamily="34" charset="0"/>
                  </a:rPr>
                  <a:t>(~ few fm/c)</a:t>
                </a:r>
              </a:p>
            </p:txBody>
          </p:sp>
        </p:grpSp>
        <p:sp>
          <p:nvSpPr>
            <p:cNvPr id="267294" name="Text Box 49"/>
            <p:cNvSpPr txBox="1">
              <a:spLocks noChangeArrowheads="1"/>
            </p:cNvSpPr>
            <p:nvPr/>
          </p:nvSpPr>
          <p:spPr bwMode="auto">
            <a:xfrm>
              <a:off x="1292" y="459"/>
              <a:ext cx="195" cy="288"/>
            </a:xfrm>
            <a:prstGeom prst="rect">
              <a:avLst/>
            </a:prstGeom>
            <a:noFill/>
            <a:ln w="9525">
              <a:noFill/>
              <a:miter lim="800000"/>
              <a:headEnd/>
              <a:tailEnd/>
            </a:ln>
          </p:spPr>
          <p:txBody>
            <a:bodyPr wrap="none">
              <a:spAutoFit/>
            </a:bodyPr>
            <a:lstStyle/>
            <a:p>
              <a:pPr eaLnBrk="1" hangingPunct="1"/>
              <a:r>
                <a:rPr lang="en-US" altLang="ja-JP" b="1">
                  <a:solidFill>
                    <a:srgbClr val="FF3399"/>
                  </a:solidFill>
                  <a:latin typeface="Symbol" pitchFamily="18" charset="2"/>
                  <a:cs typeface="Arial" pitchFamily="34" charset="0"/>
                </a:rPr>
                <a:t>g</a:t>
              </a:r>
            </a:p>
          </p:txBody>
        </p:sp>
        <p:sp>
          <p:nvSpPr>
            <p:cNvPr id="267295" name="Text Box 50"/>
            <p:cNvSpPr txBox="1">
              <a:spLocks noChangeArrowheads="1"/>
            </p:cNvSpPr>
            <p:nvPr/>
          </p:nvSpPr>
          <p:spPr bwMode="auto">
            <a:xfrm>
              <a:off x="1603" y="438"/>
              <a:ext cx="223" cy="288"/>
            </a:xfrm>
            <a:prstGeom prst="rect">
              <a:avLst/>
            </a:prstGeom>
            <a:noFill/>
            <a:ln w="9525">
              <a:noFill/>
              <a:miter lim="800000"/>
              <a:headEnd/>
              <a:tailEnd/>
            </a:ln>
          </p:spPr>
          <p:txBody>
            <a:bodyPr wrap="none">
              <a:spAutoFit/>
            </a:bodyPr>
            <a:lstStyle/>
            <a:p>
              <a:pPr eaLnBrk="1" hangingPunct="1"/>
              <a:r>
                <a:rPr lang="en-US" altLang="ja-JP" b="1">
                  <a:solidFill>
                    <a:srgbClr val="FF3399"/>
                  </a:solidFill>
                  <a:cs typeface="Arial" pitchFamily="34" charset="0"/>
                </a:rPr>
                <a:t>e</a:t>
              </a:r>
            </a:p>
          </p:txBody>
        </p:sp>
      </p:grpSp>
    </p:spTree>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Начальная">
  <a:themeElements>
    <a:clrScheme name="Начальная">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Начальная">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Начальная">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2185</TotalTime>
  <Words>3145</Words>
  <Application>Microsoft Office PowerPoint</Application>
  <PresentationFormat>Экран (4:3)</PresentationFormat>
  <Paragraphs>704</Paragraphs>
  <Slides>50</Slides>
  <Notes>34</Notes>
  <HiddenSlides>0</HiddenSlides>
  <MMClips>0</MMClips>
  <ScaleCrop>false</ScaleCrop>
  <HeadingPairs>
    <vt:vector size="6" baseType="variant">
      <vt:variant>
        <vt:lpstr>Тема</vt:lpstr>
      </vt:variant>
      <vt:variant>
        <vt:i4>2</vt:i4>
      </vt:variant>
      <vt:variant>
        <vt:lpstr>Внедренные серверы OLE</vt:lpstr>
      </vt:variant>
      <vt:variant>
        <vt:i4>3</vt:i4>
      </vt:variant>
      <vt:variant>
        <vt:lpstr>Заголовки слайдов</vt:lpstr>
      </vt:variant>
      <vt:variant>
        <vt:i4>50</vt:i4>
      </vt:variant>
    </vt:vector>
  </HeadingPairs>
  <TitlesOfParts>
    <vt:vector size="55" baseType="lpstr">
      <vt:lpstr>Тема Office</vt:lpstr>
      <vt:lpstr>Начальная</vt:lpstr>
      <vt:lpstr>Image</vt:lpstr>
      <vt:lpstr>Adobe Acrobat Document</vt:lpstr>
      <vt:lpstr>Acrobat Document</vt:lpstr>
      <vt:lpstr>Слайд 1</vt:lpstr>
      <vt:lpstr>Слайд 2</vt:lpstr>
      <vt:lpstr> </vt:lpstr>
      <vt:lpstr>Слайд 4</vt:lpstr>
      <vt:lpstr>Слайд 5</vt:lpstr>
      <vt:lpstr>Слайд 6</vt:lpstr>
      <vt:lpstr>Слайд 7</vt:lpstr>
      <vt:lpstr>Слайд 8</vt:lpstr>
      <vt:lpstr>Space-time Evolution of the Collisions</vt:lpstr>
      <vt:lpstr>Слайд 10</vt:lpstr>
      <vt:lpstr>Слайд 11</vt:lpstr>
      <vt:lpstr>Слайд 12</vt:lpstr>
      <vt:lpstr>Слайд 13</vt:lpstr>
      <vt:lpstr>Слайд 14</vt:lpstr>
      <vt:lpstr>Слайд 15</vt:lpstr>
      <vt:lpstr>Слайд 16</vt:lpstr>
      <vt:lpstr>Слайд 17</vt:lpstr>
      <vt:lpstr>Strange matter production in heavy ion collisions at the Nuclotron extracted beam: Baryonic Matter at Nuclotron(BM@N)</vt:lpstr>
      <vt:lpstr>Слайд 19</vt:lpstr>
      <vt:lpstr>Слайд 20</vt:lpstr>
      <vt:lpstr>Слайд 21</vt:lpstr>
      <vt:lpstr>Слайд 22</vt:lpstr>
      <vt:lpstr>Слайд 23</vt:lpstr>
      <vt:lpstr>Слайд 24</vt:lpstr>
      <vt:lpstr>Слайд 25</vt:lpstr>
      <vt:lpstr>Spin Physics in Heavy-Ion Collisions</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NICA White Paper prioritization meeting JINR Dubna, November 5, 2013</vt:lpstr>
      <vt:lpstr>Strangeness in Quark Matter 2015 Dubna, 6.-11. July 2015</vt:lpstr>
      <vt:lpstr>Слайд 47</vt:lpstr>
      <vt:lpstr>Слайд 48</vt:lpstr>
      <vt:lpstr>Слайд 49</vt:lpstr>
      <vt:lpstr>Слайд 50</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Sorin</dc:creator>
  <cp:lastModifiedBy>Sorin</cp:lastModifiedBy>
  <cp:revision>325</cp:revision>
  <dcterms:created xsi:type="dcterms:W3CDTF">2016-05-24T08:29:19Z</dcterms:created>
  <dcterms:modified xsi:type="dcterms:W3CDTF">2016-10-30T19:44:38Z</dcterms:modified>
</cp:coreProperties>
</file>