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93" r:id="rId2"/>
    <p:sldMasterId id="2147483907" r:id="rId3"/>
    <p:sldMasterId id="2147483924" r:id="rId4"/>
    <p:sldMasterId id="2147483938" r:id="rId5"/>
    <p:sldMasterId id="2147483952" r:id="rId6"/>
    <p:sldMasterId id="2147483978" r:id="rId7"/>
  </p:sldMasterIdLst>
  <p:notesMasterIdLst>
    <p:notesMasterId r:id="rId96"/>
  </p:notesMasterIdLst>
  <p:handoutMasterIdLst>
    <p:handoutMasterId r:id="rId97"/>
  </p:handoutMasterIdLst>
  <p:sldIdLst>
    <p:sldId id="257" r:id="rId8"/>
    <p:sldId id="482" r:id="rId9"/>
    <p:sldId id="568" r:id="rId10"/>
    <p:sldId id="574" r:id="rId11"/>
    <p:sldId id="575" r:id="rId12"/>
    <p:sldId id="576" r:id="rId13"/>
    <p:sldId id="651" r:id="rId14"/>
    <p:sldId id="577" r:id="rId15"/>
    <p:sldId id="578" r:id="rId16"/>
    <p:sldId id="579" r:id="rId17"/>
    <p:sldId id="580" r:id="rId18"/>
    <p:sldId id="599" r:id="rId19"/>
    <p:sldId id="614" r:id="rId20"/>
    <p:sldId id="582" r:id="rId21"/>
    <p:sldId id="600" r:id="rId22"/>
    <p:sldId id="601" r:id="rId23"/>
    <p:sldId id="602" r:id="rId24"/>
    <p:sldId id="603" r:id="rId25"/>
    <p:sldId id="585" r:id="rId26"/>
    <p:sldId id="586" r:id="rId27"/>
    <p:sldId id="587" r:id="rId28"/>
    <p:sldId id="588" r:id="rId29"/>
    <p:sldId id="589" r:id="rId30"/>
    <p:sldId id="590" r:id="rId31"/>
    <p:sldId id="604" r:id="rId32"/>
    <p:sldId id="605" r:id="rId33"/>
    <p:sldId id="606" r:id="rId34"/>
    <p:sldId id="607" r:id="rId35"/>
    <p:sldId id="608" r:id="rId36"/>
    <p:sldId id="609" r:id="rId37"/>
    <p:sldId id="611" r:id="rId38"/>
    <p:sldId id="613" r:id="rId39"/>
    <p:sldId id="615" r:id="rId40"/>
    <p:sldId id="616" r:id="rId41"/>
    <p:sldId id="617" r:id="rId42"/>
    <p:sldId id="618" r:id="rId43"/>
    <p:sldId id="619" r:id="rId44"/>
    <p:sldId id="620" r:id="rId45"/>
    <p:sldId id="621" r:id="rId46"/>
    <p:sldId id="622" r:id="rId47"/>
    <p:sldId id="623" r:id="rId48"/>
    <p:sldId id="624" r:id="rId49"/>
    <p:sldId id="625" r:id="rId50"/>
    <p:sldId id="626" r:id="rId51"/>
    <p:sldId id="627" r:id="rId52"/>
    <p:sldId id="632" r:id="rId53"/>
    <p:sldId id="633" r:id="rId54"/>
    <p:sldId id="634" r:id="rId55"/>
    <p:sldId id="635" r:id="rId56"/>
    <p:sldId id="636" r:id="rId57"/>
    <p:sldId id="637" r:id="rId58"/>
    <p:sldId id="638" r:id="rId59"/>
    <p:sldId id="639" r:id="rId60"/>
    <p:sldId id="640" r:id="rId61"/>
    <p:sldId id="641" r:id="rId62"/>
    <p:sldId id="642" r:id="rId63"/>
    <p:sldId id="643" r:id="rId64"/>
    <p:sldId id="644" r:id="rId65"/>
    <p:sldId id="650" r:id="rId66"/>
    <p:sldId id="648" r:id="rId67"/>
    <p:sldId id="652" r:id="rId68"/>
    <p:sldId id="647" r:id="rId69"/>
    <p:sldId id="655" r:id="rId70"/>
    <p:sldId id="656" r:id="rId71"/>
    <p:sldId id="658" r:id="rId72"/>
    <p:sldId id="659" r:id="rId73"/>
    <p:sldId id="483" r:id="rId74"/>
    <p:sldId id="493" r:id="rId75"/>
    <p:sldId id="525" r:id="rId76"/>
    <p:sldId id="572" r:id="rId77"/>
    <p:sldId id="573" r:id="rId78"/>
    <p:sldId id="571" r:id="rId79"/>
    <p:sldId id="657" r:id="rId80"/>
    <p:sldId id="468" r:id="rId81"/>
    <p:sldId id="654" r:id="rId82"/>
    <p:sldId id="565" r:id="rId83"/>
    <p:sldId id="470" r:id="rId84"/>
    <p:sldId id="526" r:id="rId85"/>
    <p:sldId id="529" r:id="rId86"/>
    <p:sldId id="476" r:id="rId87"/>
    <p:sldId id="477" r:id="rId88"/>
    <p:sldId id="554" r:id="rId89"/>
    <p:sldId id="551" r:id="rId90"/>
    <p:sldId id="566" r:id="rId91"/>
    <p:sldId id="382" r:id="rId92"/>
    <p:sldId id="612" r:id="rId93"/>
    <p:sldId id="645" r:id="rId94"/>
    <p:sldId id="646" r:id="rId95"/>
  </p:sldIdLst>
  <p:sldSz cx="9144000" cy="6858000" type="screen4x3"/>
  <p:notesSz cx="6645275" cy="9779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 baseline="-12000">
        <a:solidFill>
          <a:srgbClr val="FF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0000"/>
    <a:srgbClr val="008000"/>
    <a:srgbClr val="6699FF"/>
    <a:srgbClr val="00CCFF"/>
    <a:srgbClr val="66CCFF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8" autoAdjust="0"/>
    <p:restoredTop sz="90929"/>
  </p:normalViewPr>
  <p:slideViewPr>
    <p:cSldViewPr>
      <p:cViewPr varScale="1">
        <p:scale>
          <a:sx n="84" d="100"/>
          <a:sy n="84" d="100"/>
        </p:scale>
        <p:origin x="-1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t" anchorCtr="0" compatLnSpc="1">
            <a:prstTxWarp prst="textNoShape">
              <a:avLst/>
            </a:prstTxWarp>
          </a:bodyPr>
          <a:lstStyle>
            <a:lvl1pPr defTabSz="903288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781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t" anchorCtr="0" compatLnSpc="1">
            <a:prstTxWarp prst="textNoShape">
              <a:avLst/>
            </a:prstTxWarp>
          </a:bodyPr>
          <a:lstStyle>
            <a:lvl1pPr algn="r" defTabSz="903288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81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b" anchorCtr="0" compatLnSpc="1">
            <a:prstTxWarp prst="textNoShape">
              <a:avLst/>
            </a:prstTxWarp>
          </a:bodyPr>
          <a:lstStyle>
            <a:lvl1pPr defTabSz="903288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290050"/>
            <a:ext cx="28781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b" anchorCtr="0" compatLnSpc="1">
            <a:prstTxWarp prst="textNoShape">
              <a:avLst/>
            </a:prstTxWarp>
          </a:bodyPr>
          <a:lstStyle>
            <a:lvl1pPr algn="r" defTabSz="903288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E5E94A9D-B47F-4AE2-8E8E-B5724D740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02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t" anchorCtr="0" compatLnSpc="1">
            <a:prstTxWarp prst="textNoShape">
              <a:avLst/>
            </a:prstTxWarp>
          </a:bodyPr>
          <a:lstStyle>
            <a:lvl1pPr defTabSz="903288">
              <a:defRPr sz="12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781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t" anchorCtr="0" compatLnSpc="1">
            <a:prstTxWarp prst="textNoShape">
              <a:avLst/>
            </a:prstTxWarp>
          </a:bodyPr>
          <a:lstStyle>
            <a:lvl1pPr algn="r" defTabSz="903288">
              <a:defRPr sz="12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1063" y="735013"/>
            <a:ext cx="4887912" cy="366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81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b" anchorCtr="0" compatLnSpc="1">
            <a:prstTxWarp prst="textNoShape">
              <a:avLst/>
            </a:prstTxWarp>
          </a:bodyPr>
          <a:lstStyle>
            <a:lvl1pPr defTabSz="903288">
              <a:defRPr sz="12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290050"/>
            <a:ext cx="28781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55" tIns="45178" rIns="90355" bIns="45178" numCol="1" anchor="b" anchorCtr="0" compatLnSpc="1">
            <a:prstTxWarp prst="textNoShape">
              <a:avLst/>
            </a:prstTxWarp>
          </a:bodyPr>
          <a:lstStyle>
            <a:lvl1pPr algn="r" defTabSz="903288">
              <a:defRPr sz="12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E76B9BAD-9A41-4FF1-9734-7E13DCF3E2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13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EC77DA-4643-4CFF-A454-6D443C7DA6D6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6800" y="938213"/>
            <a:ext cx="4514850" cy="3386137"/>
          </a:xfrm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4652963"/>
            <a:ext cx="4592638" cy="3757612"/>
          </a:xfrm>
          <a:noFill/>
          <a:ln/>
        </p:spPr>
        <p:txBody>
          <a:bodyPr wrap="none" lIns="79232" tIns="39616" rIns="79232" bIns="39616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B9BAD-9A41-4FF1-9734-7E13DCF3E28D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5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aseline="0" dirty="0" smtClean="0"/>
              <a:t>Calculations were performed with two values for the compression modulus:  =</a:t>
            </a:r>
          </a:p>
          <a:p>
            <a:r>
              <a:rPr lang="en-US" sz="1200" baseline="0" dirty="0" smtClean="0"/>
              <a:t>200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(solid line) and  = 380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(dashed line) corresponding to a “soft” or to</a:t>
            </a:r>
          </a:p>
          <a:p>
            <a:r>
              <a:rPr lang="en-US" sz="1200" baseline="0" dirty="0" smtClean="0"/>
              <a:t>a “hard” nuclear equation-of-state, respectively. The RQMD transport model takes</a:t>
            </a:r>
          </a:p>
          <a:p>
            <a:r>
              <a:rPr lang="en-US" sz="1200" baseline="0" dirty="0" smtClean="0"/>
              <a:t>into account a repulsive K+N-potential and uses momentum-dependent </a:t>
            </a:r>
            <a:r>
              <a:rPr lang="en-US" sz="1200" baseline="0" dirty="0" err="1" smtClean="0"/>
              <a:t>Skyrme</a:t>
            </a:r>
            <a:r>
              <a:rPr lang="en-US" sz="1200" baseline="0" dirty="0" smtClean="0"/>
              <a:t> forces</a:t>
            </a:r>
          </a:p>
          <a:p>
            <a:r>
              <a:rPr lang="en-US" sz="1200" baseline="0" dirty="0" smtClean="0"/>
              <a:t>to determine the </a:t>
            </a:r>
            <a:r>
              <a:rPr lang="en-US" sz="1200" baseline="0" dirty="0" err="1" smtClean="0"/>
              <a:t>compressional</a:t>
            </a:r>
            <a:r>
              <a:rPr lang="en-US" sz="1200" baseline="0" dirty="0" smtClean="0"/>
              <a:t> energy per nucleon (i.e. the energy stored in the</a:t>
            </a:r>
          </a:p>
          <a:p>
            <a:r>
              <a:rPr lang="en-US" sz="1200" baseline="0" dirty="0" smtClean="0"/>
              <a:t>compression).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+ yield is sensitive to the EOS with increasing system mass and with decreasing beam energies.</a:t>
            </a:r>
            <a:endParaRPr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B9BAD-9A41-4FF1-9734-7E13DCF3E28D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aseline="0" dirty="0" smtClean="0"/>
              <a:t>Calculations were performed with two values for the compression modulus:  =</a:t>
            </a:r>
          </a:p>
          <a:p>
            <a:r>
              <a:rPr lang="en-US" sz="1200" baseline="0" dirty="0" smtClean="0"/>
              <a:t>200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(solid line) and  = 380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(dashed line) corresponding to a “soft” or to</a:t>
            </a:r>
          </a:p>
          <a:p>
            <a:r>
              <a:rPr lang="en-US" sz="1200" baseline="0" dirty="0" smtClean="0"/>
              <a:t>a “hard” nuclear equation-of-state, respectively. The RQMD transport model takes</a:t>
            </a:r>
          </a:p>
          <a:p>
            <a:r>
              <a:rPr lang="en-US" sz="1200" baseline="0" dirty="0" smtClean="0"/>
              <a:t>into account a repulsive K+N-potential and uses momentum-dependent </a:t>
            </a:r>
            <a:r>
              <a:rPr lang="en-US" sz="1200" baseline="0" dirty="0" err="1" smtClean="0"/>
              <a:t>Skyrme</a:t>
            </a:r>
            <a:r>
              <a:rPr lang="en-US" sz="1200" baseline="0" dirty="0" smtClean="0"/>
              <a:t> forces</a:t>
            </a:r>
          </a:p>
          <a:p>
            <a:r>
              <a:rPr lang="en-US" sz="1200" baseline="0" dirty="0" smtClean="0"/>
              <a:t>to determine the </a:t>
            </a:r>
            <a:r>
              <a:rPr lang="en-US" sz="1200" baseline="0" dirty="0" err="1" smtClean="0"/>
              <a:t>compressional</a:t>
            </a:r>
            <a:r>
              <a:rPr lang="en-US" sz="1200" baseline="0" dirty="0" smtClean="0"/>
              <a:t> energy per nucleon (i.e. the energy stored in the</a:t>
            </a:r>
          </a:p>
          <a:p>
            <a:r>
              <a:rPr lang="en-US" sz="1200" baseline="0" dirty="0" smtClean="0"/>
              <a:t>compression).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+ yield is sensitive to the EOS with increasing system mass and with decreasing beam energies.</a:t>
            </a:r>
            <a:endParaRPr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B9BAD-9A41-4FF1-9734-7E13DCF3E28D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1DB4A-667F-4D41-A636-685DBA1265A5}" type="slidenum">
              <a:rPr lang="ru-RU" smtClean="0"/>
              <a:pPr/>
              <a:t>76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 heavy ion collisions, and in particular when a QGP is formed, it has long been predicted</a:t>
            </a:r>
          </a:p>
          <a:p>
            <a:r>
              <a:rPr lang="en-US" dirty="0" smtClean="0"/>
              <a:t>that there should be no polarization [9–11]. The essence of the models is that when a QGP has</a:t>
            </a:r>
          </a:p>
          <a:p>
            <a:r>
              <a:rPr lang="en-US" dirty="0" smtClean="0"/>
              <a:t>been formed, a </a:t>
            </a:r>
            <a:r>
              <a:rPr lang="en-US" dirty="0" err="1" smtClean="0"/>
              <a:t>hyperon</a:t>
            </a:r>
            <a:r>
              <a:rPr lang="en-US" dirty="0" smtClean="0"/>
              <a:t> (for example, a ) would be formed by coalescence of three random</a:t>
            </a:r>
          </a:p>
          <a:p>
            <a:r>
              <a:rPr lang="en-US" dirty="0" smtClean="0"/>
              <a:t>u, d and s quarks. The spins therefore have no preferred axis, and there is no net polarization.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CE5880-76CA-469E-B465-F31C81E0483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A476706-817F-4F49-9BBC-8A54017633B5}" type="slidenum">
              <a:rPr lang="ru-RU" altLang="en-US">
                <a:latin typeface="Calibri" pitchFamily="34" charset="0"/>
              </a:rPr>
              <a:pPr/>
              <a:t>14</a:t>
            </a:fld>
            <a:endParaRPr lang="ru-RU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E588B11-0B62-4C4E-8522-3D076651D0AF}" type="slidenum">
              <a:rPr lang="ru-RU" altLang="en-US"/>
              <a:pPr>
                <a:spcBef>
                  <a:spcPct val="0"/>
                </a:spcBef>
              </a:pPr>
              <a:t>23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He3 point-nucleon charge densities.</a:t>
            </a:r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FAE097E-29EF-4235-85DD-FBFE768EDC75}" type="slidenum">
              <a:rPr lang="ru-RU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41</a:t>
            </a:fld>
            <a:endParaRPr lang="ru-RU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He3 point-nucleon charge densities.</a:t>
            </a:r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BCDD32E-7A8E-43AF-A933-712C88629939}" type="slidenum">
              <a:rPr lang="ru-RU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42</a:t>
            </a:fld>
            <a:endParaRPr lang="ru-RU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He3 point-nucleon charge densities.</a:t>
            </a: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B0C5190-C086-4DEB-9438-23B13EF62B3A}" type="slidenum">
              <a:rPr lang="ru-RU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43</a:t>
            </a:fld>
            <a:endParaRPr lang="ru-RU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behaviour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of strange particles in dense nuclear matter plays a crucial role in the dynamics of supernovae and in the stability of neutron stars</a:t>
            </a:r>
            <a:endParaRPr lang="ru-RU" sz="12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B9BAD-9A41-4FF1-9734-7E13DCF3E28D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aseline="0" dirty="0" smtClean="0"/>
              <a:t>Calculations were performed with two values for the compression modulus:  =</a:t>
            </a:r>
          </a:p>
          <a:p>
            <a:r>
              <a:rPr lang="en-US" sz="1200" baseline="0" dirty="0" smtClean="0"/>
              <a:t>200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(solid line) and  = 380 </a:t>
            </a:r>
            <a:r>
              <a:rPr lang="en-US" sz="1200" baseline="0" dirty="0" err="1" smtClean="0"/>
              <a:t>MeV</a:t>
            </a:r>
            <a:r>
              <a:rPr lang="en-US" sz="1200" baseline="0" dirty="0" smtClean="0"/>
              <a:t> (dashed line) corresponding to a “soft” or to</a:t>
            </a:r>
          </a:p>
          <a:p>
            <a:r>
              <a:rPr lang="en-US" sz="1200" baseline="0" dirty="0" smtClean="0"/>
              <a:t>a “hard” nuclear equation-of-state, respectively. The RQMD transport model takes</a:t>
            </a:r>
          </a:p>
          <a:p>
            <a:r>
              <a:rPr lang="en-US" sz="1200" baseline="0" dirty="0" smtClean="0"/>
              <a:t>into account a repulsive K+N-potential and uses momentum-dependent </a:t>
            </a:r>
            <a:r>
              <a:rPr lang="en-US" sz="1200" baseline="0" dirty="0" err="1" smtClean="0"/>
              <a:t>Skyrme</a:t>
            </a:r>
            <a:r>
              <a:rPr lang="en-US" sz="1200" baseline="0" dirty="0" smtClean="0"/>
              <a:t> forces</a:t>
            </a:r>
          </a:p>
          <a:p>
            <a:r>
              <a:rPr lang="en-US" sz="1200" baseline="0" dirty="0" smtClean="0"/>
              <a:t>to determine the </a:t>
            </a:r>
            <a:r>
              <a:rPr lang="en-US" sz="1200" baseline="0" dirty="0" err="1" smtClean="0"/>
              <a:t>compressional</a:t>
            </a:r>
            <a:r>
              <a:rPr lang="en-US" sz="1200" baseline="0" dirty="0" smtClean="0"/>
              <a:t> energy per nucleon (i.e. the energy stored in the</a:t>
            </a:r>
          </a:p>
          <a:p>
            <a:r>
              <a:rPr lang="en-US" sz="1200" baseline="0" dirty="0" smtClean="0"/>
              <a:t>compression).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+ yield is sensitive to the EOS with increasing system mass and with decreasing beam energies.</a:t>
            </a:r>
            <a:endParaRPr lang="ru-RU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B9BAD-9A41-4FF1-9734-7E13DCF3E28D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DD54-386C-47E7-852F-69307B5E18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3D9CD-F92C-43B0-B91F-6490B22120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73D5F-1989-4872-9C10-B0F2FBF1D3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Terence Tarnowsky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Quark Matter 2011</a:t>
            </a:r>
          </a:p>
          <a:p>
            <a:pPr>
              <a:defRPr/>
            </a:pPr>
            <a:r>
              <a:rPr lang="en-US"/>
              <a:t>May 23,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11E5-5C1E-4190-B3C2-73FBB0148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7099-F318-41FD-B5E8-6B57541790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AE88C-196C-4955-BB15-37B751F117F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31037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2E4CC-162B-4C41-B9A3-9419685B60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83E59-4A61-45EB-962B-EDED1AB769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6146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3E032-80EC-4C54-B8AC-A551555796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3B602-8C7F-4110-B5BB-39AC3BEC82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3394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1CC6-01DF-4E26-B62E-2612AC1595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5F507-E903-44A0-817D-8EDB85494BD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6694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0B9B-BA54-4B95-8F59-5A5FF66DC9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016B7-04EA-4324-B756-63C124C437E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4051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75B6-F726-4D95-BDC8-4D5A8F815C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09A28-70A7-4E4E-989F-48CB7BEED91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8548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7433-FAB1-49DE-9B6D-77055D1076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E7D66-4A51-4EDD-A5DD-80788066F53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060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641E-1A63-4881-83D7-299353646E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86FA0-CEEB-47EB-B1DF-D2FC6B2AD99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86AC7-7D15-46B7-B7F6-A028C8C1788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9126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DC99E-1C7A-438C-A15F-D30BDA880A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2F5F3-49AA-4E62-B71F-D0252836E5C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17199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32A13-8611-4495-B64F-86ECCA737F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19DE7-B816-4C87-BC6E-BE7AEED383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00430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6530B-E688-4E18-A7AB-BCA0FA078F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05360-8EFE-4DC4-9AA1-2D1CC204249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0024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4EAB-18A5-41D1-9C53-8601BAC705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294EA-114E-4FA6-878B-E9C09BC8003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92617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F3A09-6952-4946-9264-139BC57048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55502-F454-49C5-858C-06920EFE03A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97617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5D623-477B-4ABA-BC2A-80DF6B9169F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39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9722-9E5E-4BAF-87B2-C9364D8F578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43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3D505-AC2E-4570-9855-6F95D71D97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33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9C8-521C-4C99-A62D-30BA76FAE66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9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D32E-65E5-48CB-80E9-547882A4A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D2FA9-D782-41A6-9ADF-C3189C5CEFC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85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913CB-2653-4DC8-82C3-629049AFF1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32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2E6D6-2088-4C0B-99DA-B1C332FC9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57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172AD-A937-4784-91F0-4AFFDD1F52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84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D900B-9975-43CA-8AD0-123065BEA6D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5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F4F1-1C0F-48C7-AFD5-343AA711385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68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B7936-AB15-4641-A0A9-190F94C7CAF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35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C40A8C-0CE7-4D4B-9999-98DE2DB1B86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97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3600" y="198120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09575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3600" y="409575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E5DB4B-48A5-4237-9A67-9C9A03A72E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58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3600" y="198120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73600" y="409575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1C662A-23D5-42F6-BD28-50BEE38099D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5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7D3A-660A-42E4-AD4F-A59CA78D14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3600" y="198120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73600" y="4095750"/>
            <a:ext cx="3784600" cy="200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AD8FA4-56F9-4566-A932-1749DCD771F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06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7A5642-5F85-4F06-9352-3C7A29EA101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62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61E48-56FB-43E5-9354-3D48CD9AB1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548D-16A1-4BE1-81D6-3219F15FD19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06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E40D6-8B20-4C2C-A4B8-67C0394EC3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71E0-113B-46F4-87F9-7625B0D672B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52156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EAC6-DEE4-439B-89F2-DC9E074911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C48F-7C04-4A8B-93CB-8C110204851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68144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4A6C-DD5C-4BA5-9708-D0ADD7CF97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B9D-6CD2-4437-9EEA-C83D2E945FB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16168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1D4C-1B15-4200-BCE1-3B92C5BE42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4178-17D0-4079-A042-7948EDCC3A0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4046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C87A-E2DC-4299-B3D0-43612C4644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FECE4-644D-4D5D-9502-5C9E139C9EF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15937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D50B-AC9D-4524-9F5B-7C69F2AB01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960DA-ED7C-46C8-81D3-480B0EBCFF1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75488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13687-C80A-4D25-9F65-FD46379A97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F04AA-9C23-4042-9482-260C249D03A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7513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9B4E-5FED-4FC3-AF33-D0A0BA9F33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C2033-6018-42D2-94A6-603EEF1B34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EAE2-788B-4C82-ABCF-83DBC10E15B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91486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0A9D-CE26-4FCA-8005-415C0DFCD5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4146F-81E4-4366-867B-07D48A97B5A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36849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6E6D-A371-4902-A116-0C075E6415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6CE08-B0B1-450B-8C09-3ED2B37698C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6656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726AE-CE82-4A36-A706-B759232393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4CEF-93D9-47B6-B7E7-406A26DCE65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0505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94C61-0613-442F-90A8-25F8E2E71F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3F863-D979-4AEE-A15C-FE9DA123A04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8726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A36CB-EE70-424F-97FA-6C739B42B7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94E12-53DD-400C-A995-0DDB2C42CA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08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4E1-246A-44A6-B018-6F8B33BD1A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7B2DB-8D13-4A21-9D3F-58F7E856F8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05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36AA5-071A-49D2-99B0-6C015FDD8D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82B4-B94A-43D5-AB54-3C3C4B7D3B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27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9EF00-C4F2-4ED4-8AB2-EC288AFBAC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5EF2-8090-452C-B162-7627E0FCF3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6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66D2-C594-4251-8A50-3B49A2702A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68C7-CDFB-4C39-B9D8-087FC3594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4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9E5B8-4CFC-4700-80B9-E8CB3781A2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9263-CAD7-45F8-873A-1D2E56CD60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E1F2C-9E49-41BA-A422-EA30758FAF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58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F7C7-4A64-4F6A-B3FA-639F33E4DC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96C5-F961-4969-8B0D-065F534637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00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B929-8D74-4C58-98F2-1044D2C874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047FA-105D-4436-AB98-002405F66C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03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23A2-E95A-4820-B299-AF50090FE4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A162-D7BF-4CD7-B9A8-263DC0E5FA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8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B727-9FDB-4EDA-9D34-0B6EC70B8D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0C046-B25F-4F84-A252-6010000CFC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882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7E6FF-1F00-45FA-B31C-8EDE2D10D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97AB4-4CFC-4E3E-9A8C-4272695B9B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93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ADF1-9CFB-4EA0-AC82-2E1863566E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69783-7746-45B2-98C4-9330CA3F5D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2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B48E2-447D-4E30-B5BE-BF55BAB3F0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2518E-88C8-4983-AEBC-4C475F914B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33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DD54-386C-47E7-852F-69307B5E18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82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641E-1A63-4881-83D7-299353646E1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0050"/>
            <a:ext cx="7772400" cy="1143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Connection to Physical Quantities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30350"/>
            <a:ext cx="7772400" cy="4565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D32E-65E5-48CB-80E9-547882A4AC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60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7D3A-660A-42E4-AD4F-A59CA78D142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304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9B4E-5FED-4FC3-AF33-D0A0BA9F33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79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9E5B8-4CFC-4700-80B9-E8CB3781A2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74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0050"/>
            <a:ext cx="7772400" cy="1143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dirty="0" smtClean="0"/>
              <a:t>Connection to Physical Quantities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30350"/>
            <a:ext cx="7772400" cy="4565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09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6D84-4A1C-4B6E-BCBD-95E721FCB28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75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395D-2D9C-4859-8EF2-5F1547AB56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41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3D9CD-F92C-43B0-B91F-6490B221206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459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73D5F-1989-4872-9C10-B0F2FBF1D3E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88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Terence Tarnowsky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Quark Matter 2011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23,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11E5-5C1E-4190-B3C2-73FBB0148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481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6D84-4A1C-4B6E-BCBD-95E721FCB2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EDFCC-61C9-48E3-9CAC-EB0B3D801E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94AC-A476-4897-B5E9-99CEA28497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79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1B8F-8FE2-4F30-8772-39E29C2BEB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0E653-AAE3-4B19-916B-F734781884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016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D1203-6E70-4291-A036-D6DFB08B55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ECBB-2680-4BE0-9AF6-8A2070BB9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0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73C10-C562-47C9-92A8-CD42826589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3E25-B266-4338-AB97-EF70A6709B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1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CD938-BBA3-408C-872A-F3540FE0DB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1BA88-B794-4B0B-B441-DD9FF88957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72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AC83-9504-4BCA-9283-6DA9FDDFAE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B210C-FBF2-4D51-B712-583E116855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755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8BE20-4962-492E-82DF-58A25788E4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1732B-943F-4F70-B21F-C96F305165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86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3F3A-162A-40CD-8668-0BB3A53D42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D53F-3E07-48FD-893F-C49B00DE96B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501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BDFB-E80D-4691-8A8F-BB2828AA7A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5C6AF-20CD-4739-8AA1-29A2315B06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477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B8B1-E3AF-43B3-825B-F392288DE0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67551-4B10-449A-8EAD-824BBB05CD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7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395D-2D9C-4859-8EF2-5F1547AB56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0F84-4D55-4761-AE9F-BC6F8ADBDC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A256-801A-43F5-80CC-8798A4BC8A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807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8709C-73F5-4219-B81B-75A35854FF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0E3E2-E491-47BF-A2E5-A79AC976E2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115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98ED-CA04-4668-B268-3050596E6B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6B26B-5424-440B-90BA-2DC02F3027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C4CE35EA-74AB-46A8-9F8D-794F4056A3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91" r:id="rId7"/>
    <p:sldLayoutId id="2147483887" r:id="rId8"/>
    <p:sldLayoutId id="2147483888" r:id="rId9"/>
    <p:sldLayoutId id="2147483889" r:id="rId10"/>
    <p:sldLayoutId id="2147483890" r:id="rId11"/>
    <p:sldLayoutId id="21474838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567431-E751-4F31-B666-4D00BEC276E4}" type="datetimeFigureOut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8F7B3AA-7F75-4A3F-9CB9-4AF788AFF368}" type="slidenum">
              <a:rPr lang="ru-RU" altLang="en-US" b="0" baseline="0" smtClean="0"/>
              <a:pPr/>
              <a:t>‹#›</a:t>
            </a:fld>
            <a:endParaRPr lang="ru-RU" altLang="en-US" b="0" baseline="0" smtClean="0"/>
          </a:p>
        </p:txBody>
      </p:sp>
    </p:spTree>
    <p:extLst>
      <p:ext uri="{BB962C8B-B14F-4D97-AF65-F5344CB8AC3E}">
        <p14:creationId xmlns:p14="http://schemas.microsoft.com/office/powerpoint/2010/main" val="4080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 altLang="ru-RU" baseline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 altLang="ru-RU" baseline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975A6C4-6434-4EEC-8C47-ADD4B364C606}" type="slidenum">
              <a:rPr lang="ru-RU" altLang="ru-RU" baseline="0" smtClean="0">
                <a:solidFill>
                  <a:srgbClr val="000000"/>
                </a:solidFill>
              </a:rPr>
              <a:pPr/>
              <a:t>‹#›</a:t>
            </a:fld>
            <a:endParaRPr lang="ru-RU" altLang="ru-RU" baseline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5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ED7EA0-55E1-42AA-890A-BDD0B74836BA}" type="datetimeFigureOut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32D862C-6DB8-4E7D-8DA7-F3A52F92BC7C}" type="slidenum">
              <a:rPr lang="ru-RU" altLang="en-US" b="0" baseline="0"/>
              <a:pPr>
                <a:defRPr/>
              </a:pPr>
              <a:t>‹#›</a:t>
            </a:fld>
            <a:endParaRPr lang="ru-RU" altLang="en-US" b="0" baseline="0"/>
          </a:p>
        </p:txBody>
      </p:sp>
    </p:spTree>
    <p:extLst>
      <p:ext uri="{BB962C8B-B14F-4D97-AF65-F5344CB8AC3E}">
        <p14:creationId xmlns:p14="http://schemas.microsoft.com/office/powerpoint/2010/main" val="20073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37C5CE-11D0-426F-A13E-6C98FBB313A7}" type="datetimeFigureOut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36585E-D60C-4F5F-A3B7-DE7C37981E80}" type="slidenum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8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C4CE35EA-74AB-46A8-9F8D-794F4056A32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4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56D297-1331-4E87-96C4-DF13401486B1}" type="datetimeFigureOut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12.04.2017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5A911-1B62-4E8A-AEC7-8D1AC5064B44}" type="slidenum">
              <a:rPr lang="ru-RU" b="0" baseline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 baseline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6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7" Type="http://schemas.openxmlformats.org/officeDocument/2006/relationships/image" Target="../media/image16.png"/><Relationship Id="rId2" Type="http://schemas.microsoft.com/office/2007/relationships/media" Target="../media/media2.avi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1.wmf"/><Relationship Id="rId5" Type="http://schemas.openxmlformats.org/officeDocument/2006/relationships/image" Target="../media/image19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5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36.jpe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tex\seminars\FLNR\presentation_Genis\three_quarks.av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6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47.xml"/><Relationship Id="rId1" Type="http://schemas.openxmlformats.org/officeDocument/2006/relationships/video" Target="file:///D:\mytex\seminars\FLNR\presentation_Genis\O16.avi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7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4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5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09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14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15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6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48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686300" y="2693988"/>
            <a:ext cx="158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87600" y="1668463"/>
            <a:ext cx="333851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779912" y="6309320"/>
            <a:ext cx="5112568" cy="3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8675" hangingPunct="0">
              <a:lnSpc>
                <a:spcPct val="10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/>
            </a:pPr>
            <a:r>
              <a:rPr lang="de-DE" sz="2400" b="0" baseline="0" dirty="0" smtClean="0">
                <a:solidFill>
                  <a:schemeClr val="tx1"/>
                </a:solidFill>
              </a:rPr>
              <a:t>NICA-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simul</a:t>
            </a:r>
            <a:r>
              <a:rPr lang="de-DE" sz="2400" b="0" baseline="0" dirty="0" smtClean="0">
                <a:solidFill>
                  <a:schemeClr val="tx1"/>
                </a:solidFill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MiniWorkshop</a:t>
            </a:r>
            <a:r>
              <a:rPr lang="de-DE" sz="2400" b="0" baseline="0" dirty="0" smtClean="0">
                <a:solidFill>
                  <a:schemeClr val="tx1"/>
                </a:solidFill>
              </a:rPr>
              <a:t> 2017</a:t>
            </a:r>
            <a:endParaRPr lang="de-DE" sz="2400" b="0" baseline="0" dirty="0">
              <a:solidFill>
                <a:schemeClr val="tx1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3529" y="642938"/>
            <a:ext cx="8591872" cy="1561926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Hadrons in Dense Nuclear Matter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imbus Sans L" charset="0"/>
              </a:rPr>
              <a:t/>
            </a:r>
            <a:br>
              <a:rPr 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imbus Sans L" charset="0"/>
              </a:rPr>
            </a:br>
            <a:endParaRPr lang="de-DE" i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imbus Sans L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2657475"/>
            <a:ext cx="769937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87488" y="293688"/>
            <a:ext cx="5829300" cy="7937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 err="1">
                <a:solidFill>
                  <a:srgbClr val="006666"/>
                </a:solidFill>
                <a:latin typeface="+mj-lt"/>
                <a:ea typeface="+mj-ea"/>
                <a:cs typeface="Times New Roman" pitchFamily="18" charset="0"/>
              </a:rPr>
              <a:t>Constituent</a:t>
            </a:r>
            <a:r>
              <a:rPr lang="ru-RU" sz="3600" dirty="0">
                <a:solidFill>
                  <a:srgbClr val="006666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006666"/>
                </a:solidFill>
                <a:latin typeface="+mj-lt"/>
                <a:ea typeface="+mj-ea"/>
                <a:cs typeface="Times New Roman" pitchFamily="18" charset="0"/>
              </a:rPr>
              <a:t>Quarks</a:t>
            </a:r>
            <a:r>
              <a:rPr lang="ru-RU" sz="3600" dirty="0">
                <a:solidFill>
                  <a:srgbClr val="006666"/>
                </a:solidFill>
                <a:latin typeface="+mj-lt"/>
                <a:ea typeface="+mj-ea"/>
                <a:cs typeface="Times New Roman" pitchFamily="18" charset="0"/>
              </a:rPr>
              <a:t> – </a:t>
            </a:r>
            <a:r>
              <a:rPr lang="ru-RU" sz="3600" dirty="0" err="1">
                <a:solidFill>
                  <a:srgbClr val="006666"/>
                </a:solidFill>
                <a:latin typeface="+mj-lt"/>
                <a:ea typeface="+mj-ea"/>
                <a:cs typeface="Times New Roman" pitchFamily="18" charset="0"/>
              </a:rPr>
              <a:t>Solitons</a:t>
            </a:r>
            <a:r>
              <a:rPr lang="ru-RU" sz="4400" dirty="0"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2214563" y="2428875"/>
          <a:ext cx="36258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29" r:id="rId3" imgW="1676400" imgH="254000" progId="Equation.3">
                  <p:embed/>
                </p:oleObj>
              </mc:Choice>
              <mc:Fallback>
                <p:oleObj r:id="rId3" imgW="1676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2428875"/>
                        <a:ext cx="36258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1928813" y="3786188"/>
          <a:ext cx="5229225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30" r:id="rId5" imgW="2387600" imgH="533400" progId="Equation.3">
                  <p:embed/>
                </p:oleObj>
              </mc:Choice>
              <mc:Fallback>
                <p:oleObj r:id="rId5" imgW="23876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3786188"/>
                        <a:ext cx="5229225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571500" y="1571625"/>
            <a:ext cx="4857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  <a:cs typeface="Times New Roman" pitchFamily="18" charset="0"/>
              </a:rPr>
              <a:t>SCQM </a:t>
            </a:r>
            <a:r>
              <a:rPr lang="en-US" altLang="ru-RU" sz="2400">
                <a:latin typeface="Arial" charset="0"/>
                <a:cs typeface="Times New Roman" pitchFamily="18" charset="0"/>
                <a:sym typeface="Symbol" pitchFamily="18" charset="2"/>
              </a:rPr>
              <a:t></a:t>
            </a:r>
            <a:r>
              <a:rPr lang="en-US" altLang="ru-RU" sz="2400">
                <a:latin typeface="Arial" charset="0"/>
                <a:cs typeface="Times New Roman" pitchFamily="18" charset="0"/>
              </a:rPr>
              <a:t> Breather Solution of Sine- Gordon equation</a:t>
            </a:r>
            <a:r>
              <a:rPr lang="ru-RU" altLang="ru-RU" sz="2400">
                <a:latin typeface="Arial" charset="0"/>
              </a:rPr>
              <a:t>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00063" y="3000375"/>
            <a:ext cx="6340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  <a:cs typeface="Times New Roman" pitchFamily="18" charset="0"/>
              </a:rPr>
              <a:t>Breather – oscillating soliton-antisoliton pair, the periodic solution of SG:</a:t>
            </a:r>
            <a:r>
              <a:rPr lang="ru-RU" altLang="ru-RU" sz="2400">
                <a:latin typeface="Arial" charset="0"/>
              </a:rPr>
              <a:t> </a:t>
            </a:r>
          </a:p>
        </p:txBody>
      </p:sp>
      <p:graphicFrame>
        <p:nvGraphicFramePr>
          <p:cNvPr id="14343" name="Object 4"/>
          <p:cNvGraphicFramePr>
            <a:graphicFrameLocks noChangeAspect="1"/>
          </p:cNvGraphicFramePr>
          <p:nvPr/>
        </p:nvGraphicFramePr>
        <p:xfrm>
          <a:off x="1076325" y="5173663"/>
          <a:ext cx="33258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31" r:id="rId7" imgW="1498600" imgH="393700" progId="Equation.3">
                  <p:embed/>
                </p:oleObj>
              </mc:Choice>
              <mc:Fallback>
                <p:oleObj r:id="rId7" imgW="1498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5173663"/>
                        <a:ext cx="33258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4543425" y="5207000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  <a:cs typeface="Times New Roman" pitchFamily="18" charset="0"/>
              </a:rPr>
              <a:t>is </a:t>
            </a:r>
            <a:r>
              <a:rPr lang="en-US" altLang="ru-RU" sz="240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identical</a:t>
            </a:r>
            <a:r>
              <a:rPr lang="en-US" altLang="ru-RU" sz="2400">
                <a:latin typeface="Arial" charset="0"/>
                <a:cs typeface="Times New Roman" pitchFamily="18" charset="0"/>
              </a:rPr>
              <a:t> to our quark-antiquark system</a:t>
            </a:r>
            <a:r>
              <a:rPr lang="en-US" altLang="ru-RU" sz="1800">
                <a:latin typeface="Arial" charset="0"/>
                <a:cs typeface="Times New Roman" pitchFamily="18" charset="0"/>
              </a:rPr>
              <a:t>;</a:t>
            </a:r>
            <a:r>
              <a:rPr lang="ru-RU" altLang="ru-RU" sz="800">
                <a:latin typeface="Arial" charset="0"/>
              </a:rPr>
              <a:t> </a:t>
            </a:r>
            <a:endParaRPr lang="ru-RU" altLang="ru-RU" sz="2400">
              <a:latin typeface="Arial" charset="0"/>
            </a:endParaRPr>
          </a:p>
        </p:txBody>
      </p:sp>
      <p:sp>
        <p:nvSpPr>
          <p:cNvPr id="14345" name="Rectangle 12"/>
          <p:cNvSpPr>
            <a:spLocks noChangeArrowheads="1"/>
          </p:cNvSpPr>
          <p:nvPr/>
        </p:nvSpPr>
        <p:spPr bwMode="auto">
          <a:xfrm>
            <a:off x="4543425" y="6021388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  <a:cs typeface="Times New Roman" pitchFamily="18" charset="0"/>
              </a:rPr>
              <a:t>is </a:t>
            </a:r>
            <a:r>
              <a:rPr lang="en-US" altLang="ru-RU" sz="240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Lorentz</a:t>
            </a:r>
            <a:r>
              <a:rPr lang="en-US" altLang="ru-RU" sz="2400">
                <a:latin typeface="Arial" charset="0"/>
                <a:cs typeface="Times New Roman" pitchFamily="18" charset="0"/>
              </a:rPr>
              <a:t> invariant</a:t>
            </a:r>
            <a:endParaRPr lang="ru-RU" altLang="ru-RU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64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09750" y="355600"/>
            <a:ext cx="5829300" cy="120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ru-RU" sz="2800" baseline="0" dirty="0" smtClean="0">
              <a:latin typeface="+mj-lt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aseline="0" dirty="0" smtClean="0">
                <a:latin typeface="+mj-lt"/>
              </a:rPr>
              <a:t>soliton </a:t>
            </a:r>
            <a:r>
              <a:rPr lang="en-US" altLang="ru-RU" sz="2800" baseline="0" dirty="0">
                <a:latin typeface="+mj-lt"/>
              </a:rPr>
              <a:t>– </a:t>
            </a:r>
            <a:r>
              <a:rPr lang="en-US" altLang="ru-RU" sz="2800" baseline="0" dirty="0" err="1">
                <a:latin typeface="+mj-lt"/>
              </a:rPr>
              <a:t>antisoliton</a:t>
            </a:r>
            <a:r>
              <a:rPr lang="en-US" altLang="ru-RU" sz="2800" baseline="0" dirty="0">
                <a:latin typeface="+mj-lt"/>
              </a:rPr>
              <a:t> </a:t>
            </a:r>
            <a:r>
              <a:rPr lang="en-US" altLang="ru-RU" sz="2800" baseline="0" dirty="0" smtClean="0">
                <a:latin typeface="+mj-lt"/>
              </a:rPr>
              <a:t>pair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aseline="0" dirty="0" smtClean="0">
                <a:latin typeface="+mj-lt"/>
              </a:rPr>
              <a:t>quark </a:t>
            </a:r>
            <a:r>
              <a:rPr lang="en-US" altLang="ru-RU" sz="2800" baseline="0" dirty="0">
                <a:latin typeface="+mj-lt"/>
              </a:rPr>
              <a:t>– antiquark </a:t>
            </a:r>
            <a:r>
              <a:rPr lang="en-US" altLang="ru-RU" sz="2800" baseline="0" dirty="0" smtClean="0">
                <a:latin typeface="+mj-lt"/>
              </a:rPr>
              <a:t>pair</a:t>
            </a:r>
            <a:r>
              <a:rPr lang="en-US" altLang="ru-RU" sz="2800" baseline="0" dirty="0">
                <a:latin typeface="+mj-lt"/>
              </a:rPr>
              <a:t/>
            </a:r>
            <a:br>
              <a:rPr lang="en-US" altLang="ru-RU" sz="2800" baseline="0" dirty="0">
                <a:latin typeface="+mj-lt"/>
              </a:rPr>
            </a:br>
            <a:endParaRPr lang="ru-RU" altLang="ru-RU" sz="2800" baseline="0" dirty="0">
              <a:latin typeface="+mj-lt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547664" y="4077072"/>
            <a:ext cx="71264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i="1" baseline="0" dirty="0">
                <a:latin typeface="Times New Roman" pitchFamily="18" charset="0"/>
              </a:rPr>
              <a:t>U</a:t>
            </a:r>
            <a:r>
              <a:rPr lang="ru-RU" altLang="ru-RU" sz="2000" i="1" baseline="-25000" dirty="0">
                <a:latin typeface="Times New Roman" pitchFamily="18" charset="0"/>
              </a:rPr>
              <a:t>q</a:t>
            </a:r>
            <a:r>
              <a:rPr lang="ru-RU" altLang="ru-RU" sz="2000" i="1" baseline="0" dirty="0">
                <a:latin typeface="Times New Roman" pitchFamily="18" charset="0"/>
              </a:rPr>
              <a:t> </a:t>
            </a:r>
            <a:r>
              <a:rPr lang="en-US" altLang="ru-RU" sz="2000" i="1" baseline="0" dirty="0">
                <a:latin typeface="Times New Roman" pitchFamily="18" charset="0"/>
                <a:sym typeface="Symbol" pitchFamily="18" charset="2"/>
              </a:rPr>
              <a:t>= m∙</a:t>
            </a:r>
            <a:r>
              <a:rPr lang="ru-RU" altLang="ru-RU" sz="2000" i="1" baseline="0" dirty="0" smtClean="0">
                <a:latin typeface="Times New Roman" pitchFamily="18" charset="0"/>
              </a:rPr>
              <a:t>tanh2(</a:t>
            </a:r>
            <a:r>
              <a:rPr lang="el-GR" altLang="ru-RU" sz="2000" i="1" baseline="0" dirty="0" smtClean="0">
                <a:latin typeface="Times New Roman" pitchFamily="18" charset="0"/>
              </a:rPr>
              <a:t>α</a:t>
            </a:r>
            <a:r>
              <a:rPr lang="en-US" altLang="ru-RU" sz="2000" i="1" baseline="0" dirty="0" smtClean="0">
                <a:latin typeface="Times New Roman" pitchFamily="18" charset="0"/>
              </a:rPr>
              <a:t>x</a:t>
            </a:r>
            <a:r>
              <a:rPr lang="ru-RU" altLang="ru-RU" sz="2000" i="1" baseline="0" dirty="0" smtClean="0">
                <a:latin typeface="Times New Roman" pitchFamily="18" charset="0"/>
              </a:rPr>
              <a:t>)</a:t>
            </a:r>
            <a:r>
              <a:rPr lang="en-US" altLang="ru-RU" sz="2000" i="1" baseline="0" dirty="0">
                <a:latin typeface="Times New Roman" pitchFamily="18" charset="0"/>
              </a:rPr>
              <a:t> </a:t>
            </a:r>
            <a:r>
              <a:rPr lang="en-US" altLang="ru-RU" sz="2000" i="1" baseline="0" dirty="0" smtClean="0">
                <a:latin typeface="Times New Roman" pitchFamily="18" charset="0"/>
              </a:rPr>
              <a:t>    </a:t>
            </a:r>
            <a:r>
              <a:rPr lang="en-US" altLang="ru-RU" sz="2000" b="0" i="1" baseline="0" dirty="0" smtClean="0">
                <a:latin typeface="Times New Roman" pitchFamily="18" charset="0"/>
              </a:rPr>
              <a:t>W.</a:t>
            </a:r>
            <a:r>
              <a:rPr lang="en-US" altLang="ru-RU" sz="2000" i="1" baseline="0" dirty="0" smtClean="0">
                <a:latin typeface="Times New Roman" pitchFamily="18" charset="0"/>
              </a:rPr>
              <a:t> </a:t>
            </a:r>
            <a:r>
              <a:rPr lang="en-US" altLang="ru-RU" sz="2000" b="0" i="1" baseline="0" dirty="0" err="1" smtClean="0">
                <a:latin typeface="Times New Roman" pitchFamily="18" charset="0"/>
              </a:rPr>
              <a:t>Troost</a:t>
            </a:r>
            <a:r>
              <a:rPr lang="en-US" altLang="ru-RU" sz="2000" b="0" i="1" baseline="0" dirty="0" smtClean="0">
                <a:latin typeface="Times New Roman" pitchFamily="18" charset="0"/>
              </a:rPr>
              <a:t>, CERN Report, 1975    			      P. </a:t>
            </a:r>
            <a:r>
              <a:rPr lang="en-US" altLang="ru-RU" sz="2000" b="0" i="1" baseline="0" dirty="0" err="1" smtClean="0">
                <a:latin typeface="Times New Roman" pitchFamily="18" charset="0"/>
              </a:rPr>
              <a:t>Vinsarelly</a:t>
            </a:r>
            <a:r>
              <a:rPr lang="en-US" altLang="ru-RU" sz="2000" i="1" baseline="0" dirty="0" smtClean="0">
                <a:latin typeface="Times New Roman" pitchFamily="18" charset="0"/>
              </a:rPr>
              <a:t>, </a:t>
            </a:r>
            <a:r>
              <a:rPr lang="en-US" altLang="ru-RU" sz="2000" b="0" i="1" baseline="0" dirty="0" err="1" smtClean="0">
                <a:latin typeface="Times New Roman" pitchFamily="18" charset="0"/>
              </a:rPr>
              <a:t>Acta</a:t>
            </a:r>
            <a:r>
              <a:rPr lang="en-US" altLang="ru-RU" sz="2000" b="0" i="1" baseline="0" dirty="0" smtClean="0">
                <a:latin typeface="Times New Roman" pitchFamily="18" charset="0"/>
              </a:rPr>
              <a:t> Phys. Aust. Suppl., 1976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2000" b="0" i="1" baseline="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dirty="0" smtClean="0">
                <a:latin typeface="Times New Roman" pitchFamily="18" charset="0"/>
                <a:sym typeface="Wingdings" panose="05000000000000000000" pitchFamily="2" charset="2"/>
              </a:rPr>
              <a:t>“The </a:t>
            </a:r>
            <a:r>
              <a:rPr lang="en-US" altLang="ru-RU" sz="2000" b="0" baseline="0" dirty="0">
                <a:latin typeface="Times New Roman" pitchFamily="18" charset="0"/>
                <a:sym typeface="Wingdings" panose="05000000000000000000" pitchFamily="2" charset="2"/>
              </a:rPr>
              <a:t>wave packet solution of time-dependent Schrodinger equation for harmonic oscillator moves in exactly the same way as corresponding classical </a:t>
            </a:r>
            <a:r>
              <a:rPr lang="en-US" altLang="ru-RU" sz="2000" b="0" baseline="0" dirty="0" smtClean="0">
                <a:latin typeface="Times New Roman" pitchFamily="18" charset="0"/>
                <a:sym typeface="Wingdings" panose="05000000000000000000" pitchFamily="2" charset="2"/>
              </a:rPr>
              <a:t>oscillator” </a:t>
            </a:r>
            <a:endParaRPr lang="en-US" altLang="ru-RU" sz="2000" b="0" i="1" baseline="0" dirty="0" smtClean="0">
              <a:latin typeface="Times New Roman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i="1" baseline="0" dirty="0" smtClean="0">
                <a:latin typeface="Times New Roman" pitchFamily="18" charset="0"/>
                <a:sym typeface="Wingdings" panose="05000000000000000000" pitchFamily="2" charset="2"/>
              </a:rPr>
              <a:t>E. Schrodinger, 1926</a:t>
            </a:r>
            <a:endParaRPr lang="en-US" altLang="ru-RU" sz="2000" b="0" baseline="0" dirty="0" smtClean="0">
              <a:latin typeface="Times New Roman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dirty="0" smtClean="0">
                <a:latin typeface="Times New Roman" pitchFamily="18" charset="0"/>
              </a:rPr>
              <a:t> </a:t>
            </a:r>
            <a:endParaRPr lang="ru-RU" altLang="ru-RU" sz="2000" b="0" baseline="0" dirty="0">
              <a:latin typeface="Times New Roman" pitchFamily="18" charset="0"/>
            </a:endParaRPr>
          </a:p>
        </p:txBody>
      </p:sp>
      <p:pic>
        <p:nvPicPr>
          <p:cNvPr id="2" name="q-a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0" y="1556792"/>
            <a:ext cx="5638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65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809750" y="355600"/>
            <a:ext cx="58293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/>
              <a:t>quark–antiquark pair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b="1"/>
              <a:t>meson</a:t>
            </a:r>
            <a:endParaRPr lang="ru-RU" altLang="ru-RU" b="1"/>
          </a:p>
        </p:txBody>
      </p:sp>
      <p:graphicFrame>
        <p:nvGraphicFramePr>
          <p:cNvPr id="13316" name="Объект 3"/>
          <p:cNvGraphicFramePr>
            <a:graphicFrameLocks noChangeAspect="1"/>
          </p:cNvGraphicFramePr>
          <p:nvPr/>
        </p:nvGraphicFramePr>
        <p:xfrm>
          <a:off x="3975100" y="5272088"/>
          <a:ext cx="14970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93" name="Формула" r:id="rId5" imgW="939392" imgH="431613" progId="Equation.3">
                  <p:embed/>
                </p:oleObj>
              </mc:Choice>
              <mc:Fallback>
                <p:oleObj name="Формула" r:id="rId5" imgW="939392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5100" y="5272088"/>
                        <a:ext cx="1497013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971550" y="5281613"/>
            <a:ext cx="29416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/>
              <a:t>Exchange by gluons</a:t>
            </a:r>
            <a:endParaRPr lang="ru-RU" altLang="ru-RU" sz="2400"/>
          </a:p>
        </p:txBody>
      </p:sp>
      <p:pic>
        <p:nvPicPr>
          <p:cNvPr id="2" name="two_quarks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4084" y="1484312"/>
            <a:ext cx="2775716" cy="33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33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47725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en-US" sz="28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sz="28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Quark Potential</a:t>
            </a:r>
            <a:r>
              <a:rPr lang="en-US" sz="28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386595" y="1785938"/>
            <a:ext cx="4370809" cy="4141787"/>
            <a:chOff x="1857375" y="1785938"/>
            <a:chExt cx="4370809" cy="4141787"/>
          </a:xfrm>
        </p:grpSpPr>
        <p:pic>
          <p:nvPicPr>
            <p:cNvPr id="16387" name="Picture 3" descr="q-pot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5" y="1785938"/>
              <a:ext cx="4370809" cy="414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4514115" y="2504874"/>
              <a:ext cx="46037" cy="2428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4572000" y="3498850"/>
              <a:ext cx="990600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0" baseline="0" dirty="0">
                  <a:latin typeface="Times New Roman" pitchFamily="18" charset="0"/>
                </a:rPr>
                <a:t>Uq </a:t>
              </a:r>
              <a:r>
                <a:rPr lang="ru-RU" altLang="ru-RU" sz="1600" b="0" baseline="0" dirty="0">
                  <a:latin typeface="Times New Roman" pitchFamily="18" charset="0"/>
                  <a:sym typeface="Symbol" pitchFamily="18" charset="2"/>
                </a:rPr>
                <a:t></a:t>
              </a:r>
              <a:r>
                <a:rPr lang="ru-RU" altLang="ru-RU" sz="1600" b="0" baseline="0" dirty="0">
                  <a:latin typeface="Times New Roman" pitchFamily="18" charset="0"/>
                </a:rPr>
                <a:t> </a:t>
              </a:r>
              <a:r>
                <a:rPr lang="en-US" altLang="ru-RU" sz="1600" b="0" baseline="0" dirty="0">
                  <a:latin typeface="Times New Roman" pitchFamily="18" charset="0"/>
                </a:rPr>
                <a:t>k</a:t>
              </a:r>
              <a:r>
                <a:rPr lang="ru-RU" altLang="ru-RU" sz="1600" b="0" baseline="0" dirty="0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2771800" y="3094038"/>
              <a:ext cx="2013603" cy="40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b="0" baseline="0" dirty="0">
                  <a:latin typeface="Times New Roman" pitchFamily="18" charset="0"/>
                </a:rPr>
                <a:t>Uq </a:t>
              </a:r>
              <a:r>
                <a:rPr lang="en-US" altLang="ru-RU" sz="1600" b="0" baseline="0" dirty="0">
                  <a:latin typeface="Times New Roman" pitchFamily="18" charset="0"/>
                  <a:sym typeface="Symbol" pitchFamily="18" charset="2"/>
                </a:rPr>
                <a:t>= </a:t>
              </a:r>
              <a:r>
                <a:rPr lang="en-US" altLang="ru-RU" sz="1600" b="0" baseline="0" dirty="0">
                  <a:latin typeface="Times New Roman" pitchFamily="18" charset="0"/>
                </a:rPr>
                <a:t>0.36</a:t>
              </a:r>
              <a:r>
                <a:rPr lang="ru-RU" altLang="ru-RU" sz="1600" b="0" baseline="0" dirty="0" smtClean="0">
                  <a:latin typeface="Times New Roman" pitchFamily="18" charset="0"/>
                </a:rPr>
                <a:t>tanh2(</a:t>
              </a:r>
              <a:r>
                <a:rPr lang="el-GR" altLang="ru-RU" sz="1600" b="0" baseline="0" dirty="0" smtClean="0">
                  <a:latin typeface="Times New Roman" pitchFamily="18" charset="0"/>
                </a:rPr>
                <a:t>α</a:t>
              </a:r>
              <a:r>
                <a:rPr lang="en-US" altLang="ru-RU" sz="1600" b="0" baseline="0" dirty="0" smtClean="0">
                  <a:latin typeface="Times New Roman" pitchFamily="18" charset="0"/>
                </a:rPr>
                <a:t>x</a:t>
              </a:r>
              <a:r>
                <a:rPr lang="ru-RU" altLang="ru-RU" sz="1600" b="0" baseline="0" dirty="0">
                  <a:latin typeface="Times New Roman" pitchFamily="18" charset="0"/>
                </a:rPr>
                <a:t>) </a:t>
              </a: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35" y="2959099"/>
            <a:ext cx="4937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682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65113"/>
            <a:ext cx="4518744" cy="931639"/>
          </a:xfrm>
          <a:noFill/>
        </p:spPr>
        <p:txBody>
          <a:bodyPr/>
          <a:lstStyle/>
          <a:p>
            <a:r>
              <a:rPr lang="en-US" altLang="ru-RU" sz="2800" b="1" dirty="0" smtClean="0">
                <a:solidFill>
                  <a:srgbClr val="339966"/>
                </a:solidFill>
                <a:cs typeface="Times New Roman" pitchFamily="18" charset="0"/>
              </a:rPr>
              <a:t>Generalization to the 3 – quark system (baryons)</a:t>
            </a:r>
            <a:endParaRPr lang="ru-RU" altLang="ru-RU" sz="2800" dirty="0" smtClean="0">
              <a:cs typeface="Times New Roman" pitchFamily="18" charset="0"/>
            </a:endParaRPr>
          </a:p>
        </p:txBody>
      </p:sp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5292725" y="3243263"/>
            <a:ext cx="53467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7412" name="Rectangle 18"/>
          <p:cNvSpPr>
            <a:spLocks noChangeArrowheads="1"/>
          </p:cNvSpPr>
          <p:nvPr/>
        </p:nvSpPr>
        <p:spPr bwMode="auto">
          <a:xfrm>
            <a:off x="5292725" y="3243263"/>
            <a:ext cx="53467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17418" name="Object 3"/>
          <p:cNvGraphicFramePr>
            <a:graphicFrameLocks noChangeAspect="1"/>
          </p:cNvGraphicFramePr>
          <p:nvPr/>
        </p:nvGraphicFramePr>
        <p:xfrm>
          <a:off x="611188" y="1412875"/>
          <a:ext cx="1908175" cy="56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79" name="Формула" r:id="rId4" imgW="583947" imgH="190417" progId="Equation.3">
                  <p:embed/>
                </p:oleObj>
              </mc:Choice>
              <mc:Fallback>
                <p:oleObj name="Формула" r:id="rId4" imgW="5839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12875"/>
                        <a:ext cx="1908175" cy="561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656573"/>
              </p:ext>
            </p:extLst>
          </p:nvPr>
        </p:nvGraphicFramePr>
        <p:xfrm>
          <a:off x="2699792" y="2703921"/>
          <a:ext cx="1281112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0" name="Формула" r:id="rId6" imgW="495000" imgH="215640" progId="Equation.3">
                  <p:embed/>
                </p:oleObj>
              </mc:Choice>
              <mc:Fallback>
                <p:oleObj name="Формула" r:id="rId6" imgW="495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703921"/>
                        <a:ext cx="1281112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27" name="Picture 12" descr="two-qu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6209"/>
            <a:ext cx="2186310" cy="47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15" descr="three-qu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01" y="4293096"/>
            <a:ext cx="228758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3" name="Rectangle 20"/>
          <p:cNvSpPr>
            <a:spLocks noChangeArrowheads="1"/>
          </p:cNvSpPr>
          <p:nvPr/>
        </p:nvSpPr>
        <p:spPr bwMode="auto">
          <a:xfrm>
            <a:off x="1050925" y="3153183"/>
            <a:ext cx="5346700" cy="4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>
                <a:latin typeface="Times New Roman" pitchFamily="18" charset="0"/>
              </a:rPr>
              <a:t> </a:t>
            </a:r>
            <a:endParaRPr lang="ru-RU" altLang="ru-RU" sz="2400">
              <a:latin typeface="Times New Roman" pitchFamily="18" charset="0"/>
            </a:endParaRPr>
          </a:p>
        </p:txBody>
      </p:sp>
      <p:graphicFrame>
        <p:nvGraphicFramePr>
          <p:cNvPr id="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952382"/>
              </p:ext>
            </p:extLst>
          </p:nvPr>
        </p:nvGraphicFramePr>
        <p:xfrm>
          <a:off x="2933700" y="4798517"/>
          <a:ext cx="11842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1" name="Формула" r:id="rId10" imgW="457200" imgH="177480" progId="Equation.3">
                  <p:embed/>
                </p:oleObj>
              </mc:Choice>
              <mc:Fallback>
                <p:oleObj name="Формула" r:id="rId10" imgW="457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4798517"/>
                        <a:ext cx="11842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28165"/>
              </p:ext>
            </p:extLst>
          </p:nvPr>
        </p:nvGraphicFramePr>
        <p:xfrm>
          <a:off x="949325" y="3516313"/>
          <a:ext cx="3968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2" name="Формула" r:id="rId12" imgW="1536480" imgH="215640" progId="Equation.3">
                  <p:embed/>
                </p:oleObj>
              </mc:Choice>
              <mc:Fallback>
                <p:oleObj name="Формула" r:id="rId12" imgW="1536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3516313"/>
                        <a:ext cx="39687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991141"/>
              </p:ext>
            </p:extLst>
          </p:nvPr>
        </p:nvGraphicFramePr>
        <p:xfrm>
          <a:off x="4967288" y="1959866"/>
          <a:ext cx="2944812" cy="42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3" name="Формула" r:id="rId14" imgW="1282680" imgH="215640" progId="Equation.3">
                  <p:embed/>
                </p:oleObj>
              </mc:Choice>
              <mc:Fallback>
                <p:oleObj name="Формула" r:id="rId14" imgW="1282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288" y="1959866"/>
                        <a:ext cx="2944812" cy="421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03406"/>
              </p:ext>
            </p:extLst>
          </p:nvPr>
        </p:nvGraphicFramePr>
        <p:xfrm>
          <a:off x="1713705" y="1988840"/>
          <a:ext cx="28876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4" name="Формула" r:id="rId16" imgW="1257120" imgH="215640" progId="Equation.3">
                  <p:embed/>
                </p:oleObj>
              </mc:Choice>
              <mc:Fallback>
                <p:oleObj name="Формула" r:id="rId16" imgW="1257120" imgH="21564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grayscl/>
                        <a:biLevel thresh="5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705" y="1988840"/>
                        <a:ext cx="2887663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892213"/>
              </p:ext>
            </p:extLst>
          </p:nvPr>
        </p:nvGraphicFramePr>
        <p:xfrm>
          <a:off x="5269273" y="3501008"/>
          <a:ext cx="12795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85" name="Формула" r:id="rId18" imgW="495000" imgH="215640" progId="Equation.3">
                  <p:embed/>
                </p:oleObj>
              </mc:Choice>
              <mc:Fallback>
                <p:oleObj name="Формула" r:id="rId18" imgW="49500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273" y="3501008"/>
                        <a:ext cx="127952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70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1695450" y="6350"/>
            <a:ext cx="5646738" cy="868363"/>
          </a:xfrm>
        </p:spPr>
        <p:txBody>
          <a:bodyPr/>
          <a:lstStyle/>
          <a:p>
            <a:r>
              <a:rPr lang="en-US" altLang="ru-RU" sz="4000" smtClean="0"/>
              <a:t>           </a:t>
            </a:r>
            <a:r>
              <a:rPr lang="en-US" altLang="ru-RU" sz="3600" smtClean="0"/>
              <a:t>Color Symmetry</a:t>
            </a:r>
            <a:endParaRPr lang="ru-RU" altLang="ru-RU" sz="3600" smtClean="0"/>
          </a:p>
        </p:txBody>
      </p:sp>
      <p:grpSp>
        <p:nvGrpSpPr>
          <p:cNvPr id="15363" name="Группа 7"/>
          <p:cNvGrpSpPr>
            <a:grpSpLocks/>
          </p:cNvGrpSpPr>
          <p:nvPr/>
        </p:nvGrpSpPr>
        <p:grpSpPr bwMode="auto">
          <a:xfrm>
            <a:off x="1992313" y="2420938"/>
            <a:ext cx="5057775" cy="3994150"/>
            <a:chOff x="2051720" y="2420888"/>
            <a:chExt cx="5057775" cy="3994150"/>
          </a:xfrm>
        </p:grpSpPr>
        <p:pic>
          <p:nvPicPr>
            <p:cNvPr id="15369" name="Picture 3" descr="hexacone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420888"/>
              <a:ext cx="5057775" cy="399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Oval 4"/>
            <p:cNvSpPr>
              <a:spLocks noChangeArrowheads="1"/>
            </p:cNvSpPr>
            <p:nvPr/>
          </p:nvSpPr>
          <p:spPr bwMode="auto">
            <a:xfrm>
              <a:off x="4367933" y="4206875"/>
              <a:ext cx="419100" cy="40798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5371" name="AutoShape 5"/>
            <p:cNvSpPr>
              <a:spLocks noChangeArrowheads="1"/>
            </p:cNvSpPr>
            <p:nvPr/>
          </p:nvSpPr>
          <p:spPr bwMode="auto">
            <a:xfrm rot="7143484">
              <a:off x="3794323" y="4864147"/>
              <a:ext cx="968375" cy="222250"/>
            </a:xfrm>
            <a:prstGeom prst="rightArrow">
              <a:avLst>
                <a:gd name="adj1" fmla="val 50000"/>
                <a:gd name="adj2" fmla="val 108929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5372" name="AutoShape 6"/>
            <p:cNvSpPr>
              <a:spLocks noChangeArrowheads="1"/>
            </p:cNvSpPr>
            <p:nvPr/>
          </p:nvSpPr>
          <p:spPr bwMode="auto">
            <a:xfrm rot="-7170359">
              <a:off x="3851387" y="3734404"/>
              <a:ext cx="895350" cy="254000"/>
            </a:xfrm>
            <a:prstGeom prst="rightArrow">
              <a:avLst>
                <a:gd name="adj1" fmla="val 50000"/>
                <a:gd name="adj2" fmla="val 88125"/>
              </a:avLst>
            </a:prstGeom>
            <a:solidFill>
              <a:srgbClr val="49D74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5373" name="AutoShape 7"/>
            <p:cNvSpPr>
              <a:spLocks noChangeArrowheads="1"/>
            </p:cNvSpPr>
            <p:nvPr/>
          </p:nvSpPr>
          <p:spPr bwMode="auto">
            <a:xfrm>
              <a:off x="4810300" y="4282033"/>
              <a:ext cx="895350" cy="233362"/>
            </a:xfrm>
            <a:prstGeom prst="rightArrow">
              <a:avLst>
                <a:gd name="adj1" fmla="val 50000"/>
                <a:gd name="adj2" fmla="val 95919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pic>
        <p:nvPicPr>
          <p:cNvPr id="15364" name="Picture 10" descr="RGBmix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1909762" cy="1981200"/>
          </a:xfrm>
          <a:noFill/>
        </p:spPr>
      </p:pic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971550" y="728663"/>
            <a:ext cx="14606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latin typeface="Arial" charset="0"/>
              </a:rPr>
              <a:t>SU(3)</a:t>
            </a:r>
            <a:r>
              <a:rPr lang="en-US" altLang="ru-RU" sz="2400" i="1" baseline="-25000" dirty="0">
                <a:latin typeface="Arial" charset="0"/>
              </a:rPr>
              <a:t>COLOR</a:t>
            </a:r>
            <a:endParaRPr lang="en-US" altLang="ru-RU" sz="2400" i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latin typeface="Arial" charset="0"/>
              </a:rPr>
              <a:t>RGB</a:t>
            </a:r>
            <a:endParaRPr lang="ru-RU" altLang="ru-RU" sz="2400" i="1" dirty="0">
              <a:latin typeface="Arial" charset="0"/>
            </a:endParaRPr>
          </a:p>
        </p:txBody>
      </p:sp>
      <p:sp>
        <p:nvSpPr>
          <p:cNvPr id="3" name="Стрелка углом 2"/>
          <p:cNvSpPr/>
          <p:nvPr/>
        </p:nvSpPr>
        <p:spPr>
          <a:xfrm flipH="1">
            <a:off x="3305175" y="908050"/>
            <a:ext cx="1422400" cy="2952750"/>
          </a:xfrm>
          <a:prstGeom prst="bentArrow">
            <a:avLst>
              <a:gd name="adj1" fmla="val 25000"/>
              <a:gd name="adj2" fmla="val 23678"/>
              <a:gd name="adj3" fmla="val 28966"/>
              <a:gd name="adj4" fmla="val 43750"/>
            </a:avLst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1695450" y="6350"/>
            <a:ext cx="5646738" cy="868363"/>
          </a:xfrm>
        </p:spPr>
        <p:txBody>
          <a:bodyPr/>
          <a:lstStyle/>
          <a:p>
            <a:r>
              <a:rPr lang="en-US" altLang="ru-RU" sz="4000" smtClean="0"/>
              <a:t>           </a:t>
            </a:r>
            <a:r>
              <a:rPr lang="en-US" altLang="ru-RU" sz="3600" smtClean="0"/>
              <a:t>Color Symmetry</a:t>
            </a:r>
            <a:endParaRPr lang="ru-RU" altLang="ru-RU" sz="3600" smtClean="0"/>
          </a:p>
        </p:txBody>
      </p:sp>
      <p:grpSp>
        <p:nvGrpSpPr>
          <p:cNvPr id="16387" name="Группа 2"/>
          <p:cNvGrpSpPr>
            <a:grpSpLocks/>
          </p:cNvGrpSpPr>
          <p:nvPr/>
        </p:nvGrpSpPr>
        <p:grpSpPr bwMode="auto">
          <a:xfrm>
            <a:off x="1992313" y="2420938"/>
            <a:ext cx="5057775" cy="3994150"/>
            <a:chOff x="1992313" y="2420938"/>
            <a:chExt cx="5057775" cy="3994150"/>
          </a:xfrm>
        </p:grpSpPr>
        <p:pic>
          <p:nvPicPr>
            <p:cNvPr id="16393" name="Picture 3" descr="hexacone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313" y="2420938"/>
              <a:ext cx="5057775" cy="399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4" name="Группа 1"/>
            <p:cNvGrpSpPr>
              <a:grpSpLocks/>
            </p:cNvGrpSpPr>
            <p:nvPr/>
          </p:nvGrpSpPr>
          <p:grpSpPr bwMode="auto">
            <a:xfrm rot="-3600000">
              <a:off x="3993141" y="3116448"/>
              <a:ext cx="1538264" cy="2045730"/>
              <a:chOff x="4107979" y="3413779"/>
              <a:chExt cx="1538264" cy="2045730"/>
            </a:xfrm>
          </p:grpSpPr>
          <p:sp>
            <p:nvSpPr>
              <p:cNvPr id="16395" name="Oval 4"/>
              <p:cNvSpPr>
                <a:spLocks noChangeArrowheads="1"/>
              </p:cNvSpPr>
              <p:nvPr/>
            </p:nvSpPr>
            <p:spPr bwMode="auto">
              <a:xfrm>
                <a:off x="4308526" y="4206925"/>
                <a:ext cx="419100" cy="407987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6396" name="AutoShape 5"/>
              <p:cNvSpPr>
                <a:spLocks noChangeArrowheads="1"/>
              </p:cNvSpPr>
              <p:nvPr/>
            </p:nvSpPr>
            <p:spPr bwMode="auto">
              <a:xfrm rot="7143484">
                <a:off x="3734916" y="4864197"/>
                <a:ext cx="968375" cy="222250"/>
              </a:xfrm>
              <a:prstGeom prst="rightArrow">
                <a:avLst>
                  <a:gd name="adj1" fmla="val 50000"/>
                  <a:gd name="adj2" fmla="val 108929"/>
                </a:avLst>
              </a:prstGeom>
              <a:solidFill>
                <a:srgbClr val="E907CE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6397" name="AutoShape 6"/>
              <p:cNvSpPr>
                <a:spLocks noChangeArrowheads="1"/>
              </p:cNvSpPr>
              <p:nvPr/>
            </p:nvSpPr>
            <p:spPr bwMode="auto">
              <a:xfrm rot="-7170359">
                <a:off x="3791980" y="3734454"/>
                <a:ext cx="895350" cy="254000"/>
              </a:xfrm>
              <a:prstGeom prst="rightArrow">
                <a:avLst>
                  <a:gd name="adj1" fmla="val 50000"/>
                  <a:gd name="adj2" fmla="val 88125"/>
                </a:avLst>
              </a:prstGeom>
              <a:solidFill>
                <a:srgbClr val="03E7E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6398" name="AutoShape 7"/>
              <p:cNvSpPr>
                <a:spLocks noChangeArrowheads="1"/>
              </p:cNvSpPr>
              <p:nvPr/>
            </p:nvSpPr>
            <p:spPr bwMode="auto">
              <a:xfrm>
                <a:off x="4750893" y="4282083"/>
                <a:ext cx="895350" cy="233362"/>
              </a:xfrm>
              <a:prstGeom prst="rightArrow">
                <a:avLst>
                  <a:gd name="adj1" fmla="val 50000"/>
                  <a:gd name="adj2" fmla="val 95919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</p:grpSp>
      <p:pic>
        <p:nvPicPr>
          <p:cNvPr id="16389" name="Picture 12" descr="CMY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1484313"/>
            <a:ext cx="1951038" cy="1981200"/>
          </a:xfrm>
          <a:noFill/>
        </p:spPr>
      </p:pic>
      <p:sp>
        <p:nvSpPr>
          <p:cNvPr id="12295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164288" y="668433"/>
            <a:ext cx="1559145" cy="768800"/>
          </a:xfrm>
          <a:prstGeom prst="rect">
            <a:avLst/>
          </a:prstGeom>
          <a:blipFill rotWithShape="1">
            <a:blip r:embed="rId4"/>
            <a:stretch>
              <a:fillRect r="-39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5" name="Стрелка углом 14"/>
          <p:cNvSpPr/>
          <p:nvPr/>
        </p:nvSpPr>
        <p:spPr>
          <a:xfrm>
            <a:off x="4278313" y="862013"/>
            <a:ext cx="1717675" cy="2952750"/>
          </a:xfrm>
          <a:prstGeom prst="bentArrow">
            <a:avLst>
              <a:gd name="adj1" fmla="val 25000"/>
              <a:gd name="adj2" fmla="val 23678"/>
              <a:gd name="adj3" fmla="val 28966"/>
              <a:gd name="adj4" fmla="val 43750"/>
            </a:avLst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07375" cy="588962"/>
          </a:xfrm>
        </p:spPr>
        <p:txBody>
          <a:bodyPr/>
          <a:lstStyle/>
          <a:p>
            <a:r>
              <a:rPr lang="en-US" altLang="ru-RU" sz="2800" smtClean="0"/>
              <a:t>Nucleon</a:t>
            </a:r>
            <a:endParaRPr lang="ru-RU" altLang="ru-RU" sz="2800" smtClean="0"/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3505200" y="1246188"/>
            <a:ext cx="1719263" cy="1711325"/>
            <a:chOff x="1691" y="1432"/>
            <a:chExt cx="2320" cy="2223"/>
          </a:xfrm>
        </p:grpSpPr>
        <p:pic>
          <p:nvPicPr>
            <p:cNvPr id="17419" name="Picture 4" descr="nuc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" y="1432"/>
              <a:ext cx="2232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20" name="Group 5"/>
            <p:cNvGrpSpPr>
              <a:grpSpLocks/>
            </p:cNvGrpSpPr>
            <p:nvPr/>
          </p:nvGrpSpPr>
          <p:grpSpPr bwMode="auto">
            <a:xfrm>
              <a:off x="1756" y="1441"/>
              <a:ext cx="2255" cy="2214"/>
              <a:chOff x="1756" y="1441"/>
              <a:chExt cx="2255" cy="2214"/>
            </a:xfrm>
          </p:grpSpPr>
          <p:sp>
            <p:nvSpPr>
              <p:cNvPr id="17421" name="Line 6"/>
              <p:cNvSpPr>
                <a:spLocks noChangeShapeType="1"/>
              </p:cNvSpPr>
              <p:nvPr/>
            </p:nvSpPr>
            <p:spPr bwMode="auto">
              <a:xfrm flipV="1">
                <a:off x="2849" y="1486"/>
                <a:ext cx="1162" cy="8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22" name="Line 7"/>
              <p:cNvSpPr>
                <a:spLocks noChangeShapeType="1"/>
              </p:cNvSpPr>
              <p:nvPr/>
            </p:nvSpPr>
            <p:spPr bwMode="auto">
              <a:xfrm flipH="1" flipV="1">
                <a:off x="1756" y="1441"/>
                <a:ext cx="1075" cy="8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23" name="Line 8"/>
              <p:cNvSpPr>
                <a:spLocks noChangeShapeType="1"/>
              </p:cNvSpPr>
              <p:nvPr/>
            </p:nvSpPr>
            <p:spPr bwMode="auto">
              <a:xfrm>
                <a:off x="2851" y="2331"/>
                <a:ext cx="13" cy="13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aphicFrame>
        <p:nvGraphicFramePr>
          <p:cNvPr id="17412" name="Object 9"/>
          <p:cNvGraphicFramePr>
            <a:graphicFrameLocks noChangeAspect="1"/>
          </p:cNvGraphicFramePr>
          <p:nvPr/>
        </p:nvGraphicFramePr>
        <p:xfrm>
          <a:off x="3051175" y="3333750"/>
          <a:ext cx="25987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08" name="Формула" r:id="rId4" imgW="1422400" imgH="431800" progId="Equation.3">
                  <p:embed/>
                </p:oleObj>
              </mc:Choice>
              <mc:Fallback>
                <p:oleObj name="Формула" r:id="rId4" imgW="1422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175" y="3333750"/>
                        <a:ext cx="2598738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2400300" y="2936875"/>
            <a:ext cx="31840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aseline="0" dirty="0" smtClean="0">
                <a:latin typeface="Times New Roman" pitchFamily="18" charset="0"/>
              </a:rPr>
              <a:t>Quark  </a:t>
            </a:r>
            <a:r>
              <a:rPr lang="en-US" altLang="ru-RU" sz="2000" baseline="0" dirty="0">
                <a:latin typeface="Times New Roman" pitchFamily="18" charset="0"/>
              </a:rPr>
              <a:t>color wave function</a:t>
            </a:r>
            <a:endParaRPr lang="ru-RU" altLang="ru-RU" sz="2000" baseline="0" dirty="0">
              <a:latin typeface="Times New Roman" pitchFamily="18" charset="0"/>
            </a:endParaRPr>
          </a:p>
        </p:txBody>
      </p:sp>
      <p:graphicFrame>
        <p:nvGraphicFramePr>
          <p:cNvPr id="17414" name="Object 11"/>
          <p:cNvGraphicFramePr>
            <a:graphicFrameLocks noChangeAspect="1"/>
          </p:cNvGraphicFramePr>
          <p:nvPr/>
        </p:nvGraphicFramePr>
        <p:xfrm>
          <a:off x="3548063" y="4640263"/>
          <a:ext cx="14398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09" name="Формула" r:id="rId6" imgW="736600" imgH="279400" progId="Equation.3">
                  <p:embed/>
                </p:oleObj>
              </mc:Choice>
              <mc:Fallback>
                <p:oleObj name="Формула" r:id="rId6" imgW="736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4640263"/>
                        <a:ext cx="143986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1600200" y="4211638"/>
            <a:ext cx="6048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aseline="0" dirty="0">
                <a:latin typeface="Times New Roman" pitchFamily="18" charset="0"/>
              </a:rPr>
              <a:t>Where          are orthonormal states with </a:t>
            </a:r>
            <a:r>
              <a:rPr lang="en-US" altLang="ru-RU" sz="2000" i="1" baseline="0" dirty="0" err="1">
                <a:latin typeface="Times New Roman" pitchFamily="18" charset="0"/>
              </a:rPr>
              <a:t>i,j</a:t>
            </a:r>
            <a:r>
              <a:rPr lang="en-US" altLang="ru-RU" sz="2000" baseline="0" dirty="0">
                <a:latin typeface="Times New Roman" pitchFamily="18" charset="0"/>
              </a:rPr>
              <a:t> = R,G,B    </a:t>
            </a:r>
            <a:endParaRPr lang="ru-RU" altLang="ru-RU" sz="2000" baseline="0" dirty="0">
              <a:latin typeface="Times New Roman" pitchFamily="18" charset="0"/>
            </a:endParaRPr>
          </a:p>
        </p:txBody>
      </p:sp>
      <p:sp>
        <p:nvSpPr>
          <p:cNvPr id="17416" name="Text Box 13"/>
          <p:cNvSpPr txBox="1">
            <a:spLocks noChangeArrowheads="1"/>
          </p:cNvSpPr>
          <p:nvPr/>
        </p:nvSpPr>
        <p:spPr bwMode="auto">
          <a:xfrm>
            <a:off x="2233613" y="5313363"/>
            <a:ext cx="2741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aseline="0" dirty="0">
                <a:latin typeface="Times New Roman" pitchFamily="18" charset="0"/>
              </a:rPr>
              <a:t>Nucleon  wave function</a:t>
            </a:r>
            <a:endParaRPr lang="ru-RU" altLang="ru-RU" sz="2000" baseline="0" dirty="0">
              <a:latin typeface="Times New Roman" pitchFamily="18" charset="0"/>
            </a:endParaRPr>
          </a:p>
        </p:txBody>
      </p:sp>
      <p:graphicFrame>
        <p:nvGraphicFramePr>
          <p:cNvPr id="17417" name="Object 14"/>
          <p:cNvGraphicFramePr>
            <a:graphicFrameLocks noChangeAspect="1"/>
          </p:cNvGraphicFramePr>
          <p:nvPr/>
        </p:nvGraphicFramePr>
        <p:xfrm>
          <a:off x="2219325" y="5621338"/>
          <a:ext cx="371475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10" name="Формула" r:id="rId8" imgW="2032000" imgH="457200" progId="Equation.3">
                  <p:embed/>
                </p:oleObj>
              </mc:Choice>
              <mc:Fallback>
                <p:oleObj name="Формула" r:id="rId8" imgW="203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325" y="5621338"/>
                        <a:ext cx="371475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430463" y="4179888"/>
          <a:ext cx="4794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11" name="Формула" r:id="rId10" imgW="241195" imgH="253890" progId="Equation.3">
                  <p:embed/>
                </p:oleObj>
              </mc:Choice>
              <mc:Fallback>
                <p:oleObj name="Формула" r:id="rId10" imgW="241195" imgH="25389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4179888"/>
                        <a:ext cx="4794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0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07375" cy="588962"/>
          </a:xfrm>
        </p:spPr>
        <p:txBody>
          <a:bodyPr/>
          <a:lstStyle/>
          <a:p>
            <a:r>
              <a:rPr lang="en-US" altLang="ru-RU" sz="3200" b="1" smtClean="0"/>
              <a:t>Nucleon</a:t>
            </a:r>
            <a:endParaRPr lang="ru-RU" altLang="ru-RU" sz="3200" b="1" smtClean="0"/>
          </a:p>
        </p:txBody>
      </p:sp>
      <p:pic>
        <p:nvPicPr>
          <p:cNvPr id="2" name="three_quark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71" y="1752600"/>
            <a:ext cx="3429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 txBox="1">
            <a:spLocks/>
          </p:cNvSpPr>
          <p:nvPr/>
        </p:nvSpPr>
        <p:spPr bwMode="auto">
          <a:xfrm>
            <a:off x="482600" y="5405438"/>
            <a:ext cx="820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ru-RU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baseline="0" dirty="0" smtClean="0"/>
              <a:t>С</a:t>
            </a:r>
            <a:r>
              <a:rPr lang="en-US" altLang="ru-RU" b="1" baseline="0" dirty="0" err="1" smtClean="0"/>
              <a:t>olor</a:t>
            </a:r>
            <a:r>
              <a:rPr lang="en-US" altLang="ru-RU" b="1" baseline="0" dirty="0" smtClean="0"/>
              <a:t> singlet</a:t>
            </a:r>
            <a:endParaRPr lang="en-US" altLang="ru-RU" b="1" baseline="0" dirty="0"/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2598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112963" y="0"/>
            <a:ext cx="5038725" cy="6175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Quark Potential</a:t>
            </a:r>
            <a:endParaRPr lang="ru-RU" sz="3600">
              <a:solidFill>
                <a:srgbClr val="0066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1028" descr="q-pot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000125"/>
            <a:ext cx="49371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033"/>
          <p:cNvSpPr txBox="1">
            <a:spLocks noChangeArrowheads="1"/>
          </p:cNvSpPr>
          <p:nvPr/>
        </p:nvSpPr>
        <p:spPr bwMode="auto">
          <a:xfrm>
            <a:off x="2428875" y="5357813"/>
            <a:ext cx="4306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Arial" charset="0"/>
              </a:rPr>
              <a:t>U(x)  &gt; I – constituent </a:t>
            </a:r>
            <a:r>
              <a:rPr lang="en-US" altLang="ru-RU" sz="2400" dirty="0" smtClean="0">
                <a:latin typeface="Arial" charset="0"/>
              </a:rPr>
              <a:t>quarks</a:t>
            </a:r>
            <a:endParaRPr lang="en-US" altLang="ru-RU" sz="2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Arial" charset="0"/>
              </a:rPr>
              <a:t>U(x)  &lt; II – </a:t>
            </a:r>
            <a:r>
              <a:rPr lang="en-US" altLang="ru-RU" sz="2400" dirty="0" smtClean="0">
                <a:latin typeface="Arial" charset="0"/>
              </a:rPr>
              <a:t>current (</a:t>
            </a:r>
            <a:r>
              <a:rPr lang="en-US" altLang="ru-RU" sz="2400" dirty="0">
                <a:latin typeface="Arial" charset="0"/>
              </a:rPr>
              <a:t>relativistic) quarks </a:t>
            </a:r>
            <a:endParaRPr lang="ru-RU" altLang="ru-RU" sz="2400" dirty="0">
              <a:latin typeface="Arial" charset="0"/>
            </a:endParaRPr>
          </a:p>
        </p:txBody>
      </p:sp>
      <p:sp>
        <p:nvSpPr>
          <p:cNvPr id="21509" name="Line 1029"/>
          <p:cNvSpPr>
            <a:spLocks noChangeShapeType="1"/>
          </p:cNvSpPr>
          <p:nvPr/>
        </p:nvSpPr>
        <p:spPr bwMode="auto">
          <a:xfrm>
            <a:off x="3286125" y="4000500"/>
            <a:ext cx="27082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0" name="Line 1030"/>
          <p:cNvSpPr>
            <a:spLocks noChangeShapeType="1"/>
          </p:cNvSpPr>
          <p:nvPr/>
        </p:nvSpPr>
        <p:spPr bwMode="auto">
          <a:xfrm>
            <a:off x="3286125" y="3071813"/>
            <a:ext cx="27082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1" name="Text Box 1031"/>
          <p:cNvSpPr txBox="1">
            <a:spLocks noChangeArrowheads="1"/>
          </p:cNvSpPr>
          <p:nvPr/>
        </p:nvSpPr>
        <p:spPr bwMode="auto">
          <a:xfrm>
            <a:off x="6215063" y="28575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</a:rPr>
              <a:t>I</a:t>
            </a:r>
            <a:endParaRPr lang="ru-RU" altLang="ru-RU" sz="2400">
              <a:latin typeface="Arial" charset="0"/>
            </a:endParaRPr>
          </a:p>
        </p:txBody>
      </p:sp>
      <p:sp>
        <p:nvSpPr>
          <p:cNvPr id="21512" name="Text Box 1032"/>
          <p:cNvSpPr txBox="1">
            <a:spLocks noChangeArrowheads="1"/>
          </p:cNvSpPr>
          <p:nvPr/>
        </p:nvSpPr>
        <p:spPr bwMode="auto">
          <a:xfrm>
            <a:off x="6143625" y="37861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</a:rPr>
              <a:t>II</a:t>
            </a:r>
            <a:endParaRPr lang="ru-RU" altLang="ru-RU" sz="2400">
              <a:latin typeface="Arial" charset="0"/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347913"/>
            <a:ext cx="4937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437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596086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Content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Motivation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Hadrons in Nuclei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Strongly correlated quark model (SCQM) of the hadron structure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Building the nuclear structure  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Hadron modifications in a dense nuclear matter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Understanding of exp. effects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Strange meson production, Horn-effect </a:t>
            </a:r>
          </a:p>
          <a:p>
            <a:pPr lvl="1"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Hyperon production  </a:t>
            </a:r>
          </a:p>
          <a:p>
            <a:pPr lvl="1" eaLnBrk="1" hangingPunct="1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Dilepton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production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Conclusion </a:t>
            </a:r>
          </a:p>
          <a:p>
            <a:pPr eaLnBrk="1" hangingPunct="1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70337"/>
            <a:ext cx="7560840" cy="7889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aseline="0" dirty="0" smtClean="0">
                <a:solidFill>
                  <a:srgbClr val="0000FF"/>
                </a:solidFill>
                <a:latin typeface="+mj-lt"/>
                <a:ea typeface="+mj-ea"/>
                <a:cs typeface="Times New Roman" pitchFamily="18" charset="0"/>
              </a:rPr>
              <a:t>Chiral  Symmetry Breaking		Restoration       </a:t>
            </a:r>
            <a:r>
              <a:rPr lang="en-US" sz="4400" baseline="0" dirty="0" smtClean="0">
                <a:solidFill>
                  <a:srgbClr val="0000FF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400" baseline="0" dirty="0" smtClean="0">
                <a:latin typeface="+mj-lt"/>
                <a:ea typeface="+mj-ea"/>
                <a:cs typeface="Times New Roman" pitchFamily="18" charset="0"/>
              </a:rPr>
              <a:t> </a:t>
            </a:r>
            <a:endParaRPr lang="ru-RU" sz="4400" baseline="0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191885" y="4391024"/>
            <a:ext cx="7830641" cy="694159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0" baseline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Constituent </a:t>
            </a:r>
            <a:r>
              <a:rPr lang="en-US" sz="2000" b="0" baseline="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quaks</a:t>
            </a:r>
            <a:r>
              <a:rPr lang="en-US" sz="2000" b="0" baseline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		current quarks	           Constituent quarks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b="0" baseline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	</a:t>
            </a:r>
            <a:r>
              <a:rPr lang="en-US" sz="2000" b="0" baseline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		            </a:t>
            </a:r>
            <a:r>
              <a:rPr lang="en-US" sz="2000" b="0" baseline="0" dirty="0" smtClean="0">
                <a:latin typeface="+mn-lt"/>
                <a:cs typeface="Times New Roman" pitchFamily="18" charset="0"/>
              </a:rPr>
              <a:t>Asymptotic freedom</a:t>
            </a:r>
            <a:endParaRPr lang="ru-RU" sz="2000" b="0" baseline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3789363" y="3484563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2533" name="Picture 6" descr="nu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428875"/>
            <a:ext cx="16764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1800225" y="1631949"/>
            <a:ext cx="14112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baseline="0" dirty="0">
                <a:latin typeface="+mn-lt"/>
              </a:rPr>
              <a:t>t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i="1" baseline="0" dirty="0">
                <a:latin typeface="+mn-lt"/>
              </a:rPr>
              <a:t>x = </a:t>
            </a:r>
            <a:r>
              <a:rPr lang="ru-RU" altLang="ru-RU" sz="1600" b="0" i="1" baseline="0" dirty="0" smtClean="0">
                <a:latin typeface="+mn-lt"/>
              </a:rPr>
              <a:t>x</a:t>
            </a:r>
            <a:r>
              <a:rPr lang="en-US" altLang="ru-RU" sz="1600" b="0" i="1" baseline="-25000" dirty="0" smtClean="0">
                <a:latin typeface="+mn-lt"/>
              </a:rPr>
              <a:t>max</a:t>
            </a:r>
            <a:endParaRPr lang="ru-RU" altLang="ru-RU" sz="1600" b="0" i="1" baseline="0" dirty="0">
              <a:latin typeface="+mn-lt"/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4149725" y="1638300"/>
            <a:ext cx="14112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i="1" baseline="0" dirty="0">
                <a:latin typeface="+mn-lt"/>
              </a:rPr>
              <a:t>t = </a:t>
            </a:r>
            <a:r>
              <a:rPr lang="en-US" altLang="ru-RU" sz="1600" b="0" i="1" baseline="0" dirty="0">
                <a:latin typeface="+mn-lt"/>
              </a:rPr>
              <a:t>T/4</a:t>
            </a:r>
            <a:endParaRPr lang="ru-RU" altLang="ru-RU" sz="1600" b="0" i="1" baseline="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i="1" baseline="0" dirty="0">
                <a:latin typeface="+mn-lt"/>
              </a:rPr>
              <a:t>x = </a:t>
            </a:r>
            <a:r>
              <a:rPr lang="en-US" altLang="ru-RU" sz="1600" b="0" i="1" baseline="0" dirty="0">
                <a:latin typeface="+mn-lt"/>
              </a:rPr>
              <a:t>0</a:t>
            </a:r>
            <a:endParaRPr lang="ru-RU" altLang="ru-RU" sz="1600" b="0" i="1" baseline="0" dirty="0">
              <a:latin typeface="+mn-lt"/>
            </a:endParaRP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6323013" y="1638300"/>
            <a:ext cx="17335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i="1" baseline="0" dirty="0">
                <a:latin typeface="+mn-lt"/>
              </a:rPr>
              <a:t>t = </a:t>
            </a:r>
            <a:r>
              <a:rPr lang="en-US" altLang="ru-RU" sz="1600" b="0" i="1" baseline="0" dirty="0">
                <a:latin typeface="+mn-lt"/>
              </a:rPr>
              <a:t>T/2</a:t>
            </a:r>
            <a:endParaRPr lang="ru-RU" altLang="ru-RU" sz="1600" b="0" i="1" baseline="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0" i="1" baseline="0" dirty="0">
                <a:latin typeface="+mn-lt"/>
              </a:rPr>
              <a:t>x </a:t>
            </a:r>
            <a:r>
              <a:rPr lang="ru-RU" altLang="ru-RU" sz="1600" b="0" i="1" baseline="0" dirty="0" smtClean="0">
                <a:latin typeface="+mn-lt"/>
              </a:rPr>
              <a:t>=</a:t>
            </a:r>
            <a:r>
              <a:rPr lang="en-US" altLang="ru-RU" sz="1600" b="0" i="1" baseline="0" dirty="0">
                <a:latin typeface="+mn-lt"/>
              </a:rPr>
              <a:t> </a:t>
            </a:r>
            <a:r>
              <a:rPr lang="ru-RU" altLang="ru-RU" sz="1600" b="0" i="1" baseline="0" dirty="0" smtClean="0">
                <a:latin typeface="+mn-lt"/>
              </a:rPr>
              <a:t> </a:t>
            </a:r>
            <a:r>
              <a:rPr lang="en-US" altLang="ru-RU" sz="1600" b="0" i="1" baseline="0" dirty="0" smtClean="0">
                <a:latin typeface="+mn-lt"/>
              </a:rPr>
              <a:t>- </a:t>
            </a:r>
            <a:r>
              <a:rPr lang="ru-RU" altLang="ru-RU" sz="1600" b="0" i="1" baseline="0" dirty="0" smtClean="0">
                <a:latin typeface="+mn-lt"/>
              </a:rPr>
              <a:t>x</a:t>
            </a:r>
            <a:r>
              <a:rPr lang="en-US" altLang="ru-RU" sz="1600" b="0" i="1" baseline="-25000" dirty="0" smtClean="0">
                <a:latin typeface="+mn-lt"/>
              </a:rPr>
              <a:t>max</a:t>
            </a:r>
            <a:endParaRPr lang="ru-RU" altLang="ru-RU" sz="1600" b="0" i="1" baseline="0" dirty="0">
              <a:latin typeface="+mn-lt"/>
            </a:endParaRPr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3835400" y="3557588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2538" name="Picture 12" descr="nucleon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571750"/>
            <a:ext cx="158432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Rectangle 15"/>
          <p:cNvSpPr>
            <a:spLocks noChangeArrowheads="1"/>
          </p:cNvSpPr>
          <p:nvPr/>
        </p:nvSpPr>
        <p:spPr bwMode="auto">
          <a:xfrm>
            <a:off x="3857625" y="3571875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2540" name="Picture 14" descr="nuc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643188"/>
            <a:ext cx="15398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198563" y="5511800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0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During the valence quarks oscillations:</a:t>
            </a:r>
            <a:endParaRPr lang="ru-RU" altLang="ru-RU" sz="2000" b="0" baseline="0" dirty="0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latin typeface="Arial" charset="0"/>
            </a:endParaRPr>
          </a:p>
        </p:txBody>
      </p:sp>
      <p:sp>
        <p:nvSpPr>
          <p:cNvPr id="22542" name="Rectangle 18"/>
          <p:cNvSpPr>
            <a:spLocks noChangeArrowheads="1"/>
          </p:cNvSpPr>
          <p:nvPr/>
        </p:nvSpPr>
        <p:spPr bwMode="auto">
          <a:xfrm>
            <a:off x="1800225" y="4097338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225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42132"/>
              </p:ext>
            </p:extLst>
          </p:nvPr>
        </p:nvGraphicFramePr>
        <p:xfrm>
          <a:off x="1690688" y="6097588"/>
          <a:ext cx="56927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3" name="Формула" r:id="rId6" imgW="2895480" imgH="253800" progId="Equation.3">
                  <p:embed/>
                </p:oleObj>
              </mc:Choice>
              <mc:Fallback>
                <p:oleObj name="Формула" r:id="rId6" imgW="2895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6097588"/>
                        <a:ext cx="569277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войная стрелка влево/вправо 3"/>
          <p:cNvSpPr/>
          <p:nvPr/>
        </p:nvSpPr>
        <p:spPr bwMode="auto">
          <a:xfrm>
            <a:off x="5370513" y="650081"/>
            <a:ext cx="720080" cy="242316"/>
          </a:xfrm>
          <a:prstGeom prst="left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-1200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7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255588"/>
            <a:ext cx="8064500" cy="7889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dirty="0">
                <a:latin typeface="+mj-lt"/>
                <a:ea typeface="+mj-ea"/>
                <a:cs typeface="Times New Roman" pitchFamily="18" charset="0"/>
              </a:rPr>
              <a:t>Interplay between current and constituent quarks</a:t>
            </a:r>
            <a:endParaRPr lang="ru-RU" sz="4400" b="1" dirty="0"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5" name="three_quark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0" y="1752600"/>
            <a:ext cx="3429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28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14350" y="585788"/>
            <a:ext cx="8201025" cy="8429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aseline="0" dirty="0" smtClean="0">
                <a:solidFill>
                  <a:srgbClr val="0000FF"/>
                </a:solidFill>
                <a:latin typeface="+mj-lt"/>
                <a:ea typeface="+mj-ea"/>
                <a:cs typeface="Times New Roman" pitchFamily="18" charset="0"/>
              </a:rPr>
              <a:t>         SCQM            	The </a:t>
            </a:r>
            <a:r>
              <a:rPr lang="en-US" sz="2400" baseline="0" dirty="0">
                <a:solidFill>
                  <a:srgbClr val="0000FF"/>
                </a:solidFill>
                <a:latin typeface="+mj-lt"/>
                <a:ea typeface="+mj-ea"/>
                <a:cs typeface="Times New Roman" pitchFamily="18" charset="0"/>
              </a:rPr>
              <a:t>Local Gauge  Invariance Principle </a:t>
            </a:r>
            <a:r>
              <a:rPr lang="en-US" sz="4400" dirty="0">
                <a:latin typeface="+mj-lt"/>
                <a:ea typeface="+mj-ea"/>
                <a:cs typeface="Times New Roman" pitchFamily="18" charset="0"/>
              </a:rPr>
              <a:t> </a:t>
            </a:r>
            <a:endParaRPr lang="ru-RU" sz="4400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1428751"/>
            <a:ext cx="6662738" cy="531261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Times New Roman" pitchFamily="18" charset="0"/>
              </a:rPr>
              <a:t>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Destructive Interference of color fields </a:t>
            </a:r>
            <a:r>
              <a:rPr lang="en-US" sz="2000" baseline="0" dirty="0">
                <a:solidFill>
                  <a:schemeClr val="tx1"/>
                </a:solidFill>
                <a:latin typeface="+mn-lt"/>
                <a:cs typeface="Arial" pitchFamily="34" charset="0"/>
                <a:sym typeface="Symbol" pitchFamily="18" charset="2"/>
              </a:rPr>
              <a:t></a:t>
            </a:r>
            <a:r>
              <a:rPr lang="en-US" sz="20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 Phase rotation of the quark w.f. in color space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2400" dirty="0">
              <a:latin typeface="+mn-lt"/>
            </a:endParaRP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2649867" y="830263"/>
            <a:ext cx="598487" cy="196850"/>
          </a:xfrm>
          <a:prstGeom prst="rightArrow">
            <a:avLst>
              <a:gd name="adj1" fmla="val 50000"/>
              <a:gd name="adj2" fmla="val 7600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046288" y="4370388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24582" name="Object 2"/>
          <p:cNvGraphicFramePr>
            <a:graphicFrameLocks noChangeAspect="1"/>
          </p:cNvGraphicFramePr>
          <p:nvPr/>
        </p:nvGraphicFramePr>
        <p:xfrm>
          <a:off x="1857375" y="2857500"/>
          <a:ext cx="453866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28" r:id="rId3" imgW="1638300" imgH="241300" progId="Equation.3">
                  <p:embed/>
                </p:oleObj>
              </mc:Choice>
              <mc:Fallback>
                <p:oleObj r:id="rId3" imgW="1638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2857500"/>
                        <a:ext cx="4538663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4376738" y="3853725"/>
            <a:ext cx="482600" cy="204788"/>
          </a:xfrm>
          <a:prstGeom prst="rightArrow">
            <a:avLst>
              <a:gd name="adj1" fmla="val 50000"/>
              <a:gd name="adj2" fmla="val 58915"/>
            </a:avLst>
          </a:prstGeom>
          <a:solidFill>
            <a:srgbClr val="FF66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1189038" y="3704570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0" baseline="0" dirty="0">
                <a:latin typeface="+mj-lt"/>
                <a:cs typeface="Times New Roman" pitchFamily="18" charset="0"/>
              </a:rPr>
              <a:t> Phase rotation in color space            dressing (undressing) of the quark  </a:t>
            </a:r>
            <a:r>
              <a:rPr lang="en-US" altLang="ru-RU" sz="2000" b="0" baseline="0" dirty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  </a:t>
            </a:r>
            <a:r>
              <a:rPr lang="en-US" altLang="ru-RU" sz="2000" b="0" baseline="0" dirty="0">
                <a:latin typeface="+mj-lt"/>
                <a:cs typeface="Times New Roman" pitchFamily="18" charset="0"/>
              </a:rPr>
              <a:t>the gauge transformation</a:t>
            </a:r>
            <a:r>
              <a:rPr lang="ru-RU" altLang="ru-RU" sz="2000" b="0" baseline="0" dirty="0">
                <a:latin typeface="+mj-lt"/>
              </a:rPr>
              <a:t> </a:t>
            </a: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2044700" y="4598988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24586" name="Object 3"/>
          <p:cNvGraphicFramePr>
            <a:graphicFrameLocks noChangeAspect="1"/>
          </p:cNvGraphicFramePr>
          <p:nvPr/>
        </p:nvGraphicFramePr>
        <p:xfrm>
          <a:off x="2571750" y="4857750"/>
          <a:ext cx="4040188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29" r:id="rId5" imgW="1587500" imgH="241300" progId="Equation.3">
                  <p:embed/>
                </p:oleObj>
              </mc:Choice>
              <mc:Fallback>
                <p:oleObj r:id="rId5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4857750"/>
                        <a:ext cx="4040188" cy="60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Rectangle 13"/>
          <p:cNvSpPr>
            <a:spLocks noChangeArrowheads="1"/>
          </p:cNvSpPr>
          <p:nvPr/>
        </p:nvSpPr>
        <p:spPr bwMode="auto">
          <a:xfrm>
            <a:off x="1000125" y="5500688"/>
            <a:ext cx="1585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charset="0"/>
                <a:cs typeface="Times New Roman" pitchFamily="18" charset="0"/>
              </a:rPr>
              <a:t>here</a:t>
            </a:r>
            <a:r>
              <a:rPr lang="en-US" altLang="ru-RU" sz="1800">
                <a:latin typeface="Arial" charset="0"/>
                <a:cs typeface="Times New Roman" pitchFamily="18" charset="0"/>
              </a:rPr>
              <a:t> </a:t>
            </a:r>
            <a:r>
              <a:rPr lang="en-US" altLang="ru-RU" sz="1200">
                <a:latin typeface="Arial" charset="0"/>
                <a:cs typeface="Times New Roman" pitchFamily="18" charset="0"/>
              </a:rPr>
              <a:t> </a:t>
            </a:r>
            <a:endParaRPr lang="en-US" altLang="ru-RU" sz="2400">
              <a:latin typeface="Arial" charset="0"/>
            </a:endParaRPr>
          </a:p>
        </p:txBody>
      </p:sp>
      <p:graphicFrame>
        <p:nvGraphicFramePr>
          <p:cNvPr id="24588" name="Object 4"/>
          <p:cNvGraphicFramePr>
            <a:graphicFrameLocks noChangeAspect="1"/>
          </p:cNvGraphicFramePr>
          <p:nvPr/>
        </p:nvGraphicFramePr>
        <p:xfrm>
          <a:off x="2571750" y="5786438"/>
          <a:ext cx="21605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30" r:id="rId7" imgW="901309" imgH="241195" progId="Equation.3">
                  <p:embed/>
                </p:oleObj>
              </mc:Choice>
              <mc:Fallback>
                <p:oleObj r:id="rId7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5786438"/>
                        <a:ext cx="21605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151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2333625" y="3251200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5610" name="Rectangle 27"/>
          <p:cNvSpPr>
            <a:spLocks noChangeArrowheads="1"/>
          </p:cNvSpPr>
          <p:nvPr/>
        </p:nvSpPr>
        <p:spPr bwMode="auto">
          <a:xfrm>
            <a:off x="2333625" y="3251200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5611" name="Rectangle 29"/>
          <p:cNvSpPr>
            <a:spLocks noChangeArrowheads="1"/>
          </p:cNvSpPr>
          <p:nvPr/>
        </p:nvSpPr>
        <p:spPr bwMode="auto">
          <a:xfrm>
            <a:off x="2333625" y="3251200"/>
            <a:ext cx="6858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04830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819150"/>
            <a:ext cx="8059737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5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1563" y="357189"/>
            <a:ext cx="6858000" cy="6955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Structure Function of the Valence Quark in Proton</a:t>
            </a:r>
            <a:endParaRPr lang="ru-RU" sz="24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447800" y="29337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7652" name="Picture 3" descr="str-fu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85938"/>
            <a:ext cx="57150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1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514350" y="336550"/>
            <a:ext cx="56642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b="0" baseline="0" smtClean="0">
                <a:solidFill>
                  <a:prstClr val="black"/>
                </a:solidFill>
              </a:rPr>
              <a:t>Spin in SCQM</a:t>
            </a:r>
            <a:endParaRPr lang="ru-RU" altLang="en-US" b="0" baseline="0" smtClean="0">
              <a:solidFill>
                <a:prstClr val="black"/>
              </a:solidFill>
            </a:endParaRPr>
          </a:p>
        </p:txBody>
      </p:sp>
      <p:graphicFrame>
        <p:nvGraphicFramePr>
          <p:cNvPr id="28675" name="Object 12"/>
          <p:cNvGraphicFramePr>
            <a:graphicFrameLocks noChangeAspect="1"/>
          </p:cNvGraphicFramePr>
          <p:nvPr/>
        </p:nvGraphicFramePr>
        <p:xfrm>
          <a:off x="2051050" y="1692275"/>
          <a:ext cx="294005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4" name="Формула" r:id="rId3" imgW="1676400" imgH="482600" progId="Equation.3">
                  <p:embed/>
                </p:oleObj>
              </mc:Choice>
              <mc:Fallback>
                <p:oleObj name="Формула" r:id="rId3" imgW="16764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692275"/>
                        <a:ext cx="294005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434975" y="1006475"/>
            <a:ext cx="84534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baseline="0" smtClean="0">
                <a:solidFill>
                  <a:srgbClr val="CC3300"/>
                </a:solidFill>
                <a:latin typeface="Arial" charset="0"/>
              </a:rPr>
              <a:t>Our conjecture: </a:t>
            </a:r>
            <a:r>
              <a:rPr lang="en-US" altLang="en-US" sz="2000" b="0" baseline="0" smtClean="0">
                <a:solidFill>
                  <a:srgbClr val="006666"/>
                </a:solidFill>
                <a:latin typeface="Arial" charset="0"/>
              </a:rPr>
              <a:t>spin of consituent quark is entirely analogous to the angular momentum carried by classical circularly polarized wave:</a:t>
            </a:r>
            <a:endParaRPr lang="ru-RU" altLang="en-US" sz="2000" b="0" baseline="0" smtClean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74625" y="2524125"/>
            <a:ext cx="864076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baseline="0" smtClean="0">
                <a:solidFill>
                  <a:srgbClr val="006666"/>
                </a:solidFill>
                <a:latin typeface="Arial" charset="0"/>
              </a:rPr>
              <a:t>Classical analog of electron spin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en-US" altLang="en-US" sz="2000" b="0" i="1" baseline="0" smtClean="0">
                <a:solidFill>
                  <a:prstClr val="black"/>
                </a:solidFill>
                <a:latin typeface="Arial" charset="0"/>
              </a:rPr>
              <a:t>F.Belinfante 1939; R. Feynman 1964; H.Ohanian 1986; J. Higbie 1988.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0" baseline="0" smtClean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Electron surrounded by proper </a:t>
            </a:r>
            <a:r>
              <a:rPr lang="ru-RU" altLang="en-US" sz="1800" b="0" baseline="0" smtClean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and </a:t>
            </a:r>
            <a:r>
              <a:rPr lang="ru-RU" altLang="en-US" sz="1800" b="0" baseline="0" smtClean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fields creates circulating flow of energy</a:t>
            </a:r>
            <a:r>
              <a:rPr lang="en-US" altLang="en-US" sz="2000" b="0" baseline="0" smtClean="0">
                <a:solidFill>
                  <a:srgbClr val="C0504D"/>
                </a:solidFill>
                <a:latin typeface="Arial" charset="0"/>
              </a:rPr>
              <a:t>:  </a:t>
            </a:r>
            <a:endParaRPr lang="ru-RU" altLang="en-US" sz="2000" b="0" baseline="0" smtClean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676525" y="4024313"/>
            <a:ext cx="1857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2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S=ɛ₀c²E×B</a:t>
            </a:r>
            <a:r>
              <a:rPr lang="ru-RU" altLang="en-US" sz="1800" b="0" baseline="0" smtClean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303213" y="4500563"/>
            <a:ext cx="8718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Total angular momentum created by this Pointing’s vector</a:t>
            </a:r>
            <a:endParaRPr lang="ru-RU" altLang="en-US" sz="20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331788" y="5789613"/>
            <a:ext cx="87042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is associated with the entire spin angular momentum of the electron. </a:t>
            </a:r>
            <a:endParaRPr lang="ru-RU" altLang="en-US" sz="20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8681" name="Object 15"/>
          <p:cNvGraphicFramePr>
            <a:graphicFrameLocks noChangeAspect="1"/>
          </p:cNvGraphicFramePr>
          <p:nvPr/>
        </p:nvGraphicFramePr>
        <p:xfrm>
          <a:off x="2051050" y="4946650"/>
          <a:ext cx="292893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5" name="Формула" r:id="rId5" imgW="1726451" imgH="482391" progId="Equation.3">
                  <p:embed/>
                </p:oleObj>
              </mc:Choice>
              <mc:Fallback>
                <p:oleObj name="Формула" r:id="rId5" imgW="1726451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946650"/>
                        <a:ext cx="2928938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9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533400" y="246063"/>
            <a:ext cx="5829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b="0" baseline="0" smtClean="0">
                <a:solidFill>
                  <a:prstClr val="black"/>
                </a:solidFill>
              </a:rPr>
              <a:t>Spin in SCQM</a:t>
            </a:r>
            <a:endParaRPr lang="ru-RU" altLang="en-US" b="0" baseline="0" smtClean="0">
              <a:solidFill>
                <a:prstClr val="black"/>
              </a:solidFill>
            </a:endParaRPr>
          </a:p>
        </p:txBody>
      </p:sp>
      <p:graphicFrame>
        <p:nvGraphicFramePr>
          <p:cNvPr id="29699" name="Object 9"/>
          <p:cNvGraphicFramePr>
            <a:graphicFrameLocks noChangeAspect="1"/>
          </p:cNvGraphicFramePr>
          <p:nvPr/>
        </p:nvGraphicFramePr>
        <p:xfrm>
          <a:off x="1343025" y="4711700"/>
          <a:ext cx="39274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78" name="Equation" r:id="rId3" imgW="2108200" imgH="482600" progId="Equation.3">
                  <p:embed/>
                </p:oleObj>
              </mc:Choice>
              <mc:Fallback>
                <p:oleObj name="Equation" r:id="rId3" imgW="2108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4711700"/>
                        <a:ext cx="39274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46063" y="1128713"/>
            <a:ext cx="290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000" b="0" baseline="0" smtClean="0">
                <a:solidFill>
                  <a:prstClr val="black"/>
                </a:solidFill>
                <a:latin typeface="Times New Roman" pitchFamily="18" charset="0"/>
              </a:rPr>
              <a:t> Now we accept that   </a:t>
            </a:r>
            <a:endParaRPr lang="ru-RU" altLang="en-US" sz="20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227013" y="4248150"/>
            <a:ext cx="8737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3.  Total angular momentum created by this Pointing’s vector</a:t>
            </a:r>
            <a:endParaRPr lang="ru-RU" altLang="en-US" sz="20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246063" y="5600700"/>
            <a:ext cx="8718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is associated with the entire spin angular momentum of the constituent quark. </a:t>
            </a:r>
            <a:endParaRPr lang="ru-RU" altLang="en-US" sz="20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9703" name="Object 11"/>
          <p:cNvGraphicFramePr>
            <a:graphicFrameLocks noChangeAspect="1"/>
          </p:cNvGraphicFramePr>
          <p:nvPr/>
        </p:nvGraphicFramePr>
        <p:xfrm>
          <a:off x="2927350" y="1484313"/>
          <a:ext cx="15843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79" name="Формула" r:id="rId5" imgW="736600" imgH="241300" progId="Equation.3">
                  <p:embed/>
                </p:oleObj>
              </mc:Choice>
              <mc:Fallback>
                <p:oleObj name="Формула" r:id="rId5" imgW="736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1484313"/>
                        <a:ext cx="1584325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 Box 13"/>
          <p:cNvSpPr txBox="1">
            <a:spLocks noChangeArrowheads="1"/>
          </p:cNvSpPr>
          <p:nvPr/>
        </p:nvSpPr>
        <p:spPr bwMode="auto">
          <a:xfrm>
            <a:off x="395288" y="1987550"/>
            <a:ext cx="8748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srgbClr val="C0504D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and intersecting 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altLang="en-US" sz="1800" b="0" baseline="-25000" smtClean="0">
                <a:solidFill>
                  <a:prstClr val="black"/>
                </a:solidFill>
                <a:latin typeface="Arial" charset="0"/>
              </a:rPr>
              <a:t>ch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and 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1800" b="0" baseline="-25000" smtClean="0">
                <a:solidFill>
                  <a:prstClr val="black"/>
                </a:solidFill>
                <a:latin typeface="Arial" charset="0"/>
              </a:rPr>
              <a:t>ch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create around </a:t>
            </a:r>
            <a:r>
              <a:rPr lang="en-US" altLang="en-US" sz="1800" b="0" baseline="0" smtClean="0">
                <a:solidFill>
                  <a:prstClr val="black"/>
                </a:solidFill>
                <a:latin typeface="Arial" charset="0"/>
              </a:rPr>
              <a:t>VQ</a:t>
            </a:r>
            <a:r>
              <a:rPr lang="en-US" altLang="en-US" sz="1800" b="0" baseline="-2500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color analog of Pointing’s vector</a:t>
            </a:r>
            <a:endParaRPr lang="ru-RU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05" name="Text Box 16"/>
          <p:cNvSpPr txBox="1">
            <a:spLocks noChangeArrowheads="1"/>
          </p:cNvSpPr>
          <p:nvPr/>
        </p:nvSpPr>
        <p:spPr bwMode="auto">
          <a:xfrm>
            <a:off x="219075" y="3257550"/>
            <a:ext cx="8745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baseline="0" smtClean="0">
                <a:solidFill>
                  <a:prstClr val="black"/>
                </a:solidFill>
                <a:latin typeface="Arial" charset="0"/>
              </a:rPr>
              <a:t>2.   Circulating flow of energy carrying along with it hadronic matter is associated with hadronic matter current.  </a:t>
            </a:r>
            <a:endParaRPr lang="ru-RU" altLang="en-US" sz="20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238125" y="7285038"/>
            <a:ext cx="5829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endParaRPr lang="en-US" altLang="en-US" sz="20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7" name="Rectangle 8"/>
          <p:cNvSpPr>
            <a:spLocks noChangeArrowheads="1"/>
          </p:cNvSpPr>
          <p:nvPr/>
        </p:nvSpPr>
        <p:spPr bwMode="auto">
          <a:xfrm>
            <a:off x="2892425" y="2587625"/>
            <a:ext cx="18573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2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S=ɛ₀c²E×B</a:t>
            </a:r>
            <a:r>
              <a:rPr lang="ru-RU" altLang="en-US" sz="1800" b="0" baseline="0" smtClean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28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282575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Quantized Vortices</a:t>
            </a:r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9712" y="3539354"/>
            <a:ext cx="4608512" cy="351250"/>
          </a:xfrm>
          <a:prstGeom prst="rect">
            <a:avLst/>
          </a:prstGeom>
          <a:blipFill rotWithShape="0">
            <a:blip r:embed="rId2"/>
            <a:stretch>
              <a:fillRect t="-5263" b="-28070"/>
            </a:stretch>
          </a:blipFill>
        </p:spPr>
        <p:txBody>
          <a:bodyPr/>
          <a:lstStyle/>
          <a:p>
            <a:pPr eaLnBrk="0" hangingPunct="0">
              <a:defRPr/>
            </a:pPr>
            <a:r>
              <a:rPr lang="en-US" b="0" baseline="0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4" name="Tit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9512" y="1052736"/>
            <a:ext cx="8712968" cy="2058676"/>
          </a:xfrm>
          <a:prstGeom prst="rect">
            <a:avLst/>
          </a:prstGeom>
          <a:blipFill rotWithShape="0">
            <a:blip r:embed="rId3"/>
            <a:stretch>
              <a:fillRect l="-1049" t="-2374" r="-210" b="-143323"/>
            </a:stretch>
          </a:blipFill>
        </p:spPr>
        <p:txBody>
          <a:bodyPr/>
          <a:lstStyle/>
          <a:p>
            <a:pPr eaLnBrk="0" hangingPunct="0">
              <a:defRPr/>
            </a:pPr>
            <a:r>
              <a:rPr lang="en-US" b="0" baseline="0">
                <a:noFill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0079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282575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Quantized Vortices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388" y="1052513"/>
            <a:ext cx="8713787" cy="20589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altLang="en-US" sz="2000" b="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Circulation integral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altLang="en-US" sz="2000" b="0" baseline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en-US" sz="2000" b="0" i="1" baseline="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altLang="en-US" sz="2000" b="0" baseline="0" dirty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If loop </a:t>
            </a:r>
            <a:r>
              <a:rPr lang="en-US" altLang="en-US" sz="200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does not encloses </a:t>
            </a: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the node, </a:t>
            </a:r>
            <a:endParaRPr lang="en-US" altLang="en-US" sz="2000" b="0" baseline="0" dirty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 smtClean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altLang="en-US" sz="2000" b="0" baseline="0" dirty="0" smtClean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If it</a:t>
            </a:r>
            <a:r>
              <a:rPr lang="en-US" altLang="en-US" sz="200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encloses </a:t>
            </a: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the node, then</a:t>
            </a:r>
          </a:p>
          <a:p>
            <a:pPr algn="l">
              <a:defRPr/>
            </a:pPr>
            <a:r>
              <a:rPr lang="en-US" altLang="en-US" sz="2000" b="0" baseline="0" dirty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defRPr/>
            </a:pPr>
            <a:endParaRPr lang="en-US" altLang="en-US" sz="2000" b="0" baseline="0" dirty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 smtClean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 smtClean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altLang="en-US" sz="2000" b="0" baseline="0" dirty="0">
              <a:solidFill>
                <a:prstClr val="black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altLang="en-US" sz="2000" b="0" baseline="0" dirty="0" smtClean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endParaRPr lang="en-US" altLang="en-US" sz="2000" b="0" baseline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748" name="Object 13"/>
          <p:cNvGraphicFramePr>
            <a:graphicFrameLocks noChangeAspect="1"/>
          </p:cNvGraphicFramePr>
          <p:nvPr/>
        </p:nvGraphicFramePr>
        <p:xfrm>
          <a:off x="1317625" y="1554163"/>
          <a:ext cx="42624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45" name="Equation" r:id="rId3" imgW="2336800" imgH="368300" progId="Equation.3">
                  <p:embed/>
                </p:oleObj>
              </mc:Choice>
              <mc:Fallback>
                <p:oleObj name="Equation" r:id="rId3" imgW="2336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1554163"/>
                        <a:ext cx="42624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13"/>
          <p:cNvGraphicFramePr>
            <a:graphicFrameLocks noChangeAspect="1"/>
          </p:cNvGraphicFramePr>
          <p:nvPr/>
        </p:nvGraphicFramePr>
        <p:xfrm>
          <a:off x="2921000" y="2724150"/>
          <a:ext cx="12271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46" name="Equation" r:id="rId5" imgW="672808" imgH="291973" progId="Equation.3">
                  <p:embed/>
                </p:oleObj>
              </mc:Choice>
              <mc:Fallback>
                <p:oleObj name="Equation" r:id="rId5" imgW="67280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2724150"/>
                        <a:ext cx="12271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13"/>
          <p:cNvGraphicFramePr>
            <a:graphicFrameLocks noChangeAspect="1"/>
          </p:cNvGraphicFramePr>
          <p:nvPr/>
        </p:nvGraphicFramePr>
        <p:xfrm>
          <a:off x="2700338" y="3933825"/>
          <a:ext cx="4699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47" name="Equation" r:id="rId7" imgW="2578100" imgH="292100" progId="Equation.3">
                  <p:embed/>
                </p:oleObj>
              </mc:Choice>
              <mc:Fallback>
                <p:oleObj name="Equation" r:id="rId7" imgW="25781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3933825"/>
                        <a:ext cx="4699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868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563563" y="1254125"/>
            <a:ext cx="858043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None/>
            </a:pP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Source of “Spin Crisis”:</a:t>
            </a:r>
          </a:p>
          <a:p>
            <a:pPr eaLnBrk="0" hangingPunct="0">
              <a:lnSpc>
                <a:spcPct val="90000"/>
              </a:lnSpc>
              <a:buFontTx/>
              <a:buNone/>
            </a:pP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Velocity field in vortex field is </a:t>
            </a:r>
            <a:r>
              <a:rPr lang="en-US" altLang="en-US" sz="2400" baseline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irrotational</a:t>
            </a:r>
            <a:r>
              <a:rPr lang="en-US" altLang="en-US" sz="2000" b="0" baseline="0" smtClean="0">
                <a:solidFill>
                  <a:prstClr val="black"/>
                </a:solidFill>
              </a:rPr>
              <a:t>:  </a:t>
            </a:r>
            <a:endParaRPr lang="ru-RU" altLang="en-US" sz="2000" b="0" baseline="0" smtClean="0">
              <a:solidFill>
                <a:prstClr val="black"/>
              </a:solidFill>
            </a:endParaRPr>
          </a:p>
          <a:p>
            <a:pPr eaLnBrk="0" hangingPunct="0">
              <a:lnSpc>
                <a:spcPct val="90000"/>
              </a:lnSpc>
            </a:pPr>
            <a:endParaRPr lang="ru-RU" altLang="en-US" sz="2000" b="0" baseline="0" smtClean="0">
              <a:solidFill>
                <a:prstClr val="black"/>
              </a:solidFill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836738" y="180975"/>
            <a:ext cx="6858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sz="28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Proton Spin in DIS</a:t>
            </a:r>
            <a:endParaRPr lang="ru-RU" altLang="en-US" sz="280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772" name="Object 17"/>
          <p:cNvGraphicFramePr>
            <a:graphicFrameLocks noChangeAspect="1"/>
          </p:cNvGraphicFramePr>
          <p:nvPr/>
        </p:nvGraphicFramePr>
        <p:xfrm>
          <a:off x="3538538" y="2128838"/>
          <a:ext cx="12223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0" name="Формула" r:id="rId3" imgW="507780" imgH="177723" progId="Equation.3">
                  <p:embed/>
                </p:oleObj>
              </mc:Choice>
              <mc:Fallback>
                <p:oleObj name="Формула" r:id="rId3" imgW="50778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2128838"/>
                        <a:ext cx="12223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31913" y="2962275"/>
            <a:ext cx="6985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800" b="0" baseline="0" smtClean="0">
                <a:solidFill>
                  <a:prstClr val="black"/>
                </a:solidFill>
                <a:latin typeface="Arial" charset="0"/>
              </a:rPr>
              <a:t>If the virtual wave-length encloses the quark hole, then           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800" b="0" baseline="0" smtClean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spcBef>
                <a:spcPct val="0"/>
              </a:spcBef>
              <a:buFont typeface="Arial" charset="0"/>
              <a:buNone/>
            </a:pPr>
            <a:r>
              <a:rPr lang="en-US" altLang="en-US" sz="2800" b="0" baseline="0" smtClean="0">
                <a:solidFill>
                  <a:prstClr val="black"/>
                </a:solidFill>
                <a:latin typeface="Arial" charset="0"/>
              </a:rPr>
              <a:t>If the virtual wave-length does not encloses the quark hole, then           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en-US" sz="2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2774" name="Object 17"/>
          <p:cNvGraphicFramePr>
            <a:graphicFrameLocks noChangeAspect="1"/>
          </p:cNvGraphicFramePr>
          <p:nvPr/>
        </p:nvGraphicFramePr>
        <p:xfrm>
          <a:off x="1779588" y="5873750"/>
          <a:ext cx="31178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1" name="Equation" r:id="rId5" imgW="1294838" imgH="177723" progId="Equation.3">
                  <p:embed/>
                </p:oleObj>
              </mc:Choice>
              <mc:Fallback>
                <p:oleObj name="Equation" r:id="rId5" imgW="1294838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5873750"/>
                        <a:ext cx="31178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17"/>
          <p:cNvGraphicFramePr>
            <a:graphicFrameLocks noChangeAspect="1"/>
          </p:cNvGraphicFramePr>
          <p:nvPr/>
        </p:nvGraphicFramePr>
        <p:xfrm>
          <a:off x="4165600" y="3433763"/>
          <a:ext cx="10096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2" name="Equation" r:id="rId7" imgW="418918" imgH="203112" progId="Equation.3">
                  <p:embed/>
                </p:oleObj>
              </mc:Choice>
              <mc:Fallback>
                <p:oleObj name="Equation" r:id="rId7" imgW="41891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3433763"/>
                        <a:ext cx="10096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6" name="Object 17"/>
          <p:cNvGraphicFramePr>
            <a:graphicFrameLocks noChangeAspect="1"/>
          </p:cNvGraphicFramePr>
          <p:nvPr/>
        </p:nvGraphicFramePr>
        <p:xfrm>
          <a:off x="6342063" y="4724400"/>
          <a:ext cx="10715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3" name="Equation" r:id="rId9" imgW="444307" imgH="203112" progId="Equation.3">
                  <p:embed/>
                </p:oleObj>
              </mc:Choice>
              <mc:Fallback>
                <p:oleObj name="Equation" r:id="rId9" imgW="44430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4724400"/>
                        <a:ext cx="107156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Text Box 5"/>
          <p:cNvSpPr txBox="1">
            <a:spLocks noChangeArrowheads="1"/>
          </p:cNvSpPr>
          <p:nvPr/>
        </p:nvSpPr>
        <p:spPr bwMode="auto">
          <a:xfrm>
            <a:off x="179388" y="5310188"/>
            <a:ext cx="5346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sz="28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Proton Spin in DIS by SCQM</a:t>
            </a:r>
            <a:endParaRPr lang="ru-RU" altLang="en-US" sz="280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9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81200"/>
            <a:ext cx="7774632" cy="3680048"/>
          </a:xfrm>
        </p:spPr>
        <p:txBody>
          <a:bodyPr/>
          <a:lstStyle/>
          <a:p>
            <a:r>
              <a:rPr lang="en-US" dirty="0"/>
              <a:t>How nuclear matter behave under high compression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hadrons structures are modified in dense matter?</a:t>
            </a:r>
          </a:p>
        </p:txBody>
      </p:sp>
    </p:spTree>
    <p:extLst>
      <p:ext uri="{BB962C8B-B14F-4D97-AF65-F5344CB8AC3E}">
        <p14:creationId xmlns:p14="http://schemas.microsoft.com/office/powerpoint/2010/main" val="3033286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1387475" y="3467100"/>
            <a:ext cx="67770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80000"/>
              </a:lnSpc>
              <a:buFontTx/>
              <a:buNone/>
            </a:pPr>
            <a:r>
              <a:rPr lang="ru-RU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Consituent</a:t>
            </a:r>
            <a:r>
              <a:rPr lang="en-US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Quarks</a:t>
            </a:r>
            <a:r>
              <a:rPr lang="en-US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        Current</a:t>
            </a:r>
            <a:r>
              <a:rPr lang="ru-RU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 Quarks </a:t>
            </a:r>
            <a:r>
              <a:rPr lang="en-US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            </a:t>
            </a:r>
            <a:r>
              <a:rPr lang="ru-RU" altLang="ru-RU" sz="1800" b="0" baseline="0" smtClean="0">
                <a:solidFill>
                  <a:prstClr val="black"/>
                </a:solidFill>
                <a:cs typeface="Times New Roman" pitchFamily="18" charset="0"/>
              </a:rPr>
              <a:t>Consituent Quarks</a:t>
            </a:r>
            <a:r>
              <a:rPr lang="ru-RU" altLang="ru-RU" sz="1600" baseline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ru-RU" sz="1600" baseline="0" smtClean="0">
                <a:solidFill>
                  <a:prstClr val="black"/>
                </a:solidFill>
                <a:cs typeface="Times New Roman" pitchFamily="18" charset="0"/>
              </a:rPr>
              <a:t>                                      	</a:t>
            </a:r>
            <a:endParaRPr lang="ru-RU" altLang="ru-RU" sz="1800" baseline="0" smtClean="0">
              <a:solidFill>
                <a:srgbClr val="CC3300"/>
              </a:solidFill>
              <a:cs typeface="Times New Roman" pitchFamily="18" charset="0"/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938338" y="1339850"/>
            <a:ext cx="125571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baseline="0" smtClean="0">
                <a:solidFill>
                  <a:prstClr val="black"/>
                </a:solidFill>
                <a:latin typeface="Arial" charset="0"/>
              </a:rPr>
              <a:t>t = 0</a:t>
            </a:r>
            <a:endParaRPr lang="en-US" altLang="ru-RU" sz="1600" b="0" baseline="0" smtClean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i="1" baseline="0" smtClean="0">
                <a:solidFill>
                  <a:prstClr val="black"/>
                </a:solidFill>
                <a:latin typeface="Arial" charset="0"/>
              </a:rPr>
              <a:t>x = x</a:t>
            </a:r>
            <a:r>
              <a:rPr lang="ru-RU" altLang="ru-RU" sz="1600" b="0" i="1" baseline="-25000" smtClean="0">
                <a:solidFill>
                  <a:prstClr val="black"/>
                </a:solidFill>
                <a:latin typeface="Arial" charset="0"/>
              </a:rPr>
              <a:t>max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851275" y="1341438"/>
            <a:ext cx="1341438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baseline="0" smtClean="0">
                <a:solidFill>
                  <a:prstClr val="black"/>
                </a:solidFill>
                <a:latin typeface="Arial" charset="0"/>
              </a:rPr>
              <a:t>t = </a:t>
            </a:r>
            <a:r>
              <a:rPr lang="en-US" altLang="ru-RU" sz="1600" b="0" baseline="0" smtClean="0">
                <a:solidFill>
                  <a:prstClr val="black"/>
                </a:solidFill>
                <a:latin typeface="Arial" charset="0"/>
              </a:rPr>
              <a:t>T/4</a:t>
            </a:r>
            <a:endParaRPr lang="ru-RU" altLang="ru-RU" sz="1600" b="0" baseline="0" smtClean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i="1" baseline="0" smtClean="0">
                <a:solidFill>
                  <a:prstClr val="black"/>
                </a:solidFill>
                <a:latin typeface="Arial" charset="0"/>
              </a:rPr>
              <a:t>x = </a:t>
            </a:r>
            <a:r>
              <a:rPr lang="en-US" altLang="ru-RU" sz="1600" b="0" i="1" baseline="0" smtClean="0">
                <a:solidFill>
                  <a:prstClr val="black"/>
                </a:solidFill>
                <a:latin typeface="Arial" charset="0"/>
              </a:rPr>
              <a:t>0</a:t>
            </a:r>
            <a:endParaRPr lang="ru-RU" altLang="ru-RU" sz="1600" b="0" i="1" baseline="-250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6097588" y="1312863"/>
            <a:ext cx="119538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baseline="0" smtClean="0">
                <a:solidFill>
                  <a:prstClr val="black"/>
                </a:solidFill>
                <a:latin typeface="Arial" charset="0"/>
              </a:rPr>
              <a:t>t = </a:t>
            </a:r>
            <a:r>
              <a:rPr lang="en-US" altLang="ru-RU" sz="1600" b="0" baseline="0" smtClean="0">
                <a:solidFill>
                  <a:prstClr val="black"/>
                </a:solidFill>
                <a:latin typeface="Arial" charset="0"/>
              </a:rPr>
              <a:t>T/2</a:t>
            </a:r>
            <a:endParaRPr lang="ru-RU" altLang="ru-RU" sz="1600" b="0" baseline="0" smtClean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600" b="0" i="1" baseline="0" smtClean="0">
                <a:solidFill>
                  <a:prstClr val="black"/>
                </a:solidFill>
                <a:latin typeface="Arial" charset="0"/>
              </a:rPr>
              <a:t>x = x</a:t>
            </a:r>
            <a:r>
              <a:rPr lang="ru-RU" altLang="ru-RU" sz="1600" b="0" i="1" baseline="-25000" smtClean="0">
                <a:solidFill>
                  <a:prstClr val="black"/>
                </a:solidFill>
                <a:latin typeface="Arial" charset="0"/>
              </a:rPr>
              <a:t>max</a:t>
            </a:r>
          </a:p>
        </p:txBody>
      </p:sp>
      <p:grpSp>
        <p:nvGrpSpPr>
          <p:cNvPr id="33798" name="Группа 5"/>
          <p:cNvGrpSpPr>
            <a:grpSpLocks/>
          </p:cNvGrpSpPr>
          <p:nvPr/>
        </p:nvGrpSpPr>
        <p:grpSpPr bwMode="auto">
          <a:xfrm>
            <a:off x="1768475" y="2095500"/>
            <a:ext cx="1371600" cy="1271588"/>
            <a:chOff x="571500" y="1911350"/>
            <a:chExt cx="1263650" cy="1108075"/>
          </a:xfrm>
        </p:grpSpPr>
        <p:grpSp>
          <p:nvGrpSpPr>
            <p:cNvPr id="33830" name="Group 86"/>
            <p:cNvGrpSpPr>
              <a:grpSpLocks/>
            </p:cNvGrpSpPr>
            <p:nvPr/>
          </p:nvGrpSpPr>
          <p:grpSpPr bwMode="auto">
            <a:xfrm>
              <a:off x="571500" y="1924050"/>
              <a:ext cx="752475" cy="714375"/>
              <a:chOff x="360" y="1212"/>
              <a:chExt cx="474" cy="450"/>
            </a:xfrm>
          </p:grpSpPr>
          <p:sp>
            <p:nvSpPr>
              <p:cNvPr id="33839" name="Oval 76"/>
              <p:cNvSpPr>
                <a:spLocks noChangeArrowheads="1"/>
              </p:cNvSpPr>
              <p:nvPr/>
            </p:nvSpPr>
            <p:spPr bwMode="auto">
              <a:xfrm>
                <a:off x="360" y="121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40" name="Oval 80"/>
              <p:cNvSpPr>
                <a:spLocks noChangeArrowheads="1"/>
              </p:cNvSpPr>
              <p:nvPr/>
            </p:nvSpPr>
            <p:spPr bwMode="auto">
              <a:xfrm>
                <a:off x="544" y="1366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41" name="AutoShape 82"/>
              <p:cNvSpPr>
                <a:spLocks noChangeArrowheads="1"/>
              </p:cNvSpPr>
              <p:nvPr/>
            </p:nvSpPr>
            <p:spPr bwMode="auto">
              <a:xfrm rot="-5135316">
                <a:off x="408" y="1302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3831" name="Group 85"/>
            <p:cNvGrpSpPr>
              <a:grpSpLocks/>
            </p:cNvGrpSpPr>
            <p:nvPr/>
          </p:nvGrpSpPr>
          <p:grpSpPr bwMode="auto">
            <a:xfrm>
              <a:off x="1082675" y="1911350"/>
              <a:ext cx="752475" cy="714375"/>
              <a:chOff x="682" y="1204"/>
              <a:chExt cx="474" cy="450"/>
            </a:xfrm>
          </p:grpSpPr>
          <p:sp>
            <p:nvSpPr>
              <p:cNvPr id="33836" name="Oval 77"/>
              <p:cNvSpPr>
                <a:spLocks noChangeArrowheads="1"/>
              </p:cNvSpPr>
              <p:nvPr/>
            </p:nvSpPr>
            <p:spPr bwMode="auto">
              <a:xfrm>
                <a:off x="682" y="1204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37" name="Oval 79"/>
              <p:cNvSpPr>
                <a:spLocks noChangeArrowheads="1"/>
              </p:cNvSpPr>
              <p:nvPr/>
            </p:nvSpPr>
            <p:spPr bwMode="auto">
              <a:xfrm>
                <a:off x="864" y="1368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38" name="AutoShape 83"/>
              <p:cNvSpPr>
                <a:spLocks noChangeArrowheads="1"/>
              </p:cNvSpPr>
              <p:nvPr/>
            </p:nvSpPr>
            <p:spPr bwMode="auto">
              <a:xfrm rot="2213773">
                <a:off x="838" y="1270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3832" name="Group 87"/>
            <p:cNvGrpSpPr>
              <a:grpSpLocks/>
            </p:cNvGrpSpPr>
            <p:nvPr/>
          </p:nvGrpSpPr>
          <p:grpSpPr bwMode="auto">
            <a:xfrm>
              <a:off x="809625" y="2305050"/>
              <a:ext cx="752475" cy="714375"/>
              <a:chOff x="510" y="1452"/>
              <a:chExt cx="474" cy="450"/>
            </a:xfrm>
          </p:grpSpPr>
          <p:sp>
            <p:nvSpPr>
              <p:cNvPr id="33833" name="Oval 78"/>
              <p:cNvSpPr>
                <a:spLocks noChangeArrowheads="1"/>
              </p:cNvSpPr>
              <p:nvPr/>
            </p:nvSpPr>
            <p:spPr bwMode="auto">
              <a:xfrm>
                <a:off x="510" y="145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34" name="Oval 81"/>
              <p:cNvSpPr>
                <a:spLocks noChangeArrowheads="1"/>
              </p:cNvSpPr>
              <p:nvPr/>
            </p:nvSpPr>
            <p:spPr bwMode="auto">
              <a:xfrm>
                <a:off x="698" y="1622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35" name="AutoShape 84"/>
              <p:cNvSpPr>
                <a:spLocks noChangeArrowheads="1"/>
              </p:cNvSpPr>
              <p:nvPr/>
            </p:nvSpPr>
            <p:spPr bwMode="auto">
              <a:xfrm rot="11772453" flipH="1">
                <a:off x="614" y="1628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33799" name="Группа 18"/>
          <p:cNvGrpSpPr>
            <a:grpSpLocks/>
          </p:cNvGrpSpPr>
          <p:nvPr/>
        </p:nvGrpSpPr>
        <p:grpSpPr bwMode="auto">
          <a:xfrm>
            <a:off x="5829300" y="2038350"/>
            <a:ext cx="1398588" cy="1296988"/>
            <a:chOff x="4632325" y="1854200"/>
            <a:chExt cx="1289050" cy="1130300"/>
          </a:xfrm>
        </p:grpSpPr>
        <p:grpSp>
          <p:nvGrpSpPr>
            <p:cNvPr id="33818" name="Group 88"/>
            <p:cNvGrpSpPr>
              <a:grpSpLocks/>
            </p:cNvGrpSpPr>
            <p:nvPr/>
          </p:nvGrpSpPr>
          <p:grpSpPr bwMode="auto">
            <a:xfrm rot="10677275">
              <a:off x="4902200" y="1854200"/>
              <a:ext cx="752475" cy="714375"/>
              <a:chOff x="510" y="1452"/>
              <a:chExt cx="474" cy="450"/>
            </a:xfrm>
          </p:grpSpPr>
          <p:sp>
            <p:nvSpPr>
              <p:cNvPr id="33827" name="Oval 89"/>
              <p:cNvSpPr>
                <a:spLocks noChangeArrowheads="1"/>
              </p:cNvSpPr>
              <p:nvPr/>
            </p:nvSpPr>
            <p:spPr bwMode="auto">
              <a:xfrm>
                <a:off x="510" y="145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8" name="Oval 90"/>
              <p:cNvSpPr>
                <a:spLocks noChangeArrowheads="1"/>
              </p:cNvSpPr>
              <p:nvPr/>
            </p:nvSpPr>
            <p:spPr bwMode="auto">
              <a:xfrm>
                <a:off x="698" y="1622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9" name="AutoShape 91"/>
              <p:cNvSpPr>
                <a:spLocks noChangeArrowheads="1"/>
              </p:cNvSpPr>
              <p:nvPr/>
            </p:nvSpPr>
            <p:spPr bwMode="auto">
              <a:xfrm rot="11772453" flipH="1">
                <a:off x="614" y="1628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3819" name="Group 92"/>
            <p:cNvGrpSpPr>
              <a:grpSpLocks/>
            </p:cNvGrpSpPr>
            <p:nvPr/>
          </p:nvGrpSpPr>
          <p:grpSpPr bwMode="auto">
            <a:xfrm rot="9995029">
              <a:off x="4632325" y="2270125"/>
              <a:ext cx="752475" cy="714375"/>
              <a:chOff x="682" y="1204"/>
              <a:chExt cx="474" cy="450"/>
            </a:xfrm>
          </p:grpSpPr>
          <p:sp>
            <p:nvSpPr>
              <p:cNvPr id="33824" name="Oval 93"/>
              <p:cNvSpPr>
                <a:spLocks noChangeArrowheads="1"/>
              </p:cNvSpPr>
              <p:nvPr/>
            </p:nvSpPr>
            <p:spPr bwMode="auto">
              <a:xfrm>
                <a:off x="682" y="1204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5" name="Oval 94"/>
              <p:cNvSpPr>
                <a:spLocks noChangeArrowheads="1"/>
              </p:cNvSpPr>
              <p:nvPr/>
            </p:nvSpPr>
            <p:spPr bwMode="auto">
              <a:xfrm>
                <a:off x="864" y="1368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6" name="AutoShape 95"/>
              <p:cNvSpPr>
                <a:spLocks noChangeArrowheads="1"/>
              </p:cNvSpPr>
              <p:nvPr/>
            </p:nvSpPr>
            <p:spPr bwMode="auto">
              <a:xfrm rot="2213773">
                <a:off x="838" y="1270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3820" name="Group 96"/>
            <p:cNvGrpSpPr>
              <a:grpSpLocks/>
            </p:cNvGrpSpPr>
            <p:nvPr/>
          </p:nvGrpSpPr>
          <p:grpSpPr bwMode="auto">
            <a:xfrm rot="-10199521">
              <a:off x="5168900" y="2254250"/>
              <a:ext cx="752475" cy="714375"/>
              <a:chOff x="360" y="1212"/>
              <a:chExt cx="474" cy="450"/>
            </a:xfrm>
          </p:grpSpPr>
          <p:sp>
            <p:nvSpPr>
              <p:cNvPr id="33821" name="Oval 97"/>
              <p:cNvSpPr>
                <a:spLocks noChangeArrowheads="1"/>
              </p:cNvSpPr>
              <p:nvPr/>
            </p:nvSpPr>
            <p:spPr bwMode="auto">
              <a:xfrm>
                <a:off x="360" y="121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2" name="Oval 98"/>
              <p:cNvSpPr>
                <a:spLocks noChangeArrowheads="1"/>
              </p:cNvSpPr>
              <p:nvPr/>
            </p:nvSpPr>
            <p:spPr bwMode="auto">
              <a:xfrm>
                <a:off x="544" y="1366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3823" name="AutoShape 99"/>
              <p:cNvSpPr>
                <a:spLocks noChangeArrowheads="1"/>
              </p:cNvSpPr>
              <p:nvPr/>
            </p:nvSpPr>
            <p:spPr bwMode="auto">
              <a:xfrm rot="-5135316">
                <a:off x="408" y="1302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3800" name="Oval 110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1" name="Oval 111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2" name="Oval 113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3" name="Oval 114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4" name="Oval 115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5" name="Oval 116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06" name="Oval 117"/>
          <p:cNvSpPr>
            <a:spLocks noChangeArrowheads="1"/>
          </p:cNvSpPr>
          <p:nvPr/>
        </p:nvSpPr>
        <p:spPr bwMode="auto">
          <a:xfrm>
            <a:off x="4102100" y="2870200"/>
            <a:ext cx="992188" cy="10493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3807" name="Группа 43"/>
          <p:cNvGrpSpPr>
            <a:grpSpLocks/>
          </p:cNvGrpSpPr>
          <p:nvPr/>
        </p:nvGrpSpPr>
        <p:grpSpPr bwMode="auto">
          <a:xfrm>
            <a:off x="3903663" y="2524125"/>
            <a:ext cx="623887" cy="603250"/>
            <a:chOff x="2706775" y="2339987"/>
            <a:chExt cx="574474" cy="526337"/>
          </a:xfrm>
        </p:grpSpPr>
        <p:sp>
          <p:nvSpPr>
            <p:cNvPr id="33810" name="Oval 100"/>
            <p:cNvSpPr>
              <a:spLocks noChangeArrowheads="1"/>
            </p:cNvSpPr>
            <p:nvPr/>
          </p:nvSpPr>
          <p:spPr bwMode="auto">
            <a:xfrm>
              <a:off x="2762250" y="2514600"/>
              <a:ext cx="133350" cy="13335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11" name="Oval 112"/>
            <p:cNvSpPr>
              <a:spLocks noChangeArrowheads="1"/>
            </p:cNvSpPr>
            <p:nvPr/>
          </p:nvSpPr>
          <p:spPr bwMode="auto">
            <a:xfrm>
              <a:off x="2905125" y="2686050"/>
              <a:ext cx="88900" cy="889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12" name="Oval 125"/>
            <p:cNvSpPr>
              <a:spLocks noChangeArrowheads="1"/>
            </p:cNvSpPr>
            <p:nvPr/>
          </p:nvSpPr>
          <p:spPr bwMode="auto">
            <a:xfrm>
              <a:off x="2809875" y="2447925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13" name="Oval 143"/>
            <p:cNvSpPr>
              <a:spLocks noChangeArrowheads="1"/>
            </p:cNvSpPr>
            <p:nvPr/>
          </p:nvSpPr>
          <p:spPr bwMode="auto">
            <a:xfrm>
              <a:off x="2930525" y="2616200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14" name="Oval 144"/>
            <p:cNvSpPr>
              <a:spLocks noChangeArrowheads="1"/>
            </p:cNvSpPr>
            <p:nvPr/>
          </p:nvSpPr>
          <p:spPr bwMode="auto">
            <a:xfrm>
              <a:off x="3022600" y="2451100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0" name="Круговая стрелка 49"/>
            <p:cNvSpPr/>
            <p:nvPr/>
          </p:nvSpPr>
          <p:spPr bwMode="auto">
            <a:xfrm rot="19539864">
              <a:off x="2706775" y="2339987"/>
              <a:ext cx="317203" cy="346274"/>
            </a:xfrm>
            <a:prstGeom prst="circular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  <p:sp>
          <p:nvSpPr>
            <p:cNvPr id="51" name="Круговая стрелка 50"/>
            <p:cNvSpPr/>
            <p:nvPr/>
          </p:nvSpPr>
          <p:spPr bwMode="auto">
            <a:xfrm rot="3813911">
              <a:off x="2948744" y="2339905"/>
              <a:ext cx="318572" cy="346438"/>
            </a:xfrm>
            <a:prstGeom prst="circular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  <p:sp>
          <p:nvSpPr>
            <p:cNvPr id="52" name="Круговая стрелка 51"/>
            <p:cNvSpPr/>
            <p:nvPr/>
          </p:nvSpPr>
          <p:spPr bwMode="auto">
            <a:xfrm rot="20873171" flipV="1">
              <a:off x="2867569" y="2564373"/>
              <a:ext cx="283583" cy="301951"/>
            </a:xfrm>
            <a:prstGeom prst="circular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</p:grpSp>
      <p:sp>
        <p:nvSpPr>
          <p:cNvPr id="33808" name="Rectangle 2"/>
          <p:cNvSpPr txBox="1">
            <a:spLocks noChangeArrowheads="1"/>
          </p:cNvSpPr>
          <p:nvPr/>
        </p:nvSpPr>
        <p:spPr bwMode="auto">
          <a:xfrm>
            <a:off x="1571625" y="398463"/>
            <a:ext cx="5829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ru-RU" sz="2400" baseline="0" smtClean="0">
                <a:solidFill>
                  <a:prstClr val="black"/>
                </a:solidFill>
                <a:cs typeface="Times New Roman" pitchFamily="18" charset="0"/>
              </a:rPr>
              <a:t>Quarks – Oscillating Vortices</a:t>
            </a:r>
            <a:r>
              <a:rPr lang="en-US" altLang="ru-RU" sz="2400" b="0" baseline="0" smtClean="0">
                <a:solidFill>
                  <a:prstClr val="black"/>
                </a:solidFill>
                <a:cs typeface="Times New Roman" pitchFamily="18" charset="0"/>
              </a:rPr>
              <a:t/>
            </a:r>
            <a:br>
              <a:rPr lang="en-US" altLang="ru-RU" sz="2400" b="0" baseline="0" smtClean="0">
                <a:solidFill>
                  <a:prstClr val="black"/>
                </a:solidFill>
                <a:cs typeface="Times New Roman" pitchFamily="18" charset="0"/>
              </a:rPr>
            </a:br>
            <a:endParaRPr lang="ru-RU" altLang="ru-RU" sz="2000" b="0" i="1" baseline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3809" name="Text Box 15"/>
          <p:cNvSpPr txBox="1">
            <a:spLocks noChangeArrowheads="1"/>
          </p:cNvSpPr>
          <p:nvPr/>
        </p:nvSpPr>
        <p:spPr bwMode="auto">
          <a:xfrm>
            <a:off x="684213" y="4511675"/>
            <a:ext cx="8208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</a:rPr>
              <a:t>In the current quark state E</a:t>
            </a:r>
            <a:r>
              <a:rPr lang="en-US" altLang="en-US" sz="2400" b="0" baseline="-25000" smtClean="0">
                <a:solidFill>
                  <a:prstClr val="black"/>
                </a:solidFill>
                <a:latin typeface="Times New Roman" pitchFamily="18" charset="0"/>
              </a:rPr>
              <a:t>ch</a:t>
            </a: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</a:rPr>
              <a:t> and B</a:t>
            </a:r>
            <a:r>
              <a:rPr lang="en-US" altLang="en-US" sz="2400" b="0" baseline="-25000" smtClean="0">
                <a:solidFill>
                  <a:prstClr val="black"/>
                </a:solidFill>
                <a:latin typeface="Times New Roman" pitchFamily="18" charset="0"/>
              </a:rPr>
              <a:t>ch </a:t>
            </a: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</a:rPr>
              <a:t>are concentrated in a </a:t>
            </a:r>
            <a:r>
              <a:rPr lang="en-US" altLang="en-US" sz="2400" baseline="0" smtClean="0">
                <a:solidFill>
                  <a:prstClr val="black"/>
                </a:solidFill>
                <a:latin typeface="Times New Roman" pitchFamily="18" charset="0"/>
              </a:rPr>
              <a:t>small radius shell </a:t>
            </a: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</a:rPr>
              <a:t>around VQ. </a:t>
            </a:r>
          </a:p>
          <a:p>
            <a:pPr>
              <a:buFont typeface="Arial" charset="0"/>
              <a:buChar char="•"/>
            </a:pPr>
            <a:r>
              <a:rPr lang="en-US" altLang="en-US" sz="2400" b="0" baseline="0" smtClean="0">
                <a:solidFill>
                  <a:prstClr val="black"/>
                </a:solidFill>
                <a:latin typeface="Times New Roman" pitchFamily="18" charset="0"/>
              </a:rPr>
              <a:t>And so is for the hadronic current.</a:t>
            </a:r>
          </a:p>
        </p:txBody>
      </p:sp>
    </p:spTree>
    <p:extLst>
      <p:ext uri="{BB962C8B-B14F-4D97-AF65-F5344CB8AC3E}">
        <p14:creationId xmlns:p14="http://schemas.microsoft.com/office/powerpoint/2010/main" val="34577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 txBox="1">
            <a:spLocks noChangeArrowheads="1"/>
          </p:cNvSpPr>
          <p:nvPr/>
        </p:nvSpPr>
        <p:spPr bwMode="auto">
          <a:xfrm>
            <a:off x="1343024" y="188641"/>
            <a:ext cx="633114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ja-JP" baseline="0" dirty="0" smtClean="0">
                <a:solidFill>
                  <a:prstClr val="black"/>
                </a:solidFill>
              </a:rPr>
              <a:t>Polarized proton-proton </a:t>
            </a:r>
            <a:r>
              <a:rPr lang="en-US" altLang="ja-JP" baseline="0" dirty="0">
                <a:solidFill>
                  <a:prstClr val="black"/>
                </a:solidFill>
              </a:rPr>
              <a:t>c</a:t>
            </a:r>
            <a:r>
              <a:rPr lang="en-US" altLang="ja-JP" baseline="0" dirty="0" smtClean="0">
                <a:solidFill>
                  <a:prstClr val="black"/>
                </a:solidFill>
              </a:rPr>
              <a:t>ollisions</a:t>
            </a:r>
            <a:endParaRPr lang="ru-RU" altLang="en-US" baseline="0" dirty="0" smtClean="0">
              <a:solidFill>
                <a:prstClr val="black"/>
              </a:solidFill>
            </a:endParaRPr>
          </a:p>
        </p:txBody>
      </p:sp>
      <p:sp>
        <p:nvSpPr>
          <p:cNvPr id="35843" name="Text Box 38"/>
          <p:cNvSpPr txBox="1">
            <a:spLocks noChangeArrowheads="1"/>
          </p:cNvSpPr>
          <p:nvPr/>
        </p:nvSpPr>
        <p:spPr bwMode="auto">
          <a:xfrm>
            <a:off x="4211960" y="979583"/>
            <a:ext cx="2108200" cy="328612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6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1600" b="0" baseline="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nti-parallel</a:t>
            </a:r>
            <a:r>
              <a:rPr lang="ru-RU" altLang="en-US" sz="16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1600" b="0" baseline="0" dirty="0" err="1">
                <a:solidFill>
                  <a:prstClr val="black"/>
                </a:solidFill>
                <a:latin typeface="Arial" charset="0"/>
              </a:rPr>
              <a:t>s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pins</a:t>
            </a:r>
            <a:endParaRPr lang="ru-RU" altLang="en-US" sz="16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4" name="Text Box 39"/>
          <p:cNvSpPr txBox="1">
            <a:spLocks noChangeArrowheads="1"/>
          </p:cNvSpPr>
          <p:nvPr/>
        </p:nvSpPr>
        <p:spPr bwMode="auto">
          <a:xfrm>
            <a:off x="4206240" y="1482062"/>
            <a:ext cx="1895057" cy="328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12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altLang="en-US" sz="1400" b="0" baseline="0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altLang="en-US" sz="1600" b="0" baseline="0" dirty="0" err="1">
                <a:solidFill>
                  <a:prstClr val="black"/>
                </a:solidFill>
                <a:latin typeface="Arial" charset="0"/>
              </a:rPr>
              <a:t>p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arallel</a:t>
            </a:r>
            <a:r>
              <a:rPr lang="ru-RU" altLang="en-US" sz="16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1600" b="0" baseline="0" dirty="0" err="1">
                <a:solidFill>
                  <a:prstClr val="black"/>
                </a:solidFill>
                <a:latin typeface="Arial" charset="0"/>
              </a:rPr>
              <a:t>s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pins</a:t>
            </a:r>
            <a:endParaRPr lang="ru-RU" altLang="en-US" sz="16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" name="Text Box 39"/>
          <p:cNvSpPr txBox="1">
            <a:spLocks noChangeArrowheads="1"/>
          </p:cNvSpPr>
          <p:nvPr/>
        </p:nvSpPr>
        <p:spPr bwMode="auto">
          <a:xfrm>
            <a:off x="3370794" y="6093296"/>
            <a:ext cx="2434077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2000" b="0" baseline="0" dirty="0" smtClean="0">
                <a:solidFill>
                  <a:prstClr val="black"/>
                </a:solidFill>
                <a:latin typeface="Arial" charset="0"/>
              </a:rPr>
              <a:t>   </a:t>
            </a:r>
            <a:r>
              <a:rPr lang="en-US" altLang="en-US" sz="2000" b="0" baseline="0" dirty="0" smtClean="0">
                <a:solidFill>
                  <a:prstClr val="black"/>
                </a:solidFill>
                <a:latin typeface="Arial" charset="0"/>
              </a:rPr>
              <a:t>“</a:t>
            </a:r>
            <a:r>
              <a:rPr lang="en-US" altLang="en-US" sz="2000" b="0" baseline="0" dirty="0" err="1" smtClean="0">
                <a:solidFill>
                  <a:prstClr val="black"/>
                </a:solidFill>
                <a:latin typeface="Arial" charset="0"/>
              </a:rPr>
              <a:t>Krish</a:t>
            </a:r>
            <a:r>
              <a:rPr lang="en-US" altLang="en-US" sz="2000" b="0" baseline="0" dirty="0" smtClean="0">
                <a:solidFill>
                  <a:prstClr val="black"/>
                </a:solidFill>
                <a:latin typeface="Arial" charset="0"/>
              </a:rPr>
              <a:t>” - effect </a:t>
            </a:r>
            <a:endParaRPr lang="ru-RU" altLang="en-US" sz="20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3" name="Picture 5" descr="figKris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03" y="1916832"/>
            <a:ext cx="596257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635896" y="1143889"/>
            <a:ext cx="4320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635896" y="1646368"/>
            <a:ext cx="43204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2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 txBox="1">
            <a:spLocks noChangeArrowheads="1"/>
          </p:cNvSpPr>
          <p:nvPr/>
        </p:nvSpPr>
        <p:spPr bwMode="auto">
          <a:xfrm>
            <a:off x="1343025" y="188641"/>
            <a:ext cx="58293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ja-JP" baseline="0" dirty="0" smtClean="0">
                <a:solidFill>
                  <a:prstClr val="black"/>
                </a:solidFill>
              </a:rPr>
              <a:t>Collision of </a:t>
            </a:r>
            <a:r>
              <a:rPr lang="en-US" altLang="ja-JP" baseline="0" dirty="0" err="1" smtClean="0">
                <a:solidFill>
                  <a:prstClr val="black"/>
                </a:solidFill>
              </a:rPr>
              <a:t>Vorticing</a:t>
            </a:r>
            <a:r>
              <a:rPr lang="en-US" altLang="ja-JP" baseline="0" dirty="0" smtClean="0">
                <a:solidFill>
                  <a:prstClr val="black"/>
                </a:solidFill>
              </a:rPr>
              <a:t> Quarks</a:t>
            </a:r>
            <a:endParaRPr lang="ru-RU" altLang="en-US" baseline="0" dirty="0" smtClean="0">
              <a:solidFill>
                <a:prstClr val="black"/>
              </a:solidFill>
            </a:endParaRPr>
          </a:p>
        </p:txBody>
      </p:sp>
      <p:sp>
        <p:nvSpPr>
          <p:cNvPr id="35843" name="Text Box 38"/>
          <p:cNvSpPr txBox="1">
            <a:spLocks noChangeArrowheads="1"/>
          </p:cNvSpPr>
          <p:nvPr/>
        </p:nvSpPr>
        <p:spPr bwMode="auto">
          <a:xfrm>
            <a:off x="1453606" y="2162037"/>
            <a:ext cx="2108200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Anti-parallel</a:t>
            </a:r>
            <a:r>
              <a:rPr lang="ru-RU" altLang="en-US" sz="16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Spins</a:t>
            </a:r>
            <a:endParaRPr lang="ru-RU" altLang="en-US" sz="16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4" name="Text Box 39"/>
          <p:cNvSpPr txBox="1">
            <a:spLocks noChangeArrowheads="1"/>
          </p:cNvSpPr>
          <p:nvPr/>
        </p:nvSpPr>
        <p:spPr bwMode="auto">
          <a:xfrm>
            <a:off x="5433473" y="2162037"/>
            <a:ext cx="1895057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12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altLang="en-US" sz="1400" b="0" baseline="0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Parallel</a:t>
            </a:r>
            <a:r>
              <a:rPr lang="ru-RU" altLang="en-US" sz="16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altLang="en-US" sz="1600" b="0" baseline="0" dirty="0" err="1" smtClean="0">
                <a:solidFill>
                  <a:prstClr val="black"/>
                </a:solidFill>
                <a:latin typeface="Arial" charset="0"/>
              </a:rPr>
              <a:t>Spins</a:t>
            </a:r>
            <a:endParaRPr lang="ru-RU" altLang="en-US" sz="16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1" name="Oval 42"/>
          <p:cNvSpPr>
            <a:spLocks noChangeArrowheads="1"/>
          </p:cNvSpPr>
          <p:nvPr/>
        </p:nvSpPr>
        <p:spPr bwMode="auto">
          <a:xfrm rot="11542720" flipV="1">
            <a:off x="6226950" y="3219059"/>
            <a:ext cx="712036" cy="705704"/>
          </a:xfrm>
          <a:prstGeom prst="ellipse">
            <a:avLst/>
          </a:prstGeom>
          <a:solidFill>
            <a:srgbClr val="FFFFFF"/>
          </a:solidFill>
          <a:ln w="76200">
            <a:solidFill>
              <a:srgbClr val="96969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2" name="AutoShape 43"/>
          <p:cNvSpPr>
            <a:spLocks noChangeArrowheads="1"/>
          </p:cNvSpPr>
          <p:nvPr/>
        </p:nvSpPr>
        <p:spPr bwMode="auto">
          <a:xfrm rot="11541552" flipV="1">
            <a:off x="6226950" y="3219059"/>
            <a:ext cx="712036" cy="705704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2 w 21600"/>
              <a:gd name="T7" fmla="*/ 1 h 21600"/>
              <a:gd name="T8" fmla="*/ 2 w 21600"/>
              <a:gd name="T9" fmla="*/ 1 h 21600"/>
              <a:gd name="T10" fmla="*/ 2 w 21600"/>
              <a:gd name="T11" fmla="*/ 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7 w 21600"/>
              <a:gd name="T19" fmla="*/ 3165 h 21600"/>
              <a:gd name="T20" fmla="*/ 18433 w 21600"/>
              <a:gd name="T21" fmla="*/ 18435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028" y="10201"/>
                </a:moveTo>
                <a:cubicBezTo>
                  <a:pt x="18714" y="5888"/>
                  <a:pt x="15123" y="2550"/>
                  <a:pt x="10800" y="2550"/>
                </a:cubicBezTo>
                <a:cubicBezTo>
                  <a:pt x="6243" y="2550"/>
                  <a:pt x="2550" y="6243"/>
                  <a:pt x="2550" y="10800"/>
                </a:cubicBezTo>
                <a:cubicBezTo>
                  <a:pt x="2549" y="11099"/>
                  <a:pt x="2566" y="11398"/>
                  <a:pt x="2598" y="11696"/>
                </a:cubicBezTo>
                <a:lnTo>
                  <a:pt x="63" y="11973"/>
                </a:lnTo>
                <a:cubicBezTo>
                  <a:pt x="21" y="11583"/>
                  <a:pt x="0" y="11191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460" y="-1"/>
                  <a:pt x="21160" y="4370"/>
                  <a:pt x="21571" y="10015"/>
                </a:cubicBezTo>
                <a:lnTo>
                  <a:pt x="24264" y="9819"/>
                </a:lnTo>
                <a:lnTo>
                  <a:pt x="20588" y="14072"/>
                </a:lnTo>
                <a:lnTo>
                  <a:pt x="16335" y="10397"/>
                </a:lnTo>
                <a:lnTo>
                  <a:pt x="19028" y="1020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3" name="Oval 44"/>
          <p:cNvSpPr>
            <a:spLocks noChangeArrowheads="1"/>
          </p:cNvSpPr>
          <p:nvPr/>
        </p:nvSpPr>
        <p:spPr bwMode="auto">
          <a:xfrm rot="11132910" flipV="1">
            <a:off x="5617148" y="3722307"/>
            <a:ext cx="709876" cy="705704"/>
          </a:xfrm>
          <a:prstGeom prst="ellipse">
            <a:avLst/>
          </a:prstGeom>
          <a:solidFill>
            <a:srgbClr val="FFFFFF"/>
          </a:solidFill>
          <a:ln w="76200">
            <a:solidFill>
              <a:srgbClr val="969696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4" name="AutoShape 45"/>
          <p:cNvSpPr>
            <a:spLocks noChangeArrowheads="1"/>
          </p:cNvSpPr>
          <p:nvPr/>
        </p:nvSpPr>
        <p:spPr bwMode="auto">
          <a:xfrm rot="332351" flipV="1">
            <a:off x="5617148" y="3722307"/>
            <a:ext cx="710596" cy="706427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2 w 21600"/>
              <a:gd name="T7" fmla="*/ 1 h 21600"/>
              <a:gd name="T8" fmla="*/ 2 w 21600"/>
              <a:gd name="T9" fmla="*/ 1 h 21600"/>
              <a:gd name="T10" fmla="*/ 2 w 21600"/>
              <a:gd name="T11" fmla="*/ 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73 w 21600"/>
              <a:gd name="T19" fmla="*/ 3162 h 21600"/>
              <a:gd name="T20" fmla="*/ 18427 w 21600"/>
              <a:gd name="T21" fmla="*/ 1843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028" y="10201"/>
                </a:moveTo>
                <a:cubicBezTo>
                  <a:pt x="18714" y="5888"/>
                  <a:pt x="15123" y="2550"/>
                  <a:pt x="10800" y="2550"/>
                </a:cubicBezTo>
                <a:cubicBezTo>
                  <a:pt x="6243" y="2550"/>
                  <a:pt x="2550" y="6243"/>
                  <a:pt x="2550" y="10800"/>
                </a:cubicBezTo>
                <a:cubicBezTo>
                  <a:pt x="2549" y="11099"/>
                  <a:pt x="2566" y="11398"/>
                  <a:pt x="2598" y="11696"/>
                </a:cubicBezTo>
                <a:lnTo>
                  <a:pt x="63" y="11973"/>
                </a:lnTo>
                <a:cubicBezTo>
                  <a:pt x="21" y="11583"/>
                  <a:pt x="0" y="11191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460" y="-1"/>
                  <a:pt x="21160" y="4370"/>
                  <a:pt x="21571" y="10015"/>
                </a:cubicBezTo>
                <a:lnTo>
                  <a:pt x="24264" y="9819"/>
                </a:lnTo>
                <a:lnTo>
                  <a:pt x="20588" y="14072"/>
                </a:lnTo>
                <a:lnTo>
                  <a:pt x="16335" y="10397"/>
                </a:lnTo>
                <a:lnTo>
                  <a:pt x="19028" y="1020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5" name="AutoShape 46"/>
          <p:cNvSpPr>
            <a:spLocks noChangeArrowheads="1"/>
          </p:cNvSpPr>
          <p:nvPr/>
        </p:nvSpPr>
        <p:spPr bwMode="auto">
          <a:xfrm>
            <a:off x="5779117" y="4429100"/>
            <a:ext cx="385756" cy="461432"/>
          </a:xfrm>
          <a:prstGeom prst="upArrow">
            <a:avLst>
              <a:gd name="adj1" fmla="val 50000"/>
              <a:gd name="adj2" fmla="val 4928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80" name="AutoShape 47"/>
          <p:cNvSpPr>
            <a:spLocks noChangeArrowheads="1"/>
          </p:cNvSpPr>
          <p:nvPr/>
        </p:nvSpPr>
        <p:spPr bwMode="auto">
          <a:xfrm>
            <a:off x="4572000" y="3955718"/>
            <a:ext cx="932849" cy="414388"/>
          </a:xfrm>
          <a:prstGeom prst="leftArrow">
            <a:avLst>
              <a:gd name="adj1" fmla="val 50000"/>
              <a:gd name="adj2" fmla="val 7535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52" name="Rectangle 96"/>
          <p:cNvSpPr>
            <a:spLocks noChangeArrowheads="1"/>
          </p:cNvSpPr>
          <p:nvPr/>
        </p:nvSpPr>
        <p:spPr bwMode="auto">
          <a:xfrm>
            <a:off x="4427984" y="2689187"/>
            <a:ext cx="3694850" cy="2184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53" name="Text Box 97"/>
          <p:cNvSpPr txBox="1">
            <a:spLocks noChangeArrowheads="1"/>
          </p:cNvSpPr>
          <p:nvPr/>
        </p:nvSpPr>
        <p:spPr bwMode="auto">
          <a:xfrm>
            <a:off x="3114795" y="1350417"/>
            <a:ext cx="2469917" cy="412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1200" b="0" baseline="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altLang="en-US" sz="1400" b="0" baseline="0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altLang="en-US" sz="1800" b="0" baseline="0" dirty="0" smtClean="0">
                <a:solidFill>
                  <a:prstClr val="black"/>
                </a:solidFill>
                <a:latin typeface="Arial" charset="0"/>
              </a:rPr>
              <a:t>Spin Asymmetries</a:t>
            </a:r>
            <a:endParaRPr lang="ru-RU" altLang="en-US" sz="18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381002" y="2689187"/>
            <a:ext cx="414446" cy="48920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054273" y="2689187"/>
            <a:ext cx="3168353" cy="2201345"/>
            <a:chOff x="971600" y="4556538"/>
            <a:chExt cx="3168353" cy="2201345"/>
          </a:xfrm>
        </p:grpSpPr>
        <p:sp>
          <p:nvSpPr>
            <p:cNvPr id="35851" name="Rectangle 95"/>
            <p:cNvSpPr>
              <a:spLocks noChangeArrowheads="1"/>
            </p:cNvSpPr>
            <p:nvPr/>
          </p:nvSpPr>
          <p:spPr bwMode="auto">
            <a:xfrm>
              <a:off x="971600" y="4556538"/>
              <a:ext cx="3168353" cy="21848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35865" name="Group 58"/>
            <p:cNvGrpSpPr>
              <a:grpSpLocks/>
            </p:cNvGrpSpPr>
            <p:nvPr/>
          </p:nvGrpSpPr>
          <p:grpSpPr bwMode="auto">
            <a:xfrm>
              <a:off x="1914346" y="5517704"/>
              <a:ext cx="716412" cy="706005"/>
              <a:chOff x="3121" y="6186"/>
              <a:chExt cx="989" cy="977"/>
            </a:xfrm>
          </p:grpSpPr>
          <p:sp>
            <p:nvSpPr>
              <p:cNvPr id="35870" name="Oval 59"/>
              <p:cNvSpPr>
                <a:spLocks noChangeArrowheads="1"/>
              </p:cNvSpPr>
              <p:nvPr/>
            </p:nvSpPr>
            <p:spPr bwMode="auto">
              <a:xfrm rot="10658207">
                <a:off x="3121" y="6186"/>
                <a:ext cx="989" cy="976"/>
              </a:xfrm>
              <a:prstGeom prst="ellipse">
                <a:avLst/>
              </a:prstGeom>
              <a:solidFill>
                <a:srgbClr val="FFFFFF"/>
              </a:solidFill>
              <a:ln w="762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871" name="AutoShape 60"/>
              <p:cNvSpPr>
                <a:spLocks noChangeArrowheads="1"/>
              </p:cNvSpPr>
              <p:nvPr/>
            </p:nvSpPr>
            <p:spPr bwMode="auto">
              <a:xfrm rot="10658207" flipH="1">
                <a:off x="3121" y="6186"/>
                <a:ext cx="989" cy="977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1 h 21600"/>
                  <a:gd name="T4" fmla="*/ 1 w 21600"/>
                  <a:gd name="T5" fmla="*/ 0 h 21600"/>
                  <a:gd name="T6" fmla="*/ 2 w 21600"/>
                  <a:gd name="T7" fmla="*/ 1 h 21600"/>
                  <a:gd name="T8" fmla="*/ 2 w 21600"/>
                  <a:gd name="T9" fmla="*/ 1 h 21600"/>
                  <a:gd name="T10" fmla="*/ 2 w 21600"/>
                  <a:gd name="T11" fmla="*/ 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7 w 21600"/>
                  <a:gd name="T19" fmla="*/ 3162 h 21600"/>
                  <a:gd name="T20" fmla="*/ 18433 w 21600"/>
                  <a:gd name="T21" fmla="*/ 18438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028" y="10201"/>
                    </a:moveTo>
                    <a:cubicBezTo>
                      <a:pt x="18714" y="5888"/>
                      <a:pt x="15123" y="2550"/>
                      <a:pt x="10800" y="2550"/>
                    </a:cubicBezTo>
                    <a:cubicBezTo>
                      <a:pt x="6243" y="2550"/>
                      <a:pt x="2550" y="6243"/>
                      <a:pt x="2550" y="10800"/>
                    </a:cubicBezTo>
                    <a:cubicBezTo>
                      <a:pt x="2549" y="11099"/>
                      <a:pt x="2566" y="11398"/>
                      <a:pt x="2598" y="11696"/>
                    </a:cubicBezTo>
                    <a:lnTo>
                      <a:pt x="63" y="11973"/>
                    </a:lnTo>
                    <a:cubicBezTo>
                      <a:pt x="21" y="11583"/>
                      <a:pt x="0" y="11191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460" y="-1"/>
                      <a:pt x="21160" y="4370"/>
                      <a:pt x="21571" y="10015"/>
                    </a:cubicBezTo>
                    <a:lnTo>
                      <a:pt x="24264" y="9819"/>
                    </a:lnTo>
                    <a:lnTo>
                      <a:pt x="20588" y="14072"/>
                    </a:lnTo>
                    <a:lnTo>
                      <a:pt x="16335" y="10397"/>
                    </a:lnTo>
                    <a:lnTo>
                      <a:pt x="19028" y="102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5866" name="Group 61"/>
            <p:cNvGrpSpPr>
              <a:grpSpLocks/>
            </p:cNvGrpSpPr>
            <p:nvPr/>
          </p:nvGrpSpPr>
          <p:grpSpPr bwMode="auto">
            <a:xfrm>
              <a:off x="2630034" y="5115202"/>
              <a:ext cx="716412" cy="704560"/>
              <a:chOff x="4109" y="5629"/>
              <a:chExt cx="989" cy="975"/>
            </a:xfrm>
          </p:grpSpPr>
          <p:sp>
            <p:nvSpPr>
              <p:cNvPr id="35868" name="Oval 62"/>
              <p:cNvSpPr>
                <a:spLocks noChangeArrowheads="1"/>
              </p:cNvSpPr>
              <p:nvPr/>
            </p:nvSpPr>
            <p:spPr bwMode="auto">
              <a:xfrm rot="10800000">
                <a:off x="4109" y="5629"/>
                <a:ext cx="988" cy="974"/>
              </a:xfrm>
              <a:prstGeom prst="ellipse">
                <a:avLst/>
              </a:prstGeom>
              <a:solidFill>
                <a:srgbClr val="FFFFFF"/>
              </a:solidFill>
              <a:ln w="762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5869" name="AutoShape 63"/>
              <p:cNvSpPr>
                <a:spLocks noChangeArrowheads="1"/>
              </p:cNvSpPr>
              <p:nvPr/>
            </p:nvSpPr>
            <p:spPr bwMode="auto">
              <a:xfrm rot="10800000">
                <a:off x="4109" y="5629"/>
                <a:ext cx="989" cy="975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1 h 21600"/>
                  <a:gd name="T4" fmla="*/ 1 w 21600"/>
                  <a:gd name="T5" fmla="*/ 0 h 21600"/>
                  <a:gd name="T6" fmla="*/ 2 w 21600"/>
                  <a:gd name="T7" fmla="*/ 1 h 21600"/>
                  <a:gd name="T8" fmla="*/ 2 w 21600"/>
                  <a:gd name="T9" fmla="*/ 1 h 21600"/>
                  <a:gd name="T10" fmla="*/ 2 w 21600"/>
                  <a:gd name="T11" fmla="*/ 1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7 w 21600"/>
                  <a:gd name="T19" fmla="*/ 3168 h 21600"/>
                  <a:gd name="T20" fmla="*/ 18433 w 21600"/>
                  <a:gd name="T21" fmla="*/ 1843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028" y="10201"/>
                    </a:moveTo>
                    <a:cubicBezTo>
                      <a:pt x="18714" y="5888"/>
                      <a:pt x="15123" y="2550"/>
                      <a:pt x="10800" y="2550"/>
                    </a:cubicBezTo>
                    <a:cubicBezTo>
                      <a:pt x="6243" y="2550"/>
                      <a:pt x="2550" y="6243"/>
                      <a:pt x="2550" y="10800"/>
                    </a:cubicBezTo>
                    <a:cubicBezTo>
                      <a:pt x="2549" y="11099"/>
                      <a:pt x="2566" y="11398"/>
                      <a:pt x="2598" y="11696"/>
                    </a:cubicBezTo>
                    <a:lnTo>
                      <a:pt x="63" y="11973"/>
                    </a:lnTo>
                    <a:cubicBezTo>
                      <a:pt x="21" y="11583"/>
                      <a:pt x="0" y="11191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460" y="-1"/>
                      <a:pt x="21160" y="4370"/>
                      <a:pt x="21571" y="10015"/>
                    </a:cubicBezTo>
                    <a:lnTo>
                      <a:pt x="24264" y="9819"/>
                    </a:lnTo>
                    <a:lnTo>
                      <a:pt x="20588" y="14072"/>
                    </a:lnTo>
                    <a:lnTo>
                      <a:pt x="16335" y="10397"/>
                    </a:lnTo>
                    <a:lnTo>
                      <a:pt x="19028" y="102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5867" name="AutoShape 64"/>
            <p:cNvSpPr>
              <a:spLocks noChangeArrowheads="1"/>
            </p:cNvSpPr>
            <p:nvPr/>
          </p:nvSpPr>
          <p:spPr bwMode="auto">
            <a:xfrm>
              <a:off x="1995873" y="6270243"/>
              <a:ext cx="450734" cy="487640"/>
            </a:xfrm>
            <a:prstGeom prst="upArrow">
              <a:avLst>
                <a:gd name="adj1" fmla="val 50000"/>
                <a:gd name="adj2" fmla="val 4911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0" name="AutoShape 65"/>
            <p:cNvSpPr>
              <a:spLocks noChangeArrowheads="1"/>
            </p:cNvSpPr>
            <p:nvPr/>
          </p:nvSpPr>
          <p:spPr bwMode="auto">
            <a:xfrm>
              <a:off x="1343025" y="5695631"/>
              <a:ext cx="408726" cy="254876"/>
            </a:xfrm>
            <a:prstGeom prst="leftArrow">
              <a:avLst>
                <a:gd name="adj1" fmla="val 50000"/>
                <a:gd name="adj2" fmla="val 8187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AutoShape 75"/>
            <p:cNvSpPr>
              <a:spLocks noChangeArrowheads="1"/>
            </p:cNvSpPr>
            <p:nvPr/>
          </p:nvSpPr>
          <p:spPr bwMode="auto">
            <a:xfrm>
              <a:off x="3434245" y="5302281"/>
              <a:ext cx="439747" cy="233086"/>
            </a:xfrm>
            <a:prstGeom prst="rightArrow">
              <a:avLst>
                <a:gd name="adj1" fmla="val 50000"/>
                <a:gd name="adj2" fmla="val 10071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Стрелка вниз 66"/>
            <p:cNvSpPr/>
            <p:nvPr/>
          </p:nvSpPr>
          <p:spPr>
            <a:xfrm>
              <a:off x="2757110" y="4556538"/>
              <a:ext cx="461533" cy="558664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Стрелка вправо 6"/>
          <p:cNvSpPr/>
          <p:nvPr/>
        </p:nvSpPr>
        <p:spPr>
          <a:xfrm>
            <a:off x="7006260" y="3385620"/>
            <a:ext cx="907990" cy="430821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 Box 39"/>
          <p:cNvSpPr txBox="1">
            <a:spLocks noChangeArrowheads="1"/>
          </p:cNvSpPr>
          <p:nvPr/>
        </p:nvSpPr>
        <p:spPr bwMode="auto">
          <a:xfrm>
            <a:off x="3345040" y="5301208"/>
            <a:ext cx="2434077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en-US" sz="2000" b="0" baseline="0" dirty="0" smtClean="0">
                <a:solidFill>
                  <a:prstClr val="black"/>
                </a:solidFill>
                <a:latin typeface="Arial" charset="0"/>
              </a:rPr>
              <a:t>   </a:t>
            </a:r>
            <a:r>
              <a:rPr lang="en-US" altLang="en-US" sz="2000" b="0" baseline="0" dirty="0" smtClean="0">
                <a:solidFill>
                  <a:prstClr val="black"/>
                </a:solidFill>
                <a:latin typeface="Arial" charset="0"/>
              </a:rPr>
              <a:t>“</a:t>
            </a:r>
            <a:r>
              <a:rPr lang="en-US" altLang="en-US" sz="2000" b="0" baseline="0" dirty="0" err="1" smtClean="0">
                <a:solidFill>
                  <a:prstClr val="black"/>
                </a:solidFill>
                <a:latin typeface="Arial" charset="0"/>
              </a:rPr>
              <a:t>Krish</a:t>
            </a:r>
            <a:r>
              <a:rPr lang="en-US" altLang="en-US" sz="2000" b="0" baseline="0" dirty="0" smtClean="0">
                <a:solidFill>
                  <a:prstClr val="black"/>
                </a:solidFill>
                <a:latin typeface="Arial" charset="0"/>
              </a:rPr>
              <a:t>” - effect </a:t>
            </a:r>
            <a:endParaRPr lang="ru-RU" altLang="en-US" sz="2000" b="0" baseline="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14438" y="500063"/>
            <a:ext cx="5829300" cy="8731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0" baseline="0" dirty="0">
                <a:solidFill>
                  <a:prstClr val="black"/>
                </a:solidFill>
                <a:latin typeface="Calibri"/>
              </a:rPr>
              <a:t>Summary on Quarks in Hadrons</a:t>
            </a:r>
            <a:endParaRPr lang="ru-RU" sz="3200" b="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5750" y="1214438"/>
            <a:ext cx="8429625" cy="5429250"/>
          </a:xfrm>
          <a:prstGeom prst="rect">
            <a:avLst/>
          </a:prstGeom>
        </p:spPr>
        <p:txBody>
          <a:bodyPr/>
          <a:lstStyle/>
          <a:p>
            <a:pPr marL="533400" indent="-533400" eaLnBrk="0" hangingPunct="0">
              <a:spcBef>
                <a:spcPct val="20000"/>
              </a:spcBef>
              <a:defRPr/>
            </a:pPr>
            <a:r>
              <a:rPr lang="en-US" sz="2400" b="0" baseline="0" dirty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Times New Roman" pitchFamily="18" charset="0"/>
              </a:rPr>
              <a:t> </a:t>
            </a:r>
            <a:endParaRPr lang="en-US" sz="2800" b="0" baseline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b="0" baseline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Constituent quarks are identical to </a:t>
            </a:r>
            <a:r>
              <a:rPr lang="en-US" sz="2800" b="0" baseline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solitons</a:t>
            </a:r>
            <a:r>
              <a:rPr lang="en-US" sz="2800" b="0" baseline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b="0" baseline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Quarks and gluons inside nucleons are strongly   correlated;</a:t>
            </a: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b="0" baseline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Hadronic</a:t>
            </a:r>
            <a:r>
              <a:rPr lang="en-US" sz="2800" b="0" baseline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matter distribution inside hadrons is  fluctuating quantity; </a:t>
            </a: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b="0" baseline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Nucleons are not spherically symmetric (deformed).</a:t>
            </a: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b="0" baseline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533400" indent="-533400" eaLnBrk="0" hangingPunct="0">
              <a:spcBef>
                <a:spcPct val="20000"/>
              </a:spcBef>
              <a:defRPr/>
            </a:pPr>
            <a:endParaRPr lang="en-US" sz="2400" b="0" baseline="0" dirty="0">
              <a:solidFill>
                <a:srgbClr val="0000FF"/>
              </a:solidFill>
              <a:latin typeface="Calibri"/>
              <a:cs typeface="Times New Roman" pitchFamily="18" charset="0"/>
            </a:endParaRPr>
          </a:p>
          <a:p>
            <a:pPr marL="533400" indent="-5334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b="0" baseline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533400" indent="-533400" eaLnBrk="0" hangingPunct="0">
              <a:spcBef>
                <a:spcPct val="20000"/>
              </a:spcBef>
              <a:defRPr/>
            </a:pPr>
            <a:endParaRPr lang="ru-RU" sz="2400" b="0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6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685800" y="298450"/>
            <a:ext cx="7772400" cy="1143000"/>
          </a:xfrm>
        </p:spPr>
        <p:txBody>
          <a:bodyPr/>
          <a:lstStyle/>
          <a:p>
            <a:r>
              <a:rPr lang="en-US" altLang="ru-RU" sz="3600" smtClean="0"/>
              <a:t>Quark Arrangement inside Nuclei</a:t>
            </a:r>
            <a:endParaRPr lang="ru-RU" altLang="ru-RU" sz="3600" smtClean="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214688" y="1500188"/>
            <a:ext cx="333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Nuclear Models</a:t>
            </a:r>
            <a:r>
              <a:rPr lang="ru-RU" altLang="ru-RU" sz="6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endParaRPr lang="ru-RU" altLang="ru-RU" sz="24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508" name="Rectangle 11"/>
          <p:cNvSpPr>
            <a:spLocks noChangeArrowheads="1"/>
          </p:cNvSpPr>
          <p:nvPr/>
        </p:nvSpPr>
        <p:spPr bwMode="auto">
          <a:xfrm>
            <a:off x="1331913" y="2349500"/>
            <a:ext cx="5759450" cy="57467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Strongly Correlated Quark Model</a:t>
            </a:r>
          </a:p>
        </p:txBody>
      </p:sp>
      <p:sp>
        <p:nvSpPr>
          <p:cNvPr id="21509" name="AutoShape 10"/>
          <p:cNvSpPr>
            <a:spLocks noChangeArrowheads="1"/>
          </p:cNvSpPr>
          <p:nvPr/>
        </p:nvSpPr>
        <p:spPr bwMode="auto">
          <a:xfrm rot="10800000">
            <a:off x="3563938" y="2997200"/>
            <a:ext cx="1365250" cy="6635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1762125" y="3789363"/>
            <a:ext cx="4968875" cy="428625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Crystal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-like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arrangement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of Nucle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ar Structure </a:t>
            </a:r>
            <a:endParaRPr lang="ru-RU" altLang="ru-RU" sz="2000" b="0" baseline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ru-RU" altLang="ru-RU" sz="1400" b="0" i="1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685800" y="331788"/>
            <a:ext cx="7772400" cy="520700"/>
          </a:xfrm>
        </p:spPr>
        <p:txBody>
          <a:bodyPr/>
          <a:lstStyle/>
          <a:p>
            <a:r>
              <a:rPr lang="en-US" altLang="ru-RU" sz="3200" smtClean="0"/>
              <a:t>Two Nucleon System in SCQM</a:t>
            </a:r>
            <a:endParaRPr lang="ru-RU" altLang="ru-RU" sz="3200" smtClean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712913" y="249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111250" y="3668713"/>
            <a:ext cx="76136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aseline="0" smtClean="0">
                <a:solidFill>
                  <a:prstClr val="black"/>
                </a:solidFill>
                <a:latin typeface="Times New Roman" pitchFamily="18" charset="0"/>
              </a:rPr>
              <a:t>Selection rules for binding two quarks of neighboring nucleons at a junction: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0" baseline="0" smtClean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SU(3)</a:t>
            </a:r>
            <a:r>
              <a:rPr lang="en-US" altLang="ru-RU" sz="2800" b="0" baseline="-25000" smtClean="0">
                <a:solidFill>
                  <a:prstClr val="black"/>
                </a:solidFill>
                <a:latin typeface="Times New Roman" pitchFamily="18" charset="0"/>
              </a:rPr>
              <a:t>Color</a:t>
            </a: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– of different colors 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SU(2)</a:t>
            </a:r>
            <a:r>
              <a:rPr lang="en-US" altLang="ru-RU" sz="2800" b="0" baseline="-25000" smtClean="0">
                <a:solidFill>
                  <a:prstClr val="black"/>
                </a:solidFill>
                <a:latin typeface="Times New Roman" pitchFamily="18" charset="0"/>
              </a:rPr>
              <a:t>Flavor</a:t>
            </a: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– of different flavors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SU(3)</a:t>
            </a:r>
            <a:r>
              <a:rPr lang="en-US" altLang="ru-RU" sz="2800" b="0" baseline="-25000" smtClean="0">
                <a:solidFill>
                  <a:prstClr val="black"/>
                </a:solidFill>
                <a:latin typeface="Times New Roman" pitchFamily="18" charset="0"/>
              </a:rPr>
              <a:t>Spin</a:t>
            </a: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 – of parallel spins </a:t>
            </a:r>
            <a:endParaRPr lang="ru-RU" altLang="ru-RU" sz="28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2533" name="Группа 5"/>
          <p:cNvGrpSpPr>
            <a:grpSpLocks/>
          </p:cNvGrpSpPr>
          <p:nvPr/>
        </p:nvGrpSpPr>
        <p:grpSpPr bwMode="auto">
          <a:xfrm>
            <a:off x="2173288" y="1027113"/>
            <a:ext cx="4327525" cy="2271712"/>
            <a:chOff x="2173288" y="1027113"/>
            <a:chExt cx="4327525" cy="2271712"/>
          </a:xfrm>
        </p:grpSpPr>
        <p:pic>
          <p:nvPicPr>
            <p:cNvPr id="22534" name="Picture 4" descr="deutron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288" y="1027113"/>
              <a:ext cx="4327525" cy="22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Прямая со стрелкой 2"/>
            <p:cNvCxnSpPr/>
            <p:nvPr/>
          </p:nvCxnSpPr>
          <p:spPr>
            <a:xfrm>
              <a:off x="3132138" y="2493963"/>
              <a:ext cx="0" cy="28733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flipV="1">
              <a:off x="3924300" y="1979613"/>
              <a:ext cx="0" cy="2968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3132138" y="1547813"/>
              <a:ext cx="0" cy="287337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4643438" y="1997075"/>
              <a:ext cx="0" cy="2968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6011863" y="1547813"/>
              <a:ext cx="0" cy="28733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5940425" y="2493963"/>
              <a:ext cx="0" cy="287337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9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685800" y="331788"/>
            <a:ext cx="7772400" cy="520700"/>
          </a:xfrm>
        </p:spPr>
        <p:txBody>
          <a:bodyPr/>
          <a:lstStyle/>
          <a:p>
            <a:r>
              <a:rPr lang="en-US" altLang="ru-RU" sz="3200" smtClean="0"/>
              <a:t>Two Nucleon System in SCQM</a:t>
            </a:r>
            <a:endParaRPr lang="ru-RU" altLang="ru-RU" sz="3200" smtClean="0"/>
          </a:p>
        </p:txBody>
      </p:sp>
      <p:grpSp>
        <p:nvGrpSpPr>
          <p:cNvPr id="23555" name="Группа 5"/>
          <p:cNvGrpSpPr>
            <a:grpSpLocks/>
          </p:cNvGrpSpPr>
          <p:nvPr/>
        </p:nvGrpSpPr>
        <p:grpSpPr bwMode="auto">
          <a:xfrm>
            <a:off x="2916238" y="1035050"/>
            <a:ext cx="3549650" cy="2043113"/>
            <a:chOff x="2173288" y="1027113"/>
            <a:chExt cx="4327525" cy="2271712"/>
          </a:xfrm>
        </p:grpSpPr>
        <p:pic>
          <p:nvPicPr>
            <p:cNvPr id="23558" name="Picture 4" descr="deutron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288" y="1027113"/>
              <a:ext cx="4327525" cy="22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Прямая со стрелкой 2"/>
            <p:cNvCxnSpPr/>
            <p:nvPr/>
          </p:nvCxnSpPr>
          <p:spPr>
            <a:xfrm>
              <a:off x="3131304" y="2493930"/>
              <a:ext cx="0" cy="28771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flipV="1">
              <a:off x="3924812" y="1980279"/>
              <a:ext cx="0" cy="2965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3131304" y="1547824"/>
              <a:ext cx="0" cy="287714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4644776" y="1996165"/>
              <a:ext cx="0" cy="2965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6013096" y="1547824"/>
              <a:ext cx="0" cy="28771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5939551" y="2493930"/>
              <a:ext cx="0" cy="287714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556" name="Object 6"/>
          <p:cNvGraphicFramePr>
            <a:graphicFrameLocks noChangeAspect="1"/>
          </p:cNvGraphicFramePr>
          <p:nvPr/>
        </p:nvGraphicFramePr>
        <p:xfrm>
          <a:off x="2370138" y="3789363"/>
          <a:ext cx="4403725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69" name="CorelDRAW" r:id="rId4" imgW="5129784" imgH="3867912" progId="CorelDRAW.Graphic.10">
                  <p:embed/>
                </p:oleObj>
              </mc:Choice>
              <mc:Fallback>
                <p:oleObj name="CorelDRAW" r:id="rId4" imgW="5129784" imgH="3867912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3789363"/>
                        <a:ext cx="4403725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2193925" y="3213100"/>
            <a:ext cx="4840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0" baseline="0" smtClean="0">
                <a:solidFill>
                  <a:prstClr val="black"/>
                </a:solidFill>
                <a:latin typeface="Times New Roman" pitchFamily="18" charset="0"/>
              </a:rPr>
              <a:t>Quark Potential Inside Nuclei</a:t>
            </a:r>
            <a:endParaRPr lang="ru-RU" altLang="ru-RU" sz="28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685800" y="331788"/>
            <a:ext cx="7772400" cy="520700"/>
          </a:xfrm>
        </p:spPr>
        <p:txBody>
          <a:bodyPr/>
          <a:lstStyle/>
          <a:p>
            <a:r>
              <a:rPr lang="en-US" altLang="ru-RU" sz="3200" smtClean="0"/>
              <a:t>Quarks inside nucleus</a:t>
            </a:r>
            <a:endParaRPr lang="ru-RU" altLang="ru-RU" sz="3200" smtClean="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12913" y="2493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1154113" y="197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" name="nuclear_quark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1300" y="1771650"/>
            <a:ext cx="35814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755775" y="298450"/>
            <a:ext cx="4953000" cy="779463"/>
          </a:xfrm>
        </p:spPr>
        <p:txBody>
          <a:bodyPr/>
          <a:lstStyle/>
          <a:p>
            <a:r>
              <a:rPr lang="ru-RU" altLang="ru-RU" sz="3200" b="1" smtClean="0">
                <a:cs typeface="Times New Roman" pitchFamily="18" charset="0"/>
              </a:rPr>
              <a:t>Three Nucleon System</a:t>
            </a:r>
            <a:r>
              <a:rPr lang="en-US" altLang="ru-RU" sz="3200" b="1" smtClean="0">
                <a:cs typeface="Times New Roman" pitchFamily="18" charset="0"/>
              </a:rPr>
              <a:t>s</a:t>
            </a:r>
            <a:r>
              <a:rPr lang="ru-RU" altLang="ru-RU" sz="3200" b="1" smtClean="0">
                <a:cs typeface="Times New Roman" pitchFamily="18" charset="0"/>
              </a:rPr>
              <a:t> in SCQM</a:t>
            </a:r>
            <a:r>
              <a:rPr lang="ru-RU" altLang="ru-RU" sz="3600" smtClean="0"/>
              <a:t> 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35300" y="1914525"/>
            <a:ext cx="58293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5604" name="Picture 4" descr="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212850"/>
            <a:ext cx="25812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09925" y="1638300"/>
            <a:ext cx="7985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2800" baseline="30000" smtClea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ru-RU" altLang="ru-RU" sz="2800" baseline="0" smtClean="0">
                <a:solidFill>
                  <a:prstClr val="black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871788" y="1914525"/>
            <a:ext cx="58293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5607" name="Picture 7" descr="H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133475"/>
            <a:ext cx="273208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737475" y="1563688"/>
            <a:ext cx="9223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2800" baseline="30000" smtClea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ru-RU" altLang="ru-RU" sz="2800" baseline="0" smtClean="0">
                <a:solidFill>
                  <a:prstClr val="black"/>
                </a:solidFill>
                <a:latin typeface="Times New Roman" pitchFamily="18" charset="0"/>
              </a:rPr>
              <a:t>He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7048500" y="2646363"/>
            <a:ext cx="420688" cy="457200"/>
            <a:chOff x="2000" y="3874"/>
            <a:chExt cx="312" cy="385"/>
          </a:xfrm>
        </p:grpSpPr>
        <p:sp>
          <p:nvSpPr>
            <p:cNvPr id="25678" name="Oval 10"/>
            <p:cNvSpPr>
              <a:spLocks noChangeArrowheads="1"/>
            </p:cNvSpPr>
            <p:nvPr/>
          </p:nvSpPr>
          <p:spPr bwMode="auto">
            <a:xfrm>
              <a:off x="2000" y="3880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79" name="Text Box 11"/>
            <p:cNvSpPr txBox="1">
              <a:spLocks noChangeArrowheads="1"/>
            </p:cNvSpPr>
            <p:nvPr/>
          </p:nvSpPr>
          <p:spPr bwMode="auto">
            <a:xfrm>
              <a:off x="2054" y="3874"/>
              <a:ext cx="2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0" name="Group 12"/>
          <p:cNvGrpSpPr>
            <a:grpSpLocks/>
          </p:cNvGrpSpPr>
          <p:nvPr/>
        </p:nvGrpSpPr>
        <p:grpSpPr bwMode="auto">
          <a:xfrm>
            <a:off x="2478088" y="2716213"/>
            <a:ext cx="420687" cy="455612"/>
            <a:chOff x="3072" y="3864"/>
            <a:chExt cx="312" cy="384"/>
          </a:xfrm>
        </p:grpSpPr>
        <p:sp>
          <p:nvSpPr>
            <p:cNvPr id="25676" name="Oval 13"/>
            <p:cNvSpPr>
              <a:spLocks noChangeArrowheads="1"/>
            </p:cNvSpPr>
            <p:nvPr/>
          </p:nvSpPr>
          <p:spPr bwMode="auto">
            <a:xfrm>
              <a:off x="3072" y="3872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77" name="Text Box 14"/>
            <p:cNvSpPr txBox="1">
              <a:spLocks noChangeArrowheads="1"/>
            </p:cNvSpPr>
            <p:nvPr/>
          </p:nvSpPr>
          <p:spPr bwMode="auto">
            <a:xfrm>
              <a:off x="3122" y="3864"/>
              <a:ext cx="2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n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1" name="Group 15"/>
          <p:cNvGrpSpPr>
            <a:grpSpLocks/>
          </p:cNvGrpSpPr>
          <p:nvPr/>
        </p:nvGrpSpPr>
        <p:grpSpPr bwMode="auto">
          <a:xfrm>
            <a:off x="1285875" y="2693988"/>
            <a:ext cx="420688" cy="460375"/>
            <a:chOff x="3072" y="3872"/>
            <a:chExt cx="312" cy="387"/>
          </a:xfrm>
        </p:grpSpPr>
        <p:sp>
          <p:nvSpPr>
            <p:cNvPr id="25674" name="Oval 16"/>
            <p:cNvSpPr>
              <a:spLocks noChangeArrowheads="1"/>
            </p:cNvSpPr>
            <p:nvPr/>
          </p:nvSpPr>
          <p:spPr bwMode="auto">
            <a:xfrm>
              <a:off x="3072" y="3872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75" name="Text Box 17"/>
            <p:cNvSpPr txBox="1">
              <a:spLocks noChangeArrowheads="1"/>
            </p:cNvSpPr>
            <p:nvPr/>
          </p:nvSpPr>
          <p:spPr bwMode="auto">
            <a:xfrm>
              <a:off x="3118" y="3875"/>
              <a:ext cx="2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n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2" name="Group 18"/>
          <p:cNvGrpSpPr>
            <a:grpSpLocks/>
          </p:cNvGrpSpPr>
          <p:nvPr/>
        </p:nvGrpSpPr>
        <p:grpSpPr bwMode="auto">
          <a:xfrm>
            <a:off x="6440488" y="1762125"/>
            <a:ext cx="420687" cy="460375"/>
            <a:chOff x="3072" y="3872"/>
            <a:chExt cx="312" cy="387"/>
          </a:xfrm>
        </p:grpSpPr>
        <p:sp>
          <p:nvSpPr>
            <p:cNvPr id="25672" name="Oval 19"/>
            <p:cNvSpPr>
              <a:spLocks noChangeArrowheads="1"/>
            </p:cNvSpPr>
            <p:nvPr/>
          </p:nvSpPr>
          <p:spPr bwMode="auto">
            <a:xfrm>
              <a:off x="3072" y="3872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73" name="Text Box 20"/>
            <p:cNvSpPr txBox="1">
              <a:spLocks noChangeArrowheads="1"/>
            </p:cNvSpPr>
            <p:nvPr/>
          </p:nvSpPr>
          <p:spPr bwMode="auto">
            <a:xfrm>
              <a:off x="3118" y="3875"/>
              <a:ext cx="2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n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3" name="Group 21"/>
          <p:cNvGrpSpPr>
            <a:grpSpLocks/>
          </p:cNvGrpSpPr>
          <p:nvPr/>
        </p:nvGrpSpPr>
        <p:grpSpPr bwMode="auto">
          <a:xfrm>
            <a:off x="5891213" y="2713038"/>
            <a:ext cx="420687" cy="457200"/>
            <a:chOff x="2000" y="3874"/>
            <a:chExt cx="312" cy="385"/>
          </a:xfrm>
        </p:grpSpPr>
        <p:sp>
          <p:nvSpPr>
            <p:cNvPr id="25670" name="Oval 22"/>
            <p:cNvSpPr>
              <a:spLocks noChangeArrowheads="1"/>
            </p:cNvSpPr>
            <p:nvPr/>
          </p:nvSpPr>
          <p:spPr bwMode="auto">
            <a:xfrm>
              <a:off x="2000" y="3880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71" name="Text Box 23"/>
            <p:cNvSpPr txBox="1">
              <a:spLocks noChangeArrowheads="1"/>
            </p:cNvSpPr>
            <p:nvPr/>
          </p:nvSpPr>
          <p:spPr bwMode="auto">
            <a:xfrm>
              <a:off x="2054" y="3874"/>
              <a:ext cx="2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14" name="Group 24"/>
          <p:cNvGrpSpPr>
            <a:grpSpLocks/>
          </p:cNvGrpSpPr>
          <p:nvPr/>
        </p:nvGrpSpPr>
        <p:grpSpPr bwMode="auto">
          <a:xfrm>
            <a:off x="1984375" y="1803400"/>
            <a:ext cx="420688" cy="457200"/>
            <a:chOff x="2000" y="3874"/>
            <a:chExt cx="312" cy="385"/>
          </a:xfrm>
        </p:grpSpPr>
        <p:sp>
          <p:nvSpPr>
            <p:cNvPr id="25668" name="Oval 25"/>
            <p:cNvSpPr>
              <a:spLocks noChangeArrowheads="1"/>
            </p:cNvSpPr>
            <p:nvPr/>
          </p:nvSpPr>
          <p:spPr bwMode="auto">
            <a:xfrm>
              <a:off x="2000" y="3880"/>
              <a:ext cx="312" cy="2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69" name="Text Box 26"/>
            <p:cNvSpPr txBox="1">
              <a:spLocks noChangeArrowheads="1"/>
            </p:cNvSpPr>
            <p:nvPr/>
          </p:nvSpPr>
          <p:spPr bwMode="auto">
            <a:xfrm>
              <a:off x="2054" y="3874"/>
              <a:ext cx="2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400" b="0" baseline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endPara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5615" name="Oval 27"/>
          <p:cNvSpPr>
            <a:spLocks noChangeArrowheads="1"/>
          </p:cNvSpPr>
          <p:nvPr/>
        </p:nvSpPr>
        <p:spPr bwMode="auto">
          <a:xfrm>
            <a:off x="5224463" y="2270125"/>
            <a:ext cx="1311275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16" name="Oval 28"/>
          <p:cNvSpPr>
            <a:spLocks noChangeArrowheads="1"/>
          </p:cNvSpPr>
          <p:nvPr/>
        </p:nvSpPr>
        <p:spPr bwMode="auto">
          <a:xfrm>
            <a:off x="2033588" y="2336800"/>
            <a:ext cx="1436687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17" name="Oval 29"/>
          <p:cNvSpPr>
            <a:spLocks noChangeArrowheads="1"/>
          </p:cNvSpPr>
          <p:nvPr/>
        </p:nvSpPr>
        <p:spPr bwMode="auto">
          <a:xfrm>
            <a:off x="6608763" y="2311400"/>
            <a:ext cx="1328737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18" name="Oval 30"/>
          <p:cNvSpPr>
            <a:spLocks noChangeArrowheads="1"/>
          </p:cNvSpPr>
          <p:nvPr/>
        </p:nvSpPr>
        <p:spPr bwMode="auto">
          <a:xfrm>
            <a:off x="5891213" y="1317625"/>
            <a:ext cx="1436687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19" name="Oval 31"/>
          <p:cNvSpPr>
            <a:spLocks noChangeArrowheads="1"/>
          </p:cNvSpPr>
          <p:nvPr/>
        </p:nvSpPr>
        <p:spPr bwMode="auto">
          <a:xfrm>
            <a:off x="841375" y="2330450"/>
            <a:ext cx="1436688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20" name="Oval 32"/>
          <p:cNvSpPr>
            <a:spLocks noChangeArrowheads="1"/>
          </p:cNvSpPr>
          <p:nvPr/>
        </p:nvSpPr>
        <p:spPr bwMode="auto">
          <a:xfrm>
            <a:off x="1511300" y="1362075"/>
            <a:ext cx="1436688" cy="1171575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621" name="Text Box 33"/>
          <p:cNvSpPr txBox="1">
            <a:spLocks noChangeArrowheads="1"/>
          </p:cNvSpPr>
          <p:nvPr/>
        </p:nvSpPr>
        <p:spPr bwMode="auto">
          <a:xfrm>
            <a:off x="1733550" y="4227513"/>
            <a:ext cx="17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2400" b="0" baseline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25622" name="Text Box 34"/>
          <p:cNvSpPr txBox="1">
            <a:spLocks noChangeArrowheads="1"/>
          </p:cNvSpPr>
          <p:nvPr/>
        </p:nvSpPr>
        <p:spPr bwMode="auto">
          <a:xfrm>
            <a:off x="395288" y="5546725"/>
            <a:ext cx="813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0" baseline="0" dirty="0" smtClean="0">
                <a:solidFill>
                  <a:srgbClr val="FF3300"/>
                </a:solidFill>
                <a:latin typeface="Times New Roman" pitchFamily="18" charset="0"/>
              </a:rPr>
              <a:t>  	</a:t>
            </a:r>
            <a:r>
              <a:rPr lang="en-US" altLang="ru-RU" sz="2800" b="0" baseline="0" dirty="0" smtClean="0">
                <a:solidFill>
                  <a:srgbClr val="FF3300"/>
                </a:solidFill>
                <a:latin typeface="Times New Roman" pitchFamily="18" charset="0"/>
              </a:rPr>
              <a:t>Quark loop          </a:t>
            </a:r>
            <a:r>
              <a:rPr lang="ru-RU" altLang="ru-RU" sz="2800" b="0" baseline="0" dirty="0" smtClean="0">
                <a:solidFill>
                  <a:srgbClr val="FF3300"/>
                </a:solidFill>
                <a:latin typeface="Times New Roman" pitchFamily="18" charset="0"/>
              </a:rPr>
              <a:t>			</a:t>
            </a:r>
            <a:r>
              <a:rPr lang="en-US" altLang="ru-RU" sz="2800" b="0" baseline="0" dirty="0" smtClean="0">
                <a:solidFill>
                  <a:srgbClr val="FF3300"/>
                </a:solidFill>
                <a:latin typeface="Times New Roman" pitchFamily="18" charset="0"/>
              </a:rPr>
              <a:t>3 – body force</a:t>
            </a:r>
          </a:p>
        </p:txBody>
      </p:sp>
      <p:sp>
        <p:nvSpPr>
          <p:cNvPr id="25623" name="Line 35"/>
          <p:cNvSpPr>
            <a:spLocks noChangeShapeType="1"/>
          </p:cNvSpPr>
          <p:nvPr/>
        </p:nvSpPr>
        <p:spPr bwMode="auto">
          <a:xfrm>
            <a:off x="4500716" y="5876925"/>
            <a:ext cx="39846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5624" name="Group 36"/>
          <p:cNvGrpSpPr>
            <a:grpSpLocks/>
          </p:cNvGrpSpPr>
          <p:nvPr/>
        </p:nvGrpSpPr>
        <p:grpSpPr bwMode="auto">
          <a:xfrm>
            <a:off x="1285875" y="3765550"/>
            <a:ext cx="1643063" cy="1592263"/>
            <a:chOff x="2824" y="1350"/>
            <a:chExt cx="1218" cy="1338"/>
          </a:xfrm>
        </p:grpSpPr>
        <p:grpSp>
          <p:nvGrpSpPr>
            <p:cNvPr id="25647" name="Group 37"/>
            <p:cNvGrpSpPr>
              <a:grpSpLocks/>
            </p:cNvGrpSpPr>
            <p:nvPr/>
          </p:nvGrpSpPr>
          <p:grpSpPr bwMode="auto">
            <a:xfrm>
              <a:off x="3432" y="2025"/>
              <a:ext cx="610" cy="663"/>
              <a:chOff x="2096" y="4526"/>
              <a:chExt cx="610" cy="663"/>
            </a:xfrm>
          </p:grpSpPr>
          <p:sp>
            <p:nvSpPr>
              <p:cNvPr id="25662" name="Text Box 38"/>
              <p:cNvSpPr txBox="1">
                <a:spLocks noChangeArrowheads="1"/>
              </p:cNvSpPr>
              <p:nvPr/>
            </p:nvSpPr>
            <p:spPr bwMode="auto">
              <a:xfrm>
                <a:off x="2295" y="4791"/>
                <a:ext cx="231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63" name="Group 39"/>
              <p:cNvGrpSpPr>
                <a:grpSpLocks/>
              </p:cNvGrpSpPr>
              <p:nvPr/>
            </p:nvGrpSpPr>
            <p:grpSpPr bwMode="auto">
              <a:xfrm>
                <a:off x="2096" y="4526"/>
                <a:ext cx="610" cy="663"/>
                <a:chOff x="1198" y="3752"/>
                <a:chExt cx="610" cy="663"/>
              </a:xfrm>
            </p:grpSpPr>
            <p:sp>
              <p:nvSpPr>
                <p:cNvPr id="2566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65" name="Oval 41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66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67" name="Line 43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48" name="Group 44"/>
            <p:cNvGrpSpPr>
              <a:grpSpLocks/>
            </p:cNvGrpSpPr>
            <p:nvPr/>
          </p:nvGrpSpPr>
          <p:grpSpPr bwMode="auto">
            <a:xfrm>
              <a:off x="2824" y="2025"/>
              <a:ext cx="610" cy="663"/>
              <a:chOff x="2096" y="4526"/>
              <a:chExt cx="610" cy="663"/>
            </a:xfrm>
          </p:grpSpPr>
          <p:sp>
            <p:nvSpPr>
              <p:cNvPr id="25656" name="Text Box 45"/>
              <p:cNvSpPr txBox="1">
                <a:spLocks noChangeArrowheads="1"/>
              </p:cNvSpPr>
              <p:nvPr/>
            </p:nvSpPr>
            <p:spPr bwMode="auto">
              <a:xfrm>
                <a:off x="2295" y="4791"/>
                <a:ext cx="231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57" name="Group 46"/>
              <p:cNvGrpSpPr>
                <a:grpSpLocks/>
              </p:cNvGrpSpPr>
              <p:nvPr/>
            </p:nvGrpSpPr>
            <p:grpSpPr bwMode="auto">
              <a:xfrm>
                <a:off x="2096" y="4526"/>
                <a:ext cx="610" cy="663"/>
                <a:chOff x="1198" y="3752"/>
                <a:chExt cx="610" cy="663"/>
              </a:xfrm>
            </p:grpSpPr>
            <p:sp>
              <p:nvSpPr>
                <p:cNvPr id="25658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59" name="Oval 48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60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61" name="Line 50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49" name="Group 51"/>
            <p:cNvGrpSpPr>
              <a:grpSpLocks/>
            </p:cNvGrpSpPr>
            <p:nvPr/>
          </p:nvGrpSpPr>
          <p:grpSpPr bwMode="auto">
            <a:xfrm>
              <a:off x="3121" y="1350"/>
              <a:ext cx="610" cy="663"/>
              <a:chOff x="1198" y="3752"/>
              <a:chExt cx="610" cy="663"/>
            </a:xfrm>
          </p:grpSpPr>
          <p:sp>
            <p:nvSpPr>
              <p:cNvPr id="25650" name="Text Box 52"/>
              <p:cNvSpPr txBox="1">
                <a:spLocks noChangeArrowheads="1"/>
              </p:cNvSpPr>
              <p:nvPr/>
            </p:nvSpPr>
            <p:spPr bwMode="auto">
              <a:xfrm>
                <a:off x="1397" y="4017"/>
                <a:ext cx="23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51" name="Group 53"/>
              <p:cNvGrpSpPr>
                <a:grpSpLocks/>
              </p:cNvGrpSpPr>
              <p:nvPr/>
            </p:nvGrpSpPr>
            <p:grpSpPr bwMode="auto">
              <a:xfrm>
                <a:off x="1198" y="3752"/>
                <a:ext cx="610" cy="663"/>
                <a:chOff x="1198" y="3752"/>
                <a:chExt cx="610" cy="663"/>
              </a:xfrm>
            </p:grpSpPr>
            <p:sp>
              <p:nvSpPr>
                <p:cNvPr id="2565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53" name="Oval 55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54" name="Line 56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55" name="Line 57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25625" name="Group 58"/>
          <p:cNvGrpSpPr>
            <a:grpSpLocks/>
          </p:cNvGrpSpPr>
          <p:nvPr/>
        </p:nvGrpSpPr>
        <p:grpSpPr bwMode="auto">
          <a:xfrm>
            <a:off x="5929313" y="3806825"/>
            <a:ext cx="1658937" cy="1585913"/>
            <a:chOff x="601" y="3169"/>
            <a:chExt cx="1229" cy="1332"/>
          </a:xfrm>
        </p:grpSpPr>
        <p:grpSp>
          <p:nvGrpSpPr>
            <p:cNvPr id="25626" name="Group 59"/>
            <p:cNvGrpSpPr>
              <a:grpSpLocks/>
            </p:cNvGrpSpPr>
            <p:nvPr/>
          </p:nvGrpSpPr>
          <p:grpSpPr bwMode="auto">
            <a:xfrm>
              <a:off x="909" y="3169"/>
              <a:ext cx="610" cy="663"/>
              <a:chOff x="2096" y="4526"/>
              <a:chExt cx="610" cy="663"/>
            </a:xfrm>
          </p:grpSpPr>
          <p:sp>
            <p:nvSpPr>
              <p:cNvPr id="25641" name="Text Box 60"/>
              <p:cNvSpPr txBox="1">
                <a:spLocks noChangeArrowheads="1"/>
              </p:cNvSpPr>
              <p:nvPr/>
            </p:nvSpPr>
            <p:spPr bwMode="auto">
              <a:xfrm>
                <a:off x="2295" y="4791"/>
                <a:ext cx="23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42" name="Group 61"/>
              <p:cNvGrpSpPr>
                <a:grpSpLocks/>
              </p:cNvGrpSpPr>
              <p:nvPr/>
            </p:nvGrpSpPr>
            <p:grpSpPr bwMode="auto">
              <a:xfrm>
                <a:off x="2096" y="4526"/>
                <a:ext cx="610" cy="663"/>
                <a:chOff x="1198" y="3752"/>
                <a:chExt cx="610" cy="663"/>
              </a:xfrm>
            </p:grpSpPr>
            <p:sp>
              <p:nvSpPr>
                <p:cNvPr id="25643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44" name="Oval 63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45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46" name="Line 65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27" name="Group 66"/>
            <p:cNvGrpSpPr>
              <a:grpSpLocks/>
            </p:cNvGrpSpPr>
            <p:nvPr/>
          </p:nvGrpSpPr>
          <p:grpSpPr bwMode="auto">
            <a:xfrm>
              <a:off x="1220" y="3835"/>
              <a:ext cx="610" cy="663"/>
              <a:chOff x="1198" y="3752"/>
              <a:chExt cx="610" cy="663"/>
            </a:xfrm>
          </p:grpSpPr>
          <p:sp>
            <p:nvSpPr>
              <p:cNvPr id="25635" name="Text Box 67"/>
              <p:cNvSpPr txBox="1">
                <a:spLocks noChangeArrowheads="1"/>
              </p:cNvSpPr>
              <p:nvPr/>
            </p:nvSpPr>
            <p:spPr bwMode="auto">
              <a:xfrm>
                <a:off x="1397" y="4017"/>
                <a:ext cx="23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36" name="Group 68"/>
              <p:cNvGrpSpPr>
                <a:grpSpLocks/>
              </p:cNvGrpSpPr>
              <p:nvPr/>
            </p:nvGrpSpPr>
            <p:grpSpPr bwMode="auto">
              <a:xfrm>
                <a:off x="1198" y="3752"/>
                <a:ext cx="610" cy="663"/>
                <a:chOff x="1198" y="3752"/>
                <a:chExt cx="610" cy="663"/>
              </a:xfrm>
            </p:grpSpPr>
            <p:sp>
              <p:nvSpPr>
                <p:cNvPr id="25637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38" name="Oval 70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39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40" name="Line 72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5628" name="Group 73"/>
            <p:cNvGrpSpPr>
              <a:grpSpLocks/>
            </p:cNvGrpSpPr>
            <p:nvPr/>
          </p:nvGrpSpPr>
          <p:grpSpPr bwMode="auto">
            <a:xfrm>
              <a:off x="601" y="3838"/>
              <a:ext cx="610" cy="663"/>
              <a:chOff x="1198" y="3752"/>
              <a:chExt cx="610" cy="663"/>
            </a:xfrm>
          </p:grpSpPr>
          <p:sp>
            <p:nvSpPr>
              <p:cNvPr id="25629" name="Text Box 74"/>
              <p:cNvSpPr txBox="1">
                <a:spLocks noChangeArrowheads="1"/>
              </p:cNvSpPr>
              <p:nvPr/>
            </p:nvSpPr>
            <p:spPr bwMode="auto">
              <a:xfrm>
                <a:off x="1397" y="4017"/>
                <a:ext cx="23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30" name="Group 75"/>
              <p:cNvGrpSpPr>
                <a:grpSpLocks/>
              </p:cNvGrpSpPr>
              <p:nvPr/>
            </p:nvGrpSpPr>
            <p:grpSpPr bwMode="auto">
              <a:xfrm>
                <a:off x="1198" y="3752"/>
                <a:ext cx="610" cy="663"/>
                <a:chOff x="1198" y="3752"/>
                <a:chExt cx="610" cy="663"/>
              </a:xfrm>
            </p:grpSpPr>
            <p:sp>
              <p:nvSpPr>
                <p:cNvPr id="2563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32" name="Oval 77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33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5634" name="Line 79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80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050925" y="128588"/>
            <a:ext cx="7329488" cy="660400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339966"/>
                </a:solidFill>
                <a:cs typeface="Times New Roman" pitchFamily="18" charset="0"/>
              </a:rPr>
              <a:t>The closed shell n = 0,   nucleus </a:t>
            </a:r>
            <a:r>
              <a:rPr lang="ru-RU" altLang="ru-RU" sz="3200" b="1" baseline="30000" smtClean="0">
                <a:solidFill>
                  <a:srgbClr val="339966"/>
                </a:solidFill>
                <a:cs typeface="Times New Roman" pitchFamily="18" charset="0"/>
              </a:rPr>
              <a:t>4</a:t>
            </a:r>
            <a:r>
              <a:rPr lang="ru-RU" altLang="ru-RU" sz="3200" b="1" smtClean="0">
                <a:solidFill>
                  <a:srgbClr val="339966"/>
                </a:solidFill>
                <a:cs typeface="Times New Roman" pitchFamily="18" charset="0"/>
              </a:rPr>
              <a:t>He</a:t>
            </a:r>
            <a:r>
              <a:rPr lang="ru-RU" altLang="ru-RU" sz="3200" smtClean="0"/>
              <a:t> </a:t>
            </a:r>
          </a:p>
        </p:txBody>
      </p:sp>
      <p:grpSp>
        <p:nvGrpSpPr>
          <p:cNvPr id="26627" name="Группа 6"/>
          <p:cNvGrpSpPr>
            <a:grpSpLocks/>
          </p:cNvGrpSpPr>
          <p:nvPr/>
        </p:nvGrpSpPr>
        <p:grpSpPr bwMode="auto">
          <a:xfrm>
            <a:off x="1077913" y="1524000"/>
            <a:ext cx="2617787" cy="2520950"/>
            <a:chOff x="1077913" y="1524000"/>
            <a:chExt cx="2617787" cy="2520949"/>
          </a:xfrm>
        </p:grpSpPr>
        <p:grpSp>
          <p:nvGrpSpPr>
            <p:cNvPr id="26860" name="Group 4"/>
            <p:cNvGrpSpPr>
              <a:grpSpLocks/>
            </p:cNvGrpSpPr>
            <p:nvPr/>
          </p:nvGrpSpPr>
          <p:grpSpPr bwMode="auto">
            <a:xfrm>
              <a:off x="1077913" y="1524000"/>
              <a:ext cx="2617787" cy="2488473"/>
              <a:chOff x="2040" y="3818"/>
              <a:chExt cx="5760" cy="5670"/>
            </a:xfrm>
          </p:grpSpPr>
          <p:grpSp>
            <p:nvGrpSpPr>
              <p:cNvPr id="26867" name="Group 5"/>
              <p:cNvGrpSpPr>
                <a:grpSpLocks/>
              </p:cNvGrpSpPr>
              <p:nvPr/>
            </p:nvGrpSpPr>
            <p:grpSpPr bwMode="auto">
              <a:xfrm>
                <a:off x="5964" y="7832"/>
                <a:ext cx="504" cy="660"/>
                <a:chOff x="1560" y="7404"/>
                <a:chExt cx="504" cy="660"/>
              </a:xfrm>
            </p:grpSpPr>
            <p:sp>
              <p:nvSpPr>
                <p:cNvPr id="26933" name="Oval 6"/>
                <p:cNvSpPr>
                  <a:spLocks noChangeArrowheads="1"/>
                </p:cNvSpPr>
                <p:nvPr/>
              </p:nvSpPr>
              <p:spPr bwMode="auto">
                <a:xfrm>
                  <a:off x="1587" y="7512"/>
                  <a:ext cx="408" cy="42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93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60" y="7404"/>
                  <a:ext cx="504" cy="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8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</a:t>
                  </a:r>
                </a:p>
              </p:txBody>
            </p:sp>
          </p:grpSp>
          <p:grpSp>
            <p:nvGrpSpPr>
              <p:cNvPr id="26868" name="Group 8"/>
              <p:cNvGrpSpPr>
                <a:grpSpLocks/>
              </p:cNvGrpSpPr>
              <p:nvPr/>
            </p:nvGrpSpPr>
            <p:grpSpPr bwMode="auto">
              <a:xfrm>
                <a:off x="3408" y="7760"/>
                <a:ext cx="504" cy="660"/>
                <a:chOff x="1560" y="7404"/>
                <a:chExt cx="504" cy="660"/>
              </a:xfrm>
            </p:grpSpPr>
            <p:sp>
              <p:nvSpPr>
                <p:cNvPr id="26931" name="Oval 9"/>
                <p:cNvSpPr>
                  <a:spLocks noChangeArrowheads="1"/>
                </p:cNvSpPr>
                <p:nvPr/>
              </p:nvSpPr>
              <p:spPr bwMode="auto">
                <a:xfrm>
                  <a:off x="1587" y="7512"/>
                  <a:ext cx="408" cy="42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93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560" y="7404"/>
                  <a:ext cx="504" cy="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8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</a:t>
                  </a:r>
                </a:p>
              </p:txBody>
            </p:sp>
          </p:grpSp>
          <p:grpSp>
            <p:nvGrpSpPr>
              <p:cNvPr id="26869" name="Group 11"/>
              <p:cNvGrpSpPr>
                <a:grpSpLocks/>
              </p:cNvGrpSpPr>
              <p:nvPr/>
            </p:nvGrpSpPr>
            <p:grpSpPr bwMode="auto">
              <a:xfrm>
                <a:off x="4692" y="5516"/>
                <a:ext cx="504" cy="660"/>
                <a:chOff x="2496" y="7416"/>
                <a:chExt cx="504" cy="660"/>
              </a:xfrm>
            </p:grpSpPr>
            <p:sp>
              <p:nvSpPr>
                <p:cNvPr id="26929" name="Oval 12"/>
                <p:cNvSpPr>
                  <a:spLocks noChangeArrowheads="1"/>
                </p:cNvSpPr>
                <p:nvPr/>
              </p:nvSpPr>
              <p:spPr bwMode="auto">
                <a:xfrm>
                  <a:off x="2547" y="7536"/>
                  <a:ext cx="408" cy="42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9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496" y="7416"/>
                  <a:ext cx="504" cy="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8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n</a:t>
                  </a:r>
                </a:p>
              </p:txBody>
            </p:sp>
          </p:grpSp>
          <p:grpSp>
            <p:nvGrpSpPr>
              <p:cNvPr id="26870" name="Group 14"/>
              <p:cNvGrpSpPr>
                <a:grpSpLocks/>
              </p:cNvGrpSpPr>
              <p:nvPr/>
            </p:nvGrpSpPr>
            <p:grpSpPr bwMode="auto">
              <a:xfrm>
                <a:off x="2040" y="3818"/>
                <a:ext cx="5760" cy="5670"/>
                <a:chOff x="2040" y="3726"/>
                <a:chExt cx="5760" cy="5670"/>
              </a:xfrm>
            </p:grpSpPr>
            <p:grpSp>
              <p:nvGrpSpPr>
                <p:cNvPr id="26871" name="Group 15"/>
                <p:cNvGrpSpPr>
                  <a:grpSpLocks/>
                </p:cNvGrpSpPr>
                <p:nvPr/>
              </p:nvGrpSpPr>
              <p:grpSpPr bwMode="auto">
                <a:xfrm>
                  <a:off x="2040" y="3726"/>
                  <a:ext cx="5760" cy="5670"/>
                  <a:chOff x="2040" y="3990"/>
                  <a:chExt cx="5760" cy="5670"/>
                </a:xfrm>
              </p:grpSpPr>
              <p:grpSp>
                <p:nvGrpSpPr>
                  <p:cNvPr id="26881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461" y="4653"/>
                    <a:ext cx="4962" cy="4511"/>
                    <a:chOff x="4956" y="10332"/>
                    <a:chExt cx="5217" cy="4716"/>
                  </a:xfrm>
                </p:grpSpPr>
                <p:grpSp>
                  <p:nvGrpSpPr>
                    <p:cNvPr id="26889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6" y="10723"/>
                      <a:ext cx="4521" cy="4203"/>
                      <a:chOff x="4137" y="9847"/>
                      <a:chExt cx="4483" cy="4021"/>
                    </a:xfrm>
                  </p:grpSpPr>
                  <p:grpSp>
                    <p:nvGrpSpPr>
                      <p:cNvPr id="26893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177" y="9847"/>
                        <a:ext cx="496" cy="540"/>
                        <a:chOff x="6129" y="5328"/>
                        <a:chExt cx="496" cy="540"/>
                      </a:xfrm>
                    </p:grpSpPr>
                    <p:sp>
                      <p:nvSpPr>
                        <p:cNvPr id="26926" name="Oval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6143" y="5348"/>
                          <a:ext cx="489" cy="475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27" name="Text Box 2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29" y="5328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26928" name="Line 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489" y="5436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4" name="Group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337" y="13208"/>
                        <a:ext cx="488" cy="540"/>
                        <a:chOff x="5337" y="8616"/>
                        <a:chExt cx="488" cy="540"/>
                      </a:xfrm>
                    </p:grpSpPr>
                    <p:sp>
                      <p:nvSpPr>
                        <p:cNvPr id="26923" name="Oval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482516">
                          <a:off x="5422" y="8705"/>
                          <a:ext cx="403" cy="40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FF66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24" name="Text Box 2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37" y="8616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26925" name="Line 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673" y="8748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5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813" y="13220"/>
                        <a:ext cx="494" cy="540"/>
                        <a:chOff x="6813" y="8628"/>
                        <a:chExt cx="494" cy="540"/>
                      </a:xfrm>
                    </p:grpSpPr>
                    <p:sp>
                      <p:nvSpPr>
                        <p:cNvPr id="26920" name="Oval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6873" y="8689"/>
                          <a:ext cx="435" cy="433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99CC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21" name="Text Box 3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13" y="8628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922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161" y="8760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6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37" y="13292"/>
                        <a:ext cx="529" cy="576"/>
                        <a:chOff x="4725" y="7584"/>
                        <a:chExt cx="529" cy="576"/>
                      </a:xfrm>
                    </p:grpSpPr>
                    <p:sp>
                      <p:nvSpPr>
                        <p:cNvPr id="26917" name="Oval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482516">
                          <a:off x="4796" y="7598"/>
                          <a:ext cx="440" cy="47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18" name="Text Box 3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25" y="7584"/>
                          <a:ext cx="528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0000FF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919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5076" y="7692"/>
                          <a:ext cx="24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7" name="Group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81" y="12103"/>
                        <a:ext cx="480" cy="540"/>
                        <a:chOff x="4077" y="8628"/>
                        <a:chExt cx="480" cy="540"/>
                      </a:xfrm>
                    </p:grpSpPr>
                    <p:sp>
                      <p:nvSpPr>
                        <p:cNvPr id="26914" name="Oval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482516">
                          <a:off x="4120" y="8671"/>
                          <a:ext cx="427" cy="43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99CC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15" name="Text Box 4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77" y="8628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916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404" y="8748"/>
                          <a:ext cx="24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8" name="Group 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21" y="13268"/>
                        <a:ext cx="499" cy="540"/>
                        <a:chOff x="8121" y="8676"/>
                        <a:chExt cx="499" cy="540"/>
                      </a:xfrm>
                    </p:grpSpPr>
                    <p:sp>
                      <p:nvSpPr>
                        <p:cNvPr id="26911" name="Text Box 4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21" y="8676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912" name="Oval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8153" y="8697"/>
                          <a:ext cx="460" cy="474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FF66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13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460" y="8760"/>
                          <a:ext cx="24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99" name="Group 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29" y="11023"/>
                        <a:ext cx="480" cy="540"/>
                        <a:chOff x="5529" y="6432"/>
                        <a:chExt cx="480" cy="540"/>
                      </a:xfrm>
                    </p:grpSpPr>
                    <p:sp>
                      <p:nvSpPr>
                        <p:cNvPr id="26908" name="Oval 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5547" y="6486"/>
                          <a:ext cx="467" cy="443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09" name="Text Box 5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29" y="6432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26910" name="Line 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5856" y="6552"/>
                          <a:ext cx="24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900" name="Group 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801" y="11059"/>
                        <a:ext cx="488" cy="540"/>
                        <a:chOff x="6801" y="6468"/>
                        <a:chExt cx="488" cy="540"/>
                      </a:xfrm>
                    </p:grpSpPr>
                    <p:sp>
                      <p:nvSpPr>
                        <p:cNvPr id="26905" name="Oval 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6834" y="6484"/>
                          <a:ext cx="460" cy="450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FF66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06" name="Text Box 5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801" y="6468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907" name="Line 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149" y="6576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901" name="Group 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01" y="12115"/>
                        <a:ext cx="497" cy="540"/>
                        <a:chOff x="7401" y="7524"/>
                        <a:chExt cx="497" cy="540"/>
                      </a:xfrm>
                    </p:grpSpPr>
                    <p:sp>
                      <p:nvSpPr>
                        <p:cNvPr id="26902" name="Text Box 5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01" y="7524"/>
                          <a:ext cx="48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0000FF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26903" name="Oval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7470" y="7569"/>
                          <a:ext cx="431" cy="425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904" name="Line 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761" y="7644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6890" name="AutoShap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0" y="10332"/>
                      <a:ext cx="2565" cy="2340"/>
                    </a:xfrm>
                    <a:prstGeom prst="triangle">
                      <a:avLst>
                        <a:gd name="adj" fmla="val 50023"/>
                      </a:avLst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6891" name="AutoShap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6" y="12696"/>
                      <a:ext cx="2565" cy="2340"/>
                    </a:xfrm>
                    <a:prstGeom prst="triangle">
                      <a:avLst>
                        <a:gd name="adj" fmla="val 50023"/>
                      </a:avLst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6892" name="AutoShap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08" y="12708"/>
                      <a:ext cx="2565" cy="2340"/>
                    </a:xfrm>
                    <a:prstGeom prst="triangle">
                      <a:avLst>
                        <a:gd name="adj" fmla="val 50023"/>
                      </a:avLst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26882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16" y="399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26883" name="Text 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0" y="9078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26884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32" y="909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3</a:t>
                    </a:r>
                  </a:p>
                </p:txBody>
              </p:sp>
              <p:sp>
                <p:nvSpPr>
                  <p:cNvPr id="26885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44" y="5538"/>
                    <a:ext cx="984" cy="6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aseline="3000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3</a:t>
                    </a:r>
                    <a:r>
                      <a:rPr lang="ru-RU" altLang="ru-RU" sz="180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H</a:t>
                    </a:r>
                    <a:r>
                      <a:rPr lang="en-US" altLang="ru-RU" sz="180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 </a:t>
                    </a:r>
                    <a:endParaRPr lang="ru-RU" altLang="ru-RU" sz="180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886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6" y="6384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4</a:t>
                    </a:r>
                  </a:p>
                </p:txBody>
              </p:sp>
              <p:sp>
                <p:nvSpPr>
                  <p:cNvPr id="26887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00" y="6408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26888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8" y="9168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6</a:t>
                    </a:r>
                  </a:p>
                </p:txBody>
              </p:sp>
            </p:grpSp>
            <p:sp>
              <p:nvSpPr>
                <p:cNvPr id="2687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264" y="8100"/>
                  <a:ext cx="264" cy="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3" name="Line 74"/>
                <p:cNvSpPr>
                  <a:spLocks noChangeShapeType="1"/>
                </p:cNvSpPr>
                <p:nvPr/>
              </p:nvSpPr>
              <p:spPr bwMode="auto">
                <a:xfrm>
                  <a:off x="3828" y="8100"/>
                  <a:ext cx="264" cy="1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4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684" y="7500"/>
                  <a:ext cx="24" cy="27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5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6204" y="7524"/>
                  <a:ext cx="24" cy="3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6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5808" y="8160"/>
                  <a:ext cx="228" cy="18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7" name="Line 78"/>
                <p:cNvSpPr>
                  <a:spLocks noChangeShapeType="1"/>
                </p:cNvSpPr>
                <p:nvPr/>
              </p:nvSpPr>
              <p:spPr bwMode="auto">
                <a:xfrm>
                  <a:off x="6384" y="8148"/>
                  <a:ext cx="348" cy="1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8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548" y="5880"/>
                  <a:ext cx="312" cy="18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79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4944" y="5268"/>
                  <a:ext cx="36" cy="27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880" name="Line 81"/>
                <p:cNvSpPr>
                  <a:spLocks noChangeShapeType="1"/>
                </p:cNvSpPr>
                <p:nvPr/>
              </p:nvSpPr>
              <p:spPr bwMode="auto">
                <a:xfrm>
                  <a:off x="5148" y="5856"/>
                  <a:ext cx="336" cy="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26861" name="AutoShape 82"/>
            <p:cNvSpPr>
              <a:spLocks noChangeArrowheads="1"/>
            </p:cNvSpPr>
            <p:nvPr/>
          </p:nvSpPr>
          <p:spPr bwMode="auto">
            <a:xfrm rot="9553269">
              <a:off x="3210319" y="2950373"/>
              <a:ext cx="186790" cy="312924"/>
            </a:xfrm>
            <a:prstGeom prst="curvedRightArrow">
              <a:avLst>
                <a:gd name="adj1" fmla="val 35817"/>
                <a:gd name="adj2" fmla="val 68283"/>
                <a:gd name="adj3" fmla="val 343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62" name="AutoShape 83"/>
            <p:cNvSpPr>
              <a:spLocks noChangeArrowheads="1"/>
            </p:cNvSpPr>
            <p:nvPr/>
          </p:nvSpPr>
          <p:spPr bwMode="auto">
            <a:xfrm rot="4501313">
              <a:off x="2777038" y="3771485"/>
              <a:ext cx="169848" cy="334949"/>
            </a:xfrm>
            <a:prstGeom prst="curvedLeftArrow">
              <a:avLst>
                <a:gd name="adj1" fmla="val 38090"/>
                <a:gd name="adj2" fmla="val 76180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63" name="AutoShape 84"/>
            <p:cNvSpPr>
              <a:spLocks noChangeArrowheads="1"/>
            </p:cNvSpPr>
            <p:nvPr/>
          </p:nvSpPr>
          <p:spPr bwMode="auto">
            <a:xfrm rot="-9681997">
              <a:off x="1421498" y="2924040"/>
              <a:ext cx="175883" cy="323458"/>
            </a:xfrm>
            <a:prstGeom prst="curvedLeftArrow">
              <a:avLst>
                <a:gd name="adj1" fmla="val 38084"/>
                <a:gd name="adj2" fmla="val 76176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64" name="AutoShape 85"/>
            <p:cNvSpPr>
              <a:spLocks noChangeArrowheads="1"/>
            </p:cNvSpPr>
            <p:nvPr/>
          </p:nvSpPr>
          <p:spPr bwMode="auto">
            <a:xfrm rot="-2640456">
              <a:off x="2784928" y="2139315"/>
              <a:ext cx="175883" cy="323458"/>
            </a:xfrm>
            <a:prstGeom prst="curvedLeftArrow">
              <a:avLst>
                <a:gd name="adj1" fmla="val 38084"/>
                <a:gd name="adj2" fmla="val 76176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65" name="AutoShape 86"/>
            <p:cNvSpPr>
              <a:spLocks noChangeArrowheads="1"/>
            </p:cNvSpPr>
            <p:nvPr/>
          </p:nvSpPr>
          <p:spPr bwMode="auto">
            <a:xfrm rot="-4649124">
              <a:off x="1795555" y="3792738"/>
              <a:ext cx="180381" cy="324042"/>
            </a:xfrm>
            <a:prstGeom prst="curvedRightArrow">
              <a:avLst>
                <a:gd name="adj1" fmla="val 35812"/>
                <a:gd name="adj2" fmla="val 68281"/>
                <a:gd name="adj3" fmla="val 343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66" name="AutoShape 87"/>
            <p:cNvSpPr>
              <a:spLocks noChangeArrowheads="1"/>
            </p:cNvSpPr>
            <p:nvPr/>
          </p:nvSpPr>
          <p:spPr bwMode="auto">
            <a:xfrm rot="2142228">
              <a:off x="1879610" y="2144582"/>
              <a:ext cx="186790" cy="312924"/>
            </a:xfrm>
            <a:prstGeom prst="curvedRightArrow">
              <a:avLst>
                <a:gd name="adj1" fmla="val 35817"/>
                <a:gd name="adj2" fmla="val 68283"/>
                <a:gd name="adj3" fmla="val 343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6628" name="Text Box 119"/>
          <p:cNvSpPr txBox="1">
            <a:spLocks noChangeArrowheads="1"/>
          </p:cNvSpPr>
          <p:nvPr/>
        </p:nvSpPr>
        <p:spPr bwMode="auto">
          <a:xfrm>
            <a:off x="1246188" y="669925"/>
            <a:ext cx="397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30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neutron or  </a:t>
            </a:r>
            <a:r>
              <a:rPr lang="en-US" altLang="ru-RU" sz="2400" b="0" baseline="30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proton </a:t>
            </a:r>
            <a:endParaRPr lang="ru-RU" altLang="ru-RU" sz="2400" b="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AutoShape 120"/>
          <p:cNvSpPr>
            <a:spLocks noChangeArrowheads="1"/>
          </p:cNvSpPr>
          <p:nvPr/>
        </p:nvSpPr>
        <p:spPr bwMode="auto">
          <a:xfrm>
            <a:off x="250825" y="3409950"/>
            <a:ext cx="368300" cy="384175"/>
          </a:xfrm>
          <a:prstGeom prst="downArrow">
            <a:avLst>
              <a:gd name="adj1" fmla="val 50000"/>
              <a:gd name="adj2" fmla="val 26078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6630" name="Group 121"/>
          <p:cNvGrpSpPr>
            <a:grpSpLocks/>
          </p:cNvGrpSpPr>
          <p:nvPr/>
        </p:nvGrpSpPr>
        <p:grpSpPr bwMode="auto">
          <a:xfrm>
            <a:off x="773113" y="4238625"/>
            <a:ext cx="2532062" cy="2736850"/>
            <a:chOff x="1109" y="9319"/>
            <a:chExt cx="5245" cy="5745"/>
          </a:xfrm>
        </p:grpSpPr>
        <p:grpSp>
          <p:nvGrpSpPr>
            <p:cNvPr id="26750" name="Group 122"/>
            <p:cNvGrpSpPr>
              <a:grpSpLocks/>
            </p:cNvGrpSpPr>
            <p:nvPr/>
          </p:nvGrpSpPr>
          <p:grpSpPr bwMode="auto">
            <a:xfrm>
              <a:off x="1109" y="9319"/>
              <a:ext cx="5245" cy="5745"/>
              <a:chOff x="677" y="10159"/>
              <a:chExt cx="5245" cy="5745"/>
            </a:xfrm>
          </p:grpSpPr>
          <p:sp>
            <p:nvSpPr>
              <p:cNvPr id="26752" name="Line 123"/>
              <p:cNvSpPr>
                <a:spLocks noChangeShapeType="1"/>
              </p:cNvSpPr>
              <p:nvPr/>
            </p:nvSpPr>
            <p:spPr bwMode="auto">
              <a:xfrm rot="8116253" flipV="1">
                <a:off x="3082" y="12319"/>
                <a:ext cx="2286" cy="7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26753" name="Group 124"/>
              <p:cNvGrpSpPr>
                <a:grpSpLocks/>
              </p:cNvGrpSpPr>
              <p:nvPr/>
            </p:nvGrpSpPr>
            <p:grpSpPr bwMode="auto">
              <a:xfrm>
                <a:off x="677" y="10159"/>
                <a:ext cx="5245" cy="5745"/>
                <a:chOff x="677" y="10159"/>
                <a:chExt cx="5245" cy="5745"/>
              </a:xfrm>
            </p:grpSpPr>
            <p:grpSp>
              <p:nvGrpSpPr>
                <p:cNvPr id="26754" name="Group 125"/>
                <p:cNvGrpSpPr>
                  <a:grpSpLocks/>
                </p:cNvGrpSpPr>
                <p:nvPr/>
              </p:nvGrpSpPr>
              <p:grpSpPr bwMode="auto">
                <a:xfrm>
                  <a:off x="2184" y="13116"/>
                  <a:ext cx="504" cy="660"/>
                  <a:chOff x="1560" y="7404"/>
                  <a:chExt cx="504" cy="660"/>
                </a:xfrm>
              </p:grpSpPr>
              <p:sp>
                <p:nvSpPr>
                  <p:cNvPr id="26858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7512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859" name="Text 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60" y="7404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26755" name="Group 128"/>
                <p:cNvGrpSpPr>
                  <a:grpSpLocks/>
                </p:cNvGrpSpPr>
                <p:nvPr/>
              </p:nvGrpSpPr>
              <p:grpSpPr bwMode="auto">
                <a:xfrm>
                  <a:off x="4116" y="12924"/>
                  <a:ext cx="504" cy="660"/>
                  <a:chOff x="2496" y="7416"/>
                  <a:chExt cx="504" cy="660"/>
                </a:xfrm>
              </p:grpSpPr>
              <p:sp>
                <p:nvSpPr>
                  <p:cNvPr id="26856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547" y="7536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857" name="Text Box 1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7416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</a:p>
                </p:txBody>
              </p:sp>
            </p:grpSp>
            <p:grpSp>
              <p:nvGrpSpPr>
                <p:cNvPr id="26756" name="Group 131"/>
                <p:cNvGrpSpPr>
                  <a:grpSpLocks/>
                </p:cNvGrpSpPr>
                <p:nvPr/>
              </p:nvGrpSpPr>
              <p:grpSpPr bwMode="auto">
                <a:xfrm>
                  <a:off x="2940" y="10992"/>
                  <a:ext cx="504" cy="660"/>
                  <a:chOff x="2496" y="7416"/>
                  <a:chExt cx="504" cy="660"/>
                </a:xfrm>
              </p:grpSpPr>
              <p:sp>
                <p:nvSpPr>
                  <p:cNvPr id="2685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547" y="7536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855" name="Text Box 1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7416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</a:p>
                </p:txBody>
              </p:sp>
            </p:grpSp>
            <p:grpSp>
              <p:nvGrpSpPr>
                <p:cNvPr id="26757" name="Group 134"/>
                <p:cNvGrpSpPr>
                  <a:grpSpLocks/>
                </p:cNvGrpSpPr>
                <p:nvPr/>
              </p:nvGrpSpPr>
              <p:grpSpPr bwMode="auto">
                <a:xfrm>
                  <a:off x="677" y="10159"/>
                  <a:ext cx="5245" cy="5745"/>
                  <a:chOff x="1613" y="9799"/>
                  <a:chExt cx="5245" cy="5745"/>
                </a:xfrm>
              </p:grpSpPr>
              <p:sp>
                <p:nvSpPr>
                  <p:cNvPr id="26773" name="Line 135"/>
                  <p:cNvSpPr>
                    <a:spLocks noChangeShapeType="1"/>
                  </p:cNvSpPr>
                  <p:nvPr/>
                </p:nvSpPr>
                <p:spPr bwMode="auto">
                  <a:xfrm rot="8116253">
                    <a:off x="5114" y="13184"/>
                    <a:ext cx="81" cy="147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26774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1613" y="9799"/>
                    <a:ext cx="5245" cy="5745"/>
                    <a:chOff x="1613" y="9799"/>
                    <a:chExt cx="5245" cy="5745"/>
                  </a:xfrm>
                </p:grpSpPr>
                <p:grpSp>
                  <p:nvGrpSpPr>
                    <p:cNvPr id="26781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3" y="11175"/>
                      <a:ext cx="3051" cy="3093"/>
                      <a:chOff x="1589" y="11187"/>
                      <a:chExt cx="3051" cy="3093"/>
                    </a:xfrm>
                  </p:grpSpPr>
                  <p:grpSp>
                    <p:nvGrpSpPr>
                      <p:cNvPr id="26839" name="Group 1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46" y="12210"/>
                        <a:ext cx="555" cy="540"/>
                        <a:chOff x="2646" y="12210"/>
                        <a:chExt cx="555" cy="540"/>
                      </a:xfrm>
                    </p:grpSpPr>
                    <p:sp>
                      <p:nvSpPr>
                        <p:cNvPr id="26851" name="Text Box 13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6" y="12210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66FF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852" name="Line 1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000" y="12330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53" name="Oval 1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3" y="12255"/>
                          <a:ext cx="468" cy="456"/>
                        </a:xfrm>
                        <a:prstGeom prst="ellipse">
                          <a:avLst/>
                        </a:prstGeom>
                        <a:noFill/>
                        <a:ln w="12700">
                          <a:solidFill>
                            <a:srgbClr val="33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40" name="Group 1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57" y="13434"/>
                        <a:ext cx="531" cy="540"/>
                        <a:chOff x="2829" y="13326"/>
                        <a:chExt cx="531" cy="540"/>
                      </a:xfrm>
                    </p:grpSpPr>
                    <p:sp>
                      <p:nvSpPr>
                        <p:cNvPr id="26848" name="Oval 1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2" y="13386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FF0000"/>
                          </a:solidFill>
                          <a:prstDash val="sysDot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49" name="Text Box 14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29" y="13326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26850" name="Line 1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92" y="13434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41" name="Group 1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45" y="13026"/>
                        <a:ext cx="564" cy="540"/>
                        <a:chOff x="3645" y="13026"/>
                        <a:chExt cx="564" cy="540"/>
                      </a:xfrm>
                    </p:grpSpPr>
                    <p:sp>
                      <p:nvSpPr>
                        <p:cNvPr id="26845" name="Oval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41" y="13083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9966"/>
                          </a:solidFill>
                          <a:prstDash val="sysDot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46" name="Text Box 14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45" y="13026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26847" name="Line 1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984" y="13158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26842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 rot="8128852" flipV="1">
                        <a:off x="1589" y="12010"/>
                        <a:ext cx="2023" cy="208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843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rot="8128852">
                        <a:off x="2565" y="13637"/>
                        <a:ext cx="2075" cy="64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844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rot="8128852" flipH="1" flipV="1">
                        <a:off x="3527" y="11187"/>
                        <a:ext cx="106" cy="268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82" name="Group 1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33" y="11690"/>
                      <a:ext cx="3390" cy="3854"/>
                      <a:chOff x="1933" y="11678"/>
                      <a:chExt cx="3390" cy="3854"/>
                    </a:xfrm>
                  </p:grpSpPr>
                  <p:grpSp>
                    <p:nvGrpSpPr>
                      <p:cNvPr id="26820" name="Group 1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33" y="11678"/>
                        <a:ext cx="3390" cy="3854"/>
                        <a:chOff x="1933" y="11678"/>
                        <a:chExt cx="3390" cy="3854"/>
                      </a:xfrm>
                    </p:grpSpPr>
                    <p:sp>
                      <p:nvSpPr>
                        <p:cNvPr id="26836" name="Line 1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>
                          <a:off x="3028" y="13343"/>
                          <a:ext cx="2295" cy="218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37" name="Line 1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 flipV="1">
                          <a:off x="1933" y="12829"/>
                          <a:ext cx="2363" cy="96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38" name="Line 1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 flipH="1">
                          <a:off x="4629" y="11678"/>
                          <a:ext cx="96" cy="316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21" name="Group 1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1" y="12654"/>
                        <a:ext cx="528" cy="528"/>
                        <a:chOff x="4653" y="8832"/>
                        <a:chExt cx="528" cy="540"/>
                      </a:xfrm>
                    </p:grpSpPr>
                    <p:grpSp>
                      <p:nvGrpSpPr>
                        <p:cNvPr id="26832" name="Group 1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53" y="8832"/>
                          <a:ext cx="528" cy="540"/>
                          <a:chOff x="4653" y="8832"/>
                          <a:chExt cx="528" cy="540"/>
                        </a:xfrm>
                      </p:grpSpPr>
                      <p:sp>
                        <p:nvSpPr>
                          <p:cNvPr id="26834" name="Oval 1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3" y="8880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35" name="Text Box 16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3" y="8832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FF0000"/>
                                </a:solidFill>
                                <a:latin typeface="Times New Roman" pitchFamily="18" charset="0"/>
                              </a:rPr>
                              <a:t>u</a:t>
                            </a:r>
                          </a:p>
                        </p:txBody>
                      </p:sp>
                    </p:grpSp>
                    <p:sp>
                      <p:nvSpPr>
                        <p:cNvPr id="26833" name="Line 1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5004" y="8952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22" name="Group 1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33" y="13782"/>
                        <a:ext cx="564" cy="540"/>
                        <a:chOff x="3333" y="9096"/>
                        <a:chExt cx="564" cy="540"/>
                      </a:xfrm>
                    </p:grpSpPr>
                    <p:grpSp>
                      <p:nvGrpSpPr>
                        <p:cNvPr id="26828" name="Group 1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33" y="9096"/>
                          <a:ext cx="564" cy="540"/>
                          <a:chOff x="3417" y="8448"/>
                          <a:chExt cx="564" cy="540"/>
                        </a:xfrm>
                      </p:grpSpPr>
                      <p:sp>
                        <p:nvSpPr>
                          <p:cNvPr id="26830" name="Oval 1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3" y="8508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996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31" name="Text Box 166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7" y="8448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9966"/>
                                </a:solidFill>
                                <a:latin typeface="Times New Roman" pitchFamily="18" charset="0"/>
                              </a:rPr>
                              <a:t>u</a:t>
                            </a:r>
                          </a:p>
                        </p:txBody>
                      </p:sp>
                    </p:grpSp>
                    <p:sp>
                      <p:nvSpPr>
                        <p:cNvPr id="26829" name="Line 1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9216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23" name="Group 1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5" y="13734"/>
                        <a:ext cx="564" cy="540"/>
                        <a:chOff x="3345" y="7716"/>
                        <a:chExt cx="564" cy="540"/>
                      </a:xfrm>
                    </p:grpSpPr>
                    <p:grpSp>
                      <p:nvGrpSpPr>
                        <p:cNvPr id="26824" name="Group 16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45" y="7716"/>
                          <a:ext cx="564" cy="540"/>
                          <a:chOff x="2697" y="7704"/>
                          <a:chExt cx="564" cy="540"/>
                        </a:xfrm>
                      </p:grpSpPr>
                      <p:sp>
                        <p:nvSpPr>
                          <p:cNvPr id="26826" name="Oval 1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93" y="7752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66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27" name="Text Box 17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97" y="7704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66FF"/>
                                </a:solidFill>
                                <a:latin typeface="Times New Roman" pitchFamily="18" charset="0"/>
                              </a:rPr>
                              <a:t>d</a:t>
                            </a:r>
                          </a:p>
                        </p:txBody>
                      </p:sp>
                    </p:grpSp>
                    <p:sp>
                      <p:nvSpPr>
                        <p:cNvPr id="26825" name="Line 1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08" y="7836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6783" name="Group 1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85" y="11695"/>
                      <a:ext cx="2273" cy="2294"/>
                      <a:chOff x="4585" y="11695"/>
                      <a:chExt cx="2273" cy="2294"/>
                    </a:xfrm>
                  </p:grpSpPr>
                  <p:grpSp>
                    <p:nvGrpSpPr>
                      <p:cNvPr id="26804" name="Group 1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50" y="12990"/>
                        <a:ext cx="555" cy="540"/>
                        <a:chOff x="1950" y="7548"/>
                        <a:chExt cx="555" cy="540"/>
                      </a:xfrm>
                    </p:grpSpPr>
                    <p:grpSp>
                      <p:nvGrpSpPr>
                        <p:cNvPr id="26816" name="Group 1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950" y="7548"/>
                          <a:ext cx="555" cy="540"/>
                          <a:chOff x="1950" y="7548"/>
                          <a:chExt cx="555" cy="540"/>
                        </a:xfrm>
                      </p:grpSpPr>
                      <p:sp>
                        <p:nvSpPr>
                          <p:cNvPr id="26818" name="Oval 1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37" y="7596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66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19" name="Text Box 17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950" y="7548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66FF"/>
                                </a:solidFill>
                                <a:latin typeface="Times New Roman" pitchFamily="18" charset="0"/>
                              </a:rPr>
                              <a:t>u</a:t>
                            </a:r>
                          </a:p>
                        </p:txBody>
                      </p:sp>
                    </p:grpSp>
                    <p:sp>
                      <p:nvSpPr>
                        <p:cNvPr id="26817" name="Line 1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304" y="7668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26805" name="Line 179"/>
                      <p:cNvSpPr>
                        <a:spLocks noChangeShapeType="1"/>
                      </p:cNvSpPr>
                      <p:nvPr/>
                    </p:nvSpPr>
                    <p:spPr bwMode="auto">
                      <a:xfrm rot="8116253" flipH="1">
                        <a:off x="4585" y="11695"/>
                        <a:ext cx="2273" cy="229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26806" name="Group 1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33" y="11994"/>
                        <a:ext cx="564" cy="540"/>
                        <a:chOff x="2661" y="9156"/>
                        <a:chExt cx="564" cy="540"/>
                      </a:xfrm>
                    </p:grpSpPr>
                    <p:grpSp>
                      <p:nvGrpSpPr>
                        <p:cNvPr id="26812" name="Group 1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61" y="9156"/>
                          <a:ext cx="564" cy="540"/>
                          <a:chOff x="2709" y="8436"/>
                          <a:chExt cx="564" cy="540"/>
                        </a:xfrm>
                      </p:grpSpPr>
                      <p:sp>
                        <p:nvSpPr>
                          <p:cNvPr id="26814" name="Oval 1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05" y="8472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996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15" name="Text Box 183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09" y="8436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9966"/>
                                </a:solidFill>
                                <a:latin typeface="Times New Roman" pitchFamily="18" charset="0"/>
                              </a:rPr>
                              <a:t>d</a:t>
                            </a:r>
                          </a:p>
                        </p:txBody>
                      </p:sp>
                    </p:grpSp>
                    <p:sp>
                      <p:nvSpPr>
                        <p:cNvPr id="26813" name="Line 1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12" y="9264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807" name="Group 1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7" y="13434"/>
                        <a:ext cx="528" cy="540"/>
                        <a:chOff x="4857" y="9468"/>
                        <a:chExt cx="528" cy="540"/>
                      </a:xfrm>
                    </p:grpSpPr>
                    <p:grpSp>
                      <p:nvGrpSpPr>
                        <p:cNvPr id="26808" name="Group 1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57" y="9468"/>
                          <a:ext cx="528" cy="540"/>
                          <a:chOff x="4653" y="8832"/>
                          <a:chExt cx="528" cy="540"/>
                        </a:xfrm>
                      </p:grpSpPr>
                      <p:sp>
                        <p:nvSpPr>
                          <p:cNvPr id="26810" name="Oval 1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13" y="8880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11" name="Text Box 18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653" y="8832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FF0000"/>
                                </a:solidFill>
                                <a:latin typeface="Times New Roman" pitchFamily="18" charset="0"/>
                              </a:rPr>
                              <a:t>u</a:t>
                            </a:r>
                          </a:p>
                        </p:txBody>
                      </p:sp>
                    </p:grpSp>
                    <p:sp>
                      <p:nvSpPr>
                        <p:cNvPr id="26809" name="Line 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08" y="9576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6784" name="Group 1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3" y="9799"/>
                      <a:ext cx="2852" cy="2139"/>
                      <a:chOff x="2889" y="9763"/>
                      <a:chExt cx="2852" cy="2139"/>
                    </a:xfrm>
                  </p:grpSpPr>
                  <p:grpSp>
                    <p:nvGrpSpPr>
                      <p:cNvPr id="26785" name="Group 1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52" y="9763"/>
                        <a:ext cx="2789" cy="2139"/>
                        <a:chOff x="4140" y="9121"/>
                        <a:chExt cx="2789" cy="2139"/>
                      </a:xfrm>
                    </p:grpSpPr>
                    <p:sp>
                      <p:nvSpPr>
                        <p:cNvPr id="26801" name="Line 1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>
                          <a:off x="4807" y="10097"/>
                          <a:ext cx="2122" cy="90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02" name="Line 1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>
                          <a:off x="4154" y="9121"/>
                          <a:ext cx="2356" cy="213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803" name="Line 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8128852">
                          <a:off x="4140" y="9964"/>
                          <a:ext cx="273" cy="128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786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70" y="10602"/>
                        <a:ext cx="555" cy="540"/>
                        <a:chOff x="1938" y="8220"/>
                        <a:chExt cx="555" cy="540"/>
                      </a:xfrm>
                    </p:grpSpPr>
                    <p:grpSp>
                      <p:nvGrpSpPr>
                        <p:cNvPr id="26797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938" y="8220"/>
                          <a:ext cx="555" cy="540"/>
                          <a:chOff x="1950" y="7548"/>
                          <a:chExt cx="555" cy="540"/>
                        </a:xfrm>
                      </p:grpSpPr>
                      <p:sp>
                        <p:nvSpPr>
                          <p:cNvPr id="26799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37" y="7596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66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800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950" y="7548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66FF"/>
                                </a:solidFill>
                                <a:latin typeface="Times New Roman" pitchFamily="18" charset="0"/>
                              </a:rPr>
                              <a:t>u</a:t>
                            </a:r>
                          </a:p>
                        </p:txBody>
                      </p:sp>
                    </p:grpSp>
                    <p:sp>
                      <p:nvSpPr>
                        <p:cNvPr id="26798" name="Line 1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04" y="8340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787" name="Group 2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89" y="10650"/>
                        <a:ext cx="528" cy="540"/>
                        <a:chOff x="3909" y="8760"/>
                        <a:chExt cx="528" cy="540"/>
                      </a:xfrm>
                    </p:grpSpPr>
                    <p:grpSp>
                      <p:nvGrpSpPr>
                        <p:cNvPr id="26793" name="Group 2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909" y="8760"/>
                          <a:ext cx="528" cy="540"/>
                          <a:chOff x="3909" y="8760"/>
                          <a:chExt cx="528" cy="540"/>
                        </a:xfrm>
                      </p:grpSpPr>
                      <p:sp>
                        <p:nvSpPr>
                          <p:cNvPr id="26795" name="Oval 2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69" y="8820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796" name="Text Box 203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09" y="8760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FF0000"/>
                                </a:solidFill>
                                <a:latin typeface="Times New Roman" pitchFamily="18" charset="0"/>
                              </a:rPr>
                              <a:t>d</a:t>
                            </a:r>
                          </a:p>
                        </p:txBody>
                      </p:sp>
                    </p:grpSp>
                    <p:sp>
                      <p:nvSpPr>
                        <p:cNvPr id="26794" name="Line 2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4236" y="8904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26788" name="Group 2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41" y="10962"/>
                        <a:ext cx="564" cy="540"/>
                        <a:chOff x="2709" y="8436"/>
                        <a:chExt cx="564" cy="540"/>
                      </a:xfrm>
                    </p:grpSpPr>
                    <p:grpSp>
                      <p:nvGrpSpPr>
                        <p:cNvPr id="26789" name="Group 20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709" y="8436"/>
                          <a:ext cx="564" cy="540"/>
                          <a:chOff x="2709" y="8436"/>
                          <a:chExt cx="564" cy="540"/>
                        </a:xfrm>
                      </p:grpSpPr>
                      <p:sp>
                        <p:nvSpPr>
                          <p:cNvPr id="26791" name="Oval 2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05" y="8472"/>
                            <a:ext cx="468" cy="456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33996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endParaRPr lang="ru-RU" altLang="ru-RU" sz="1800" b="0" baseline="0" smtClean="0">
                              <a:solidFill>
                                <a:prstClr val="black"/>
                              </a:solidFill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6792" name="Text Box 20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09" y="8436"/>
                            <a:ext cx="49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>
                            <a:lvl1pPr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Font typeface="Arial" charset="0"/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Font typeface="Arial" charset="0"/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Calibri" pitchFamily="34" charset="0"/>
                              </a:defRPr>
                            </a:lvl9pPr>
                          </a:lstStyle>
                          <a:p>
                            <a:pPr eaLnBrk="0" hangingPunct="0">
                              <a:spcBef>
                                <a:spcPct val="0"/>
                              </a:spcBef>
                              <a:buFontTx/>
                              <a:buNone/>
                            </a:pPr>
                            <a:r>
                              <a:rPr lang="ru-RU" altLang="ru-RU" sz="1600" b="0" baseline="0" smtClean="0">
                                <a:solidFill>
                                  <a:srgbClr val="339966"/>
                                </a:solidFill>
                                <a:latin typeface="Times New Roman" pitchFamily="18" charset="0"/>
                              </a:rPr>
                              <a:t>d</a:t>
                            </a:r>
                          </a:p>
                        </p:txBody>
                      </p:sp>
                    </p:grpSp>
                    <p:sp>
                      <p:nvSpPr>
                        <p:cNvPr id="26790" name="Line 2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3060" y="8556"/>
                          <a:ext cx="24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26775" name="Text Box 2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6" y="10722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26776" name="Text Box 2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6" y="10986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26777" name="Text Box 2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2" y="11622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3</a:t>
                    </a:r>
                  </a:p>
                </p:txBody>
              </p:sp>
              <p:sp>
                <p:nvSpPr>
                  <p:cNvPr id="26778" name="Text Box 2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32" y="14364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6</a:t>
                    </a:r>
                  </a:p>
                </p:txBody>
              </p:sp>
              <p:sp>
                <p:nvSpPr>
                  <p:cNvPr id="26779" name="Text Box 2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04" y="14328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26780" name="Text Box 2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4" y="1272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26758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508" y="11352"/>
                  <a:ext cx="50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59" name="Line 217"/>
                <p:cNvSpPr>
                  <a:spLocks noChangeShapeType="1"/>
                </p:cNvSpPr>
                <p:nvPr/>
              </p:nvSpPr>
              <p:spPr bwMode="auto">
                <a:xfrm>
                  <a:off x="3396" y="11316"/>
                  <a:ext cx="252" cy="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0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3048" y="11436"/>
                  <a:ext cx="144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1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2640" y="14136"/>
                  <a:ext cx="336" cy="1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2" name="Line 220"/>
                <p:cNvSpPr>
                  <a:spLocks noChangeShapeType="1"/>
                </p:cNvSpPr>
                <p:nvPr/>
              </p:nvSpPr>
              <p:spPr bwMode="auto">
                <a:xfrm>
                  <a:off x="2964" y="13524"/>
                  <a:ext cx="144" cy="288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3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2208" y="13620"/>
                  <a:ext cx="108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4" name="Line 222"/>
                <p:cNvSpPr>
                  <a:spLocks noChangeShapeType="1"/>
                </p:cNvSpPr>
                <p:nvPr/>
              </p:nvSpPr>
              <p:spPr bwMode="auto">
                <a:xfrm>
                  <a:off x="2196" y="13044"/>
                  <a:ext cx="156" cy="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5" name="Line 223"/>
                <p:cNvSpPr>
                  <a:spLocks noChangeShapeType="1"/>
                </p:cNvSpPr>
                <p:nvPr/>
              </p:nvSpPr>
              <p:spPr bwMode="auto">
                <a:xfrm>
                  <a:off x="2616" y="13488"/>
                  <a:ext cx="288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6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4392" y="12828"/>
                  <a:ext cx="108" cy="22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7" name="Line 225"/>
                <p:cNvSpPr>
                  <a:spLocks noChangeShapeType="1"/>
                </p:cNvSpPr>
                <p:nvPr/>
              </p:nvSpPr>
              <p:spPr bwMode="auto">
                <a:xfrm flipH="1" flipV="1">
                  <a:off x="4392" y="13440"/>
                  <a:ext cx="84" cy="40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8" name="Line 226"/>
                <p:cNvSpPr>
                  <a:spLocks noChangeShapeType="1"/>
                </p:cNvSpPr>
                <p:nvPr/>
              </p:nvSpPr>
              <p:spPr bwMode="auto">
                <a:xfrm flipH="1">
                  <a:off x="4176" y="13368"/>
                  <a:ext cx="120" cy="1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769" name="Line 227"/>
                <p:cNvSpPr>
                  <a:spLocks noChangeShapeType="1"/>
                </p:cNvSpPr>
                <p:nvPr/>
              </p:nvSpPr>
              <p:spPr bwMode="auto">
                <a:xfrm>
                  <a:off x="3300" y="14076"/>
                  <a:ext cx="540" cy="19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6770" name="Group 228"/>
                <p:cNvGrpSpPr>
                  <a:grpSpLocks/>
                </p:cNvGrpSpPr>
                <p:nvPr/>
              </p:nvGrpSpPr>
              <p:grpSpPr bwMode="auto">
                <a:xfrm>
                  <a:off x="2880" y="13668"/>
                  <a:ext cx="504" cy="660"/>
                  <a:chOff x="3144" y="13872"/>
                  <a:chExt cx="504" cy="660"/>
                </a:xfrm>
              </p:grpSpPr>
              <p:sp>
                <p:nvSpPr>
                  <p:cNvPr id="26771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195" y="13992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6772" name="Text Box 2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44" y="13872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</a:p>
                </p:txBody>
              </p:sp>
            </p:grpSp>
          </p:grpSp>
        </p:grpSp>
        <p:sp>
          <p:nvSpPr>
            <p:cNvPr id="26751" name="Text Box 231"/>
            <p:cNvSpPr txBox="1">
              <a:spLocks noChangeArrowheads="1"/>
            </p:cNvSpPr>
            <p:nvPr/>
          </p:nvSpPr>
          <p:spPr bwMode="auto">
            <a:xfrm>
              <a:off x="4152" y="12504"/>
              <a:ext cx="48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srgbClr val="3366FF"/>
                  </a:solidFill>
                  <a:latin typeface="Times New Roman" pitchFamily="18" charset="0"/>
                </a:rPr>
                <a:t>d</a:t>
              </a:r>
            </a:p>
          </p:txBody>
        </p:sp>
      </p:grpSp>
      <p:sp>
        <p:nvSpPr>
          <p:cNvPr id="26631" name="AutoShape 232"/>
          <p:cNvSpPr>
            <a:spLocks noChangeArrowheads="1"/>
          </p:cNvSpPr>
          <p:nvPr/>
        </p:nvSpPr>
        <p:spPr bwMode="auto">
          <a:xfrm>
            <a:off x="3189288" y="5260975"/>
            <a:ext cx="463550" cy="365125"/>
          </a:xfrm>
          <a:prstGeom prst="rightArrow">
            <a:avLst>
              <a:gd name="adj1" fmla="val 50000"/>
              <a:gd name="adj2" fmla="val 31739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6632" name="Group 233"/>
          <p:cNvGrpSpPr>
            <a:grpSpLocks/>
          </p:cNvGrpSpPr>
          <p:nvPr/>
        </p:nvGrpSpPr>
        <p:grpSpPr bwMode="auto">
          <a:xfrm>
            <a:off x="3870325" y="4240213"/>
            <a:ext cx="2449513" cy="2419350"/>
            <a:chOff x="6660" y="10422"/>
            <a:chExt cx="5076" cy="5082"/>
          </a:xfrm>
        </p:grpSpPr>
        <p:grpSp>
          <p:nvGrpSpPr>
            <p:cNvPr id="26639" name="Group 234"/>
            <p:cNvGrpSpPr>
              <a:grpSpLocks/>
            </p:cNvGrpSpPr>
            <p:nvPr/>
          </p:nvGrpSpPr>
          <p:grpSpPr bwMode="auto">
            <a:xfrm>
              <a:off x="8268" y="12048"/>
              <a:ext cx="504" cy="660"/>
              <a:chOff x="1560" y="7404"/>
              <a:chExt cx="504" cy="660"/>
            </a:xfrm>
          </p:grpSpPr>
          <p:sp>
            <p:nvSpPr>
              <p:cNvPr id="26748" name="Oval 235"/>
              <p:cNvSpPr>
                <a:spLocks noChangeArrowheads="1"/>
              </p:cNvSpPr>
              <p:nvPr/>
            </p:nvSpPr>
            <p:spPr bwMode="auto">
              <a:xfrm>
                <a:off x="1587" y="7512"/>
                <a:ext cx="408" cy="42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6749" name="Text Box 236"/>
              <p:cNvSpPr txBox="1">
                <a:spLocks noChangeArrowheads="1"/>
              </p:cNvSpPr>
              <p:nvPr/>
            </p:nvSpPr>
            <p:spPr bwMode="auto">
              <a:xfrm>
                <a:off x="1560" y="7404"/>
                <a:ext cx="504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8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</a:p>
            </p:txBody>
          </p:sp>
        </p:grpSp>
        <p:grpSp>
          <p:nvGrpSpPr>
            <p:cNvPr id="26640" name="Group 237"/>
            <p:cNvGrpSpPr>
              <a:grpSpLocks/>
            </p:cNvGrpSpPr>
            <p:nvPr/>
          </p:nvGrpSpPr>
          <p:grpSpPr bwMode="auto">
            <a:xfrm>
              <a:off x="6660" y="10422"/>
              <a:ext cx="5076" cy="5082"/>
              <a:chOff x="6216" y="9930"/>
              <a:chExt cx="5100" cy="5094"/>
            </a:xfrm>
          </p:grpSpPr>
          <p:grpSp>
            <p:nvGrpSpPr>
              <p:cNvPr id="26662" name="Group 238"/>
              <p:cNvGrpSpPr>
                <a:grpSpLocks/>
              </p:cNvGrpSpPr>
              <p:nvPr/>
            </p:nvGrpSpPr>
            <p:grpSpPr bwMode="auto">
              <a:xfrm>
                <a:off x="6216" y="9930"/>
                <a:ext cx="5100" cy="5094"/>
                <a:chOff x="6216" y="9930"/>
                <a:chExt cx="5100" cy="5094"/>
              </a:xfrm>
            </p:grpSpPr>
            <p:sp>
              <p:nvSpPr>
                <p:cNvPr id="26664" name="Line 239"/>
                <p:cNvSpPr>
                  <a:spLocks noChangeShapeType="1"/>
                </p:cNvSpPr>
                <p:nvPr/>
              </p:nvSpPr>
              <p:spPr bwMode="auto">
                <a:xfrm rot="10519494">
                  <a:off x="8796" y="11332"/>
                  <a:ext cx="2100" cy="7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6665" name="Line 240"/>
                <p:cNvSpPr>
                  <a:spLocks noChangeShapeType="1"/>
                </p:cNvSpPr>
                <p:nvPr/>
              </p:nvSpPr>
              <p:spPr bwMode="auto">
                <a:xfrm rot="10519494">
                  <a:off x="8481" y="10376"/>
                  <a:ext cx="271" cy="10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6666" name="Group 241"/>
                <p:cNvGrpSpPr>
                  <a:grpSpLocks/>
                </p:cNvGrpSpPr>
                <p:nvPr/>
              </p:nvGrpSpPr>
              <p:grpSpPr bwMode="auto">
                <a:xfrm>
                  <a:off x="6216" y="9930"/>
                  <a:ext cx="5100" cy="5094"/>
                  <a:chOff x="6216" y="9930"/>
                  <a:chExt cx="5100" cy="5094"/>
                </a:xfrm>
              </p:grpSpPr>
              <p:grpSp>
                <p:nvGrpSpPr>
                  <p:cNvPr id="26667" name="Group 242"/>
                  <p:cNvGrpSpPr>
                    <a:grpSpLocks/>
                  </p:cNvGrpSpPr>
                  <p:nvPr/>
                </p:nvGrpSpPr>
                <p:grpSpPr bwMode="auto">
                  <a:xfrm>
                    <a:off x="6579" y="10421"/>
                    <a:ext cx="2152" cy="2629"/>
                    <a:chOff x="6579" y="10421"/>
                    <a:chExt cx="2152" cy="2629"/>
                  </a:xfrm>
                </p:grpSpPr>
                <p:grpSp>
                  <p:nvGrpSpPr>
                    <p:cNvPr id="26729" name="Group 2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01" y="11958"/>
                      <a:ext cx="528" cy="540"/>
                      <a:chOff x="3969" y="9432"/>
                      <a:chExt cx="528" cy="540"/>
                    </a:xfrm>
                  </p:grpSpPr>
                  <p:grpSp>
                    <p:nvGrpSpPr>
                      <p:cNvPr id="26744" name="Group 2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69" y="9432"/>
                        <a:ext cx="528" cy="540"/>
                        <a:chOff x="3909" y="8760"/>
                        <a:chExt cx="528" cy="540"/>
                      </a:xfrm>
                    </p:grpSpPr>
                    <p:sp>
                      <p:nvSpPr>
                        <p:cNvPr id="26746" name="Oval 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8820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47" name="Text Box 24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09" y="8760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</p:grpSp>
                  <p:sp>
                    <p:nvSpPr>
                      <p:cNvPr id="26745" name="Line 2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32" y="9540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30" name="Group 2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037" y="12270"/>
                      <a:ext cx="564" cy="540"/>
                      <a:chOff x="3417" y="8448"/>
                      <a:chExt cx="564" cy="540"/>
                    </a:xfrm>
                  </p:grpSpPr>
                  <p:grpSp>
                    <p:nvGrpSpPr>
                      <p:cNvPr id="26740" name="Group 2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17" y="8448"/>
                        <a:ext cx="564" cy="540"/>
                        <a:chOff x="3417" y="8448"/>
                        <a:chExt cx="564" cy="540"/>
                      </a:xfrm>
                    </p:grpSpPr>
                    <p:sp>
                      <p:nvSpPr>
                        <p:cNvPr id="26742" name="Oval 2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3" y="8508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43" name="Text Box 25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17" y="8448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741" name="Line 2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756" y="8580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31" name="Group 2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6" y="10818"/>
                      <a:ext cx="555" cy="540"/>
                      <a:chOff x="1950" y="7548"/>
                      <a:chExt cx="555" cy="540"/>
                    </a:xfrm>
                  </p:grpSpPr>
                  <p:grpSp>
                    <p:nvGrpSpPr>
                      <p:cNvPr id="26736" name="Group 2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50" y="7548"/>
                        <a:ext cx="555" cy="540"/>
                        <a:chOff x="1950" y="7548"/>
                        <a:chExt cx="555" cy="540"/>
                      </a:xfrm>
                    </p:grpSpPr>
                    <p:sp>
                      <p:nvSpPr>
                        <p:cNvPr id="26738" name="Oval 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37" y="7596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6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39" name="Text Box 25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50" y="7548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66FF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737" name="Line 2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304" y="7668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32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79" y="10421"/>
                      <a:ext cx="2152" cy="2629"/>
                      <a:chOff x="6579" y="10421"/>
                      <a:chExt cx="2152" cy="2629"/>
                    </a:xfrm>
                  </p:grpSpPr>
                  <p:sp>
                    <p:nvSpPr>
                      <p:cNvPr id="26733" name="Line 259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 flipV="1">
                        <a:off x="6579" y="10491"/>
                        <a:ext cx="1945" cy="197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734" name="Line 260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>
                        <a:off x="6734" y="12441"/>
                        <a:ext cx="1997" cy="60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735" name="Line 261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 flipH="1" flipV="1">
                        <a:off x="8545" y="10421"/>
                        <a:ext cx="103" cy="25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6668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8509" y="10304"/>
                    <a:ext cx="2332" cy="1785"/>
                    <a:chOff x="8509" y="10304"/>
                    <a:chExt cx="2332" cy="1785"/>
                  </a:xfrm>
                </p:grpSpPr>
                <p:sp>
                  <p:nvSpPr>
                    <p:cNvPr id="26713" name="Line 263"/>
                    <p:cNvSpPr>
                      <a:spLocks noChangeShapeType="1"/>
                    </p:cNvSpPr>
                    <p:nvPr/>
                  </p:nvSpPr>
                  <p:spPr bwMode="auto">
                    <a:xfrm rot="10519494">
                      <a:off x="8509" y="10304"/>
                      <a:ext cx="2332" cy="178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6714" name="Group 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565" y="10422"/>
                      <a:ext cx="528" cy="540"/>
                      <a:chOff x="3909" y="8760"/>
                      <a:chExt cx="528" cy="540"/>
                    </a:xfrm>
                  </p:grpSpPr>
                  <p:grpSp>
                    <p:nvGrpSpPr>
                      <p:cNvPr id="26725" name="Group 2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09" y="8760"/>
                        <a:ext cx="528" cy="540"/>
                        <a:chOff x="3909" y="8760"/>
                        <a:chExt cx="528" cy="540"/>
                      </a:xfrm>
                    </p:grpSpPr>
                    <p:sp>
                      <p:nvSpPr>
                        <p:cNvPr id="26727" name="Oval 2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8820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28" name="Text Box 26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09" y="8760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</p:grpSp>
                  <p:sp>
                    <p:nvSpPr>
                      <p:cNvPr id="26726" name="Line 2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4236" y="8904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15" name="Group 2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781" y="10950"/>
                      <a:ext cx="564" cy="540"/>
                      <a:chOff x="2709" y="8436"/>
                      <a:chExt cx="564" cy="540"/>
                    </a:xfrm>
                  </p:grpSpPr>
                  <p:grpSp>
                    <p:nvGrpSpPr>
                      <p:cNvPr id="26721" name="Group 2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09" y="8436"/>
                        <a:ext cx="564" cy="540"/>
                        <a:chOff x="2709" y="8436"/>
                        <a:chExt cx="564" cy="540"/>
                      </a:xfrm>
                    </p:grpSpPr>
                    <p:sp>
                      <p:nvSpPr>
                        <p:cNvPr id="26723" name="Oval 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5" y="8472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24" name="Text Box 27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09" y="8436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</p:grpSp>
                  <p:sp>
                    <p:nvSpPr>
                      <p:cNvPr id="26722" name="Line 2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060" y="8556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716" name="Group 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942" y="11298"/>
                      <a:ext cx="555" cy="540"/>
                      <a:chOff x="1938" y="8220"/>
                      <a:chExt cx="555" cy="540"/>
                    </a:xfrm>
                  </p:grpSpPr>
                  <p:grpSp>
                    <p:nvGrpSpPr>
                      <p:cNvPr id="26717" name="Group 2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38" y="8220"/>
                        <a:ext cx="555" cy="540"/>
                        <a:chOff x="1950" y="7548"/>
                        <a:chExt cx="555" cy="540"/>
                      </a:xfrm>
                    </p:grpSpPr>
                    <p:sp>
                      <p:nvSpPr>
                        <p:cNvPr id="26719" name="Oval 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37" y="7596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6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20" name="Text Box 27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50" y="7548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66FF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718" name="Line 2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4" y="8340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6669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6608" y="11375"/>
                    <a:ext cx="2311" cy="3200"/>
                    <a:chOff x="6608" y="11375"/>
                    <a:chExt cx="2311" cy="3200"/>
                  </a:xfrm>
                </p:grpSpPr>
                <p:grpSp>
                  <p:nvGrpSpPr>
                    <p:cNvPr id="26694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08" y="11375"/>
                      <a:ext cx="2311" cy="3200"/>
                      <a:chOff x="6608" y="11375"/>
                      <a:chExt cx="2311" cy="3200"/>
                    </a:xfrm>
                  </p:grpSpPr>
                  <p:sp>
                    <p:nvSpPr>
                      <p:cNvPr id="26710" name="Line 281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>
                        <a:off x="6732" y="12425"/>
                        <a:ext cx="2152" cy="215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711" name="Line 282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 flipV="1">
                        <a:off x="6608" y="11507"/>
                        <a:ext cx="2216" cy="94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6712" name="Line 283"/>
                      <p:cNvSpPr>
                        <a:spLocks noChangeShapeType="1"/>
                      </p:cNvSpPr>
                      <p:nvPr/>
                    </p:nvSpPr>
                    <p:spPr bwMode="auto">
                      <a:xfrm rot="10519494" flipH="1">
                        <a:off x="8829" y="11375"/>
                        <a:ext cx="90" cy="311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695" name="Group 2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53" y="11622"/>
                      <a:ext cx="528" cy="540"/>
                      <a:chOff x="4653" y="8832"/>
                      <a:chExt cx="528" cy="540"/>
                    </a:xfrm>
                  </p:grpSpPr>
                  <p:grpSp>
                    <p:nvGrpSpPr>
                      <p:cNvPr id="26706" name="Group 2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53" y="8832"/>
                        <a:ext cx="528" cy="540"/>
                        <a:chOff x="4653" y="8832"/>
                        <a:chExt cx="528" cy="540"/>
                      </a:xfrm>
                    </p:grpSpPr>
                    <p:sp>
                      <p:nvSpPr>
                        <p:cNvPr id="26708" name="Oval 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13" y="8880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09" name="Text Box 28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53" y="8832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707" name="Line 2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5004" y="8952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696" name="Group 2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57" y="12318"/>
                      <a:ext cx="564" cy="540"/>
                      <a:chOff x="3333" y="9096"/>
                      <a:chExt cx="564" cy="540"/>
                    </a:xfrm>
                  </p:grpSpPr>
                  <p:grpSp>
                    <p:nvGrpSpPr>
                      <p:cNvPr id="26702" name="Group 2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33" y="9096"/>
                        <a:ext cx="564" cy="540"/>
                        <a:chOff x="3417" y="8448"/>
                        <a:chExt cx="564" cy="540"/>
                      </a:xfrm>
                    </p:grpSpPr>
                    <p:sp>
                      <p:nvSpPr>
                        <p:cNvPr id="26704" name="Oval 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3" y="8508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05" name="Text Box 29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17" y="8448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703" name="Line 2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96" y="9216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697" name="Group 2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77" y="13518"/>
                      <a:ext cx="564" cy="540"/>
                      <a:chOff x="3345" y="7716"/>
                      <a:chExt cx="564" cy="540"/>
                    </a:xfrm>
                  </p:grpSpPr>
                  <p:grpSp>
                    <p:nvGrpSpPr>
                      <p:cNvPr id="26698" name="Group 2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45" y="7716"/>
                        <a:ext cx="564" cy="540"/>
                        <a:chOff x="2697" y="7704"/>
                        <a:chExt cx="564" cy="540"/>
                      </a:xfrm>
                    </p:grpSpPr>
                    <p:sp>
                      <p:nvSpPr>
                        <p:cNvPr id="26700" name="Oval 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93" y="7752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6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701" name="Text Box 29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7" y="7704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66FF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</p:grpSp>
                  <p:sp>
                    <p:nvSpPr>
                      <p:cNvPr id="26699" name="Line 2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08" y="7836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6670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8730" y="12074"/>
                    <a:ext cx="2305" cy="2403"/>
                    <a:chOff x="8730" y="12074"/>
                    <a:chExt cx="2305" cy="2403"/>
                  </a:xfrm>
                </p:grpSpPr>
                <p:grpSp>
                  <p:nvGrpSpPr>
                    <p:cNvPr id="26676" name="Group 3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13" y="13542"/>
                      <a:ext cx="528" cy="540"/>
                      <a:chOff x="4857" y="9468"/>
                      <a:chExt cx="528" cy="540"/>
                    </a:xfrm>
                  </p:grpSpPr>
                  <p:grpSp>
                    <p:nvGrpSpPr>
                      <p:cNvPr id="26690" name="Group 3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57" y="9468"/>
                        <a:ext cx="528" cy="540"/>
                        <a:chOff x="4653" y="8832"/>
                        <a:chExt cx="528" cy="540"/>
                      </a:xfrm>
                    </p:grpSpPr>
                    <p:sp>
                      <p:nvSpPr>
                        <p:cNvPr id="26692" name="Oval 3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13" y="8880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693" name="Text Box 30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53" y="8832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691" name="Line 30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08" y="9576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26677" name="Group 3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897" y="12270"/>
                      <a:ext cx="564" cy="540"/>
                      <a:chOff x="2661" y="9156"/>
                      <a:chExt cx="564" cy="540"/>
                    </a:xfrm>
                  </p:grpSpPr>
                  <p:grpSp>
                    <p:nvGrpSpPr>
                      <p:cNvPr id="26686" name="Group 3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61" y="9156"/>
                        <a:ext cx="564" cy="540"/>
                        <a:chOff x="2709" y="8436"/>
                        <a:chExt cx="564" cy="540"/>
                      </a:xfrm>
                    </p:grpSpPr>
                    <p:sp>
                      <p:nvSpPr>
                        <p:cNvPr id="26688" name="Oval 3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5" y="8472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99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689" name="Text Box 30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09" y="8436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</p:grpSp>
                  <p:sp>
                    <p:nvSpPr>
                      <p:cNvPr id="26687" name="Line 3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12" y="9264"/>
                        <a:ext cx="0" cy="33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6678" name="Line 310"/>
                    <p:cNvSpPr>
                      <a:spLocks noChangeShapeType="1"/>
                    </p:cNvSpPr>
                    <p:nvPr/>
                  </p:nvSpPr>
                  <p:spPr bwMode="auto">
                    <a:xfrm rot="10519494" flipH="1">
                      <a:off x="8845" y="12074"/>
                      <a:ext cx="2190" cy="235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6679" name="Line 311"/>
                    <p:cNvSpPr>
                      <a:spLocks noChangeShapeType="1"/>
                    </p:cNvSpPr>
                    <p:nvPr/>
                  </p:nvSpPr>
                  <p:spPr bwMode="auto">
                    <a:xfrm rot="10519494" flipV="1">
                      <a:off x="8730" y="12093"/>
                      <a:ext cx="2203" cy="78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6680" name="Line 312"/>
                    <p:cNvSpPr>
                      <a:spLocks noChangeShapeType="1"/>
                    </p:cNvSpPr>
                    <p:nvPr/>
                  </p:nvSpPr>
                  <p:spPr bwMode="auto">
                    <a:xfrm rot="10519494">
                      <a:off x="8815" y="12963"/>
                      <a:ext cx="78" cy="151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6681" name="Group 3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862" y="12846"/>
                      <a:ext cx="555" cy="540"/>
                      <a:chOff x="1950" y="7548"/>
                      <a:chExt cx="555" cy="540"/>
                    </a:xfrm>
                  </p:grpSpPr>
                  <p:grpSp>
                    <p:nvGrpSpPr>
                      <p:cNvPr id="26682" name="Group 3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50" y="7548"/>
                        <a:ext cx="555" cy="540"/>
                        <a:chOff x="1950" y="7548"/>
                        <a:chExt cx="555" cy="540"/>
                      </a:xfrm>
                    </p:grpSpPr>
                    <p:sp>
                      <p:nvSpPr>
                        <p:cNvPr id="26684" name="Oval 3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37" y="7596"/>
                          <a:ext cx="468" cy="45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3366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6685" name="Text Box 31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50" y="7548"/>
                          <a:ext cx="492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66FF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  <p:sp>
                    <p:nvSpPr>
                      <p:cNvPr id="26683" name="Line 3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304" y="7668"/>
                        <a:ext cx="24" cy="32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</p:grpSp>
              </p:grpSp>
              <p:sp>
                <p:nvSpPr>
                  <p:cNvPr id="26671" name="Text Box 3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4" y="14532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26672" name="Text Box 3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16" y="12372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6</a:t>
                    </a:r>
                  </a:p>
                </p:txBody>
              </p:sp>
              <p:sp>
                <p:nvSpPr>
                  <p:cNvPr id="26673" name="Text Box 3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72" y="993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26674" name="Text Box 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848" y="1173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26675" name="Text Box 3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44" y="11490"/>
                    <a:ext cx="468" cy="4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3</a:t>
                    </a:r>
                  </a:p>
                </p:txBody>
              </p:sp>
            </p:grpSp>
          </p:grpSp>
          <p:sp>
            <p:nvSpPr>
              <p:cNvPr id="26663" name="Text Box 323"/>
              <p:cNvSpPr txBox="1">
                <a:spLocks noChangeArrowheads="1"/>
              </p:cNvSpPr>
              <p:nvPr/>
            </p:nvSpPr>
            <p:spPr bwMode="auto">
              <a:xfrm>
                <a:off x="8868" y="12876"/>
                <a:ext cx="480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600" b="0" baseline="0" smtClean="0">
                    <a:solidFill>
                      <a:srgbClr val="3366FF"/>
                    </a:solidFill>
                    <a:latin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26641" name="Group 324"/>
            <p:cNvGrpSpPr>
              <a:grpSpLocks/>
            </p:cNvGrpSpPr>
            <p:nvPr/>
          </p:nvGrpSpPr>
          <p:grpSpPr bwMode="auto">
            <a:xfrm>
              <a:off x="9840" y="13128"/>
              <a:ext cx="504" cy="660"/>
              <a:chOff x="2496" y="7416"/>
              <a:chExt cx="504" cy="660"/>
            </a:xfrm>
          </p:grpSpPr>
          <p:sp>
            <p:nvSpPr>
              <p:cNvPr id="26660" name="Oval 325"/>
              <p:cNvSpPr>
                <a:spLocks noChangeArrowheads="1"/>
              </p:cNvSpPr>
              <p:nvPr/>
            </p:nvSpPr>
            <p:spPr bwMode="auto">
              <a:xfrm>
                <a:off x="2547" y="7536"/>
                <a:ext cx="408" cy="42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6661" name="Text Box 326"/>
              <p:cNvSpPr txBox="1">
                <a:spLocks noChangeArrowheads="1"/>
              </p:cNvSpPr>
              <p:nvPr/>
            </p:nvSpPr>
            <p:spPr bwMode="auto">
              <a:xfrm>
                <a:off x="2496" y="7416"/>
                <a:ext cx="504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8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</a:p>
            </p:txBody>
          </p:sp>
        </p:grpSp>
        <p:grpSp>
          <p:nvGrpSpPr>
            <p:cNvPr id="26642" name="Group 327"/>
            <p:cNvGrpSpPr>
              <a:grpSpLocks/>
            </p:cNvGrpSpPr>
            <p:nvPr/>
          </p:nvGrpSpPr>
          <p:grpSpPr bwMode="auto">
            <a:xfrm>
              <a:off x="8400" y="12924"/>
              <a:ext cx="504" cy="660"/>
              <a:chOff x="1560" y="7404"/>
              <a:chExt cx="504" cy="660"/>
            </a:xfrm>
          </p:grpSpPr>
          <p:sp>
            <p:nvSpPr>
              <p:cNvPr id="26658" name="Oval 328"/>
              <p:cNvSpPr>
                <a:spLocks noChangeArrowheads="1"/>
              </p:cNvSpPr>
              <p:nvPr/>
            </p:nvSpPr>
            <p:spPr bwMode="auto">
              <a:xfrm>
                <a:off x="1587" y="7512"/>
                <a:ext cx="408" cy="42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6659" name="Text Box 329"/>
              <p:cNvSpPr txBox="1">
                <a:spLocks noChangeArrowheads="1"/>
              </p:cNvSpPr>
              <p:nvPr/>
            </p:nvSpPr>
            <p:spPr bwMode="auto">
              <a:xfrm>
                <a:off x="1560" y="7404"/>
                <a:ext cx="504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8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</a:p>
            </p:txBody>
          </p:sp>
        </p:grpSp>
        <p:grpSp>
          <p:nvGrpSpPr>
            <p:cNvPr id="26643" name="Group 330"/>
            <p:cNvGrpSpPr>
              <a:grpSpLocks/>
            </p:cNvGrpSpPr>
            <p:nvPr/>
          </p:nvGrpSpPr>
          <p:grpSpPr bwMode="auto">
            <a:xfrm>
              <a:off x="9768" y="11340"/>
              <a:ext cx="504" cy="660"/>
              <a:chOff x="2496" y="7416"/>
              <a:chExt cx="504" cy="660"/>
            </a:xfrm>
          </p:grpSpPr>
          <p:sp>
            <p:nvSpPr>
              <p:cNvPr id="26656" name="Oval 331"/>
              <p:cNvSpPr>
                <a:spLocks noChangeArrowheads="1"/>
              </p:cNvSpPr>
              <p:nvPr/>
            </p:nvSpPr>
            <p:spPr bwMode="auto">
              <a:xfrm>
                <a:off x="2547" y="7536"/>
                <a:ext cx="408" cy="42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6657" name="Text Box 332"/>
              <p:cNvSpPr txBox="1">
                <a:spLocks noChangeArrowheads="1"/>
              </p:cNvSpPr>
              <p:nvPr/>
            </p:nvSpPr>
            <p:spPr bwMode="auto">
              <a:xfrm>
                <a:off x="2496" y="7416"/>
                <a:ext cx="504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8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</a:p>
            </p:txBody>
          </p:sp>
        </p:grpSp>
        <p:sp>
          <p:nvSpPr>
            <p:cNvPr id="26644" name="Line 333"/>
            <p:cNvSpPr>
              <a:spLocks noChangeShapeType="1"/>
            </p:cNvSpPr>
            <p:nvPr/>
          </p:nvSpPr>
          <p:spPr bwMode="auto">
            <a:xfrm>
              <a:off x="7944" y="13152"/>
              <a:ext cx="516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45" name="Line 334"/>
            <p:cNvSpPr>
              <a:spLocks noChangeShapeType="1"/>
            </p:cNvSpPr>
            <p:nvPr/>
          </p:nvSpPr>
          <p:spPr bwMode="auto">
            <a:xfrm>
              <a:off x="8688" y="13440"/>
              <a:ext cx="288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46" name="Line 335"/>
            <p:cNvSpPr>
              <a:spLocks noChangeShapeType="1"/>
            </p:cNvSpPr>
            <p:nvPr/>
          </p:nvSpPr>
          <p:spPr bwMode="auto">
            <a:xfrm flipV="1">
              <a:off x="8748" y="12588"/>
              <a:ext cx="204" cy="4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47" name="Line 336"/>
            <p:cNvSpPr>
              <a:spLocks noChangeShapeType="1"/>
            </p:cNvSpPr>
            <p:nvPr/>
          </p:nvSpPr>
          <p:spPr bwMode="auto">
            <a:xfrm flipV="1">
              <a:off x="10260" y="13188"/>
              <a:ext cx="180" cy="1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48" name="Line 337"/>
            <p:cNvSpPr>
              <a:spLocks noChangeShapeType="1"/>
            </p:cNvSpPr>
            <p:nvPr/>
          </p:nvSpPr>
          <p:spPr bwMode="auto">
            <a:xfrm flipH="1">
              <a:off x="9744" y="13656"/>
              <a:ext cx="288" cy="4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49" name="Line 338"/>
            <p:cNvSpPr>
              <a:spLocks noChangeShapeType="1"/>
            </p:cNvSpPr>
            <p:nvPr/>
          </p:nvSpPr>
          <p:spPr bwMode="auto">
            <a:xfrm flipV="1">
              <a:off x="9768" y="13536"/>
              <a:ext cx="132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0" name="Line 339"/>
            <p:cNvSpPr>
              <a:spLocks noChangeShapeType="1"/>
            </p:cNvSpPr>
            <p:nvPr/>
          </p:nvSpPr>
          <p:spPr bwMode="auto">
            <a:xfrm flipV="1">
              <a:off x="8544" y="11796"/>
              <a:ext cx="120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1" name="Line 340"/>
            <p:cNvSpPr>
              <a:spLocks noChangeShapeType="1"/>
            </p:cNvSpPr>
            <p:nvPr/>
          </p:nvSpPr>
          <p:spPr bwMode="auto">
            <a:xfrm flipV="1">
              <a:off x="8052" y="12492"/>
              <a:ext cx="348" cy="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2" name="Line 341"/>
            <p:cNvSpPr>
              <a:spLocks noChangeShapeType="1"/>
            </p:cNvSpPr>
            <p:nvPr/>
          </p:nvSpPr>
          <p:spPr bwMode="auto">
            <a:xfrm>
              <a:off x="8604" y="12528"/>
              <a:ext cx="144" cy="3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3" name="Line 342"/>
            <p:cNvSpPr>
              <a:spLocks noChangeShapeType="1"/>
            </p:cNvSpPr>
            <p:nvPr/>
          </p:nvSpPr>
          <p:spPr bwMode="auto">
            <a:xfrm>
              <a:off x="10116" y="11760"/>
              <a:ext cx="348" cy="2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4" name="Line 343"/>
            <p:cNvSpPr>
              <a:spLocks noChangeShapeType="1"/>
            </p:cNvSpPr>
            <p:nvPr/>
          </p:nvSpPr>
          <p:spPr bwMode="auto">
            <a:xfrm flipV="1">
              <a:off x="9780" y="11700"/>
              <a:ext cx="144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55" name="Line 344"/>
            <p:cNvSpPr>
              <a:spLocks noChangeShapeType="1"/>
            </p:cNvSpPr>
            <p:nvPr/>
          </p:nvSpPr>
          <p:spPr bwMode="auto">
            <a:xfrm>
              <a:off x="9384" y="11328"/>
              <a:ext cx="444" cy="2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ru-RU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6633" name="Text Box 345"/>
          <p:cNvSpPr txBox="1">
            <a:spLocks noChangeArrowheads="1"/>
          </p:cNvSpPr>
          <p:nvPr/>
        </p:nvSpPr>
        <p:spPr bwMode="auto">
          <a:xfrm>
            <a:off x="4017963" y="1535113"/>
            <a:ext cx="1328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 Junctures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  1 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  <a:sym typeface="Wingdings" pitchFamily="2" charset="2"/>
              </a:rPr>
              <a:t> 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  <a:sym typeface="Wingdings" pitchFamily="2" charset="2"/>
              </a:rPr>
              <a:t>   2  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  <a:sym typeface="Wingdings" pitchFamily="2" charset="2"/>
              </a:rPr>
              <a:t>   3   3</a:t>
            </a:r>
            <a:endParaRPr lang="ru-RU" altLang="ru-RU" sz="20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>
            <a:stCxn id="26805" idx="1"/>
            <a:endCxn id="26751" idx="1"/>
          </p:cNvCxnSpPr>
          <p:nvPr/>
        </p:nvCxnSpPr>
        <p:spPr>
          <a:xfrm flipH="1">
            <a:off x="2241550" y="4914900"/>
            <a:ext cx="519113" cy="962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26844" idx="0"/>
          </p:cNvCxnSpPr>
          <p:nvPr/>
        </p:nvCxnSpPr>
        <p:spPr>
          <a:xfrm>
            <a:off x="1266825" y="5095875"/>
            <a:ext cx="423863" cy="414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36" name="Group 4"/>
          <p:cNvGrpSpPr>
            <a:grpSpLocks/>
          </p:cNvGrpSpPr>
          <p:nvPr/>
        </p:nvGrpSpPr>
        <p:grpSpPr bwMode="auto">
          <a:xfrm>
            <a:off x="6711950" y="4092575"/>
            <a:ext cx="2017713" cy="2270125"/>
            <a:chOff x="6711406" y="4092067"/>
            <a:chExt cx="2018501" cy="2269906"/>
          </a:xfrm>
        </p:grpSpPr>
        <p:pic>
          <p:nvPicPr>
            <p:cNvPr id="2663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648" y="4566786"/>
              <a:ext cx="1625830" cy="179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8" name="TextBox 2"/>
            <p:cNvSpPr txBox="1">
              <a:spLocks noChangeArrowheads="1"/>
            </p:cNvSpPr>
            <p:nvPr/>
          </p:nvSpPr>
          <p:spPr bwMode="auto">
            <a:xfrm>
              <a:off x="6711406" y="4092067"/>
              <a:ext cx="20185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 b="0" baseline="0" smtClean="0">
                  <a:solidFill>
                    <a:prstClr val="black"/>
                  </a:solidFill>
                  <a:latin typeface="Arial" charset="0"/>
                </a:rPr>
                <a:t>Shell Closure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8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ctrTitle"/>
          </p:nvPr>
        </p:nvSpPr>
        <p:spPr>
          <a:xfrm>
            <a:off x="428625" y="500063"/>
            <a:ext cx="8294688" cy="4572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Model:</a:t>
            </a:r>
            <a:b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Strongly Correlated Quark  Model</a:t>
            </a:r>
            <a:b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of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Hadron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Structure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G. Musulmanbekov, 1995</a:t>
            </a:r>
            <a:br>
              <a:rPr lang="en-US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8836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1050925" y="128588"/>
            <a:ext cx="7329488" cy="660400"/>
          </a:xfrm>
        </p:spPr>
        <p:txBody>
          <a:bodyPr/>
          <a:lstStyle/>
          <a:p>
            <a:r>
              <a:rPr lang="en-US" altLang="ru-RU" sz="3200" b="1" baseline="30000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4</a:t>
            </a:r>
            <a:r>
              <a:rPr lang="en-US" altLang="ru-RU" sz="3200" b="1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He</a:t>
            </a:r>
            <a:endParaRPr lang="ru-RU" altLang="ru-RU" sz="3200" smtClean="0"/>
          </a:p>
        </p:txBody>
      </p:sp>
      <p:pic>
        <p:nvPicPr>
          <p:cNvPr id="3" name="He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600200"/>
            <a:ext cx="3886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425575"/>
          </a:xfrm>
        </p:spPr>
        <p:txBody>
          <a:bodyPr/>
          <a:lstStyle/>
          <a:p>
            <a:r>
              <a:rPr lang="en-US" altLang="ru-RU" sz="3200" smtClean="0"/>
              <a:t/>
            </a:r>
            <a:br>
              <a:rPr lang="en-US" altLang="ru-RU" sz="3200" smtClean="0"/>
            </a:br>
            <a:r>
              <a:rPr lang="en-US" altLang="ru-RU" sz="3200" smtClean="0"/>
              <a:t>Charge distributions </a:t>
            </a:r>
            <a:r>
              <a:rPr lang="en-US" altLang="ru-RU" sz="3200" b="1" baseline="30000" smtClean="0">
                <a:latin typeface="Times New Roman" pitchFamily="18" charset="0"/>
              </a:rPr>
              <a:t>3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 </a:t>
            </a:r>
            <a:r>
              <a:rPr lang="en-US" altLang="ru-RU" sz="3200" smtClean="0">
                <a:latin typeface="Times New Roman" pitchFamily="18" charset="0"/>
              </a:rPr>
              <a:t>and</a:t>
            </a:r>
            <a:r>
              <a:rPr lang="en-US" altLang="ru-RU" sz="3200" smtClean="0"/>
              <a:t> </a:t>
            </a:r>
            <a:r>
              <a:rPr lang="en-US" altLang="ru-RU" sz="3200" b="1" baseline="30000" smtClean="0">
                <a:latin typeface="Times New Roman" pitchFamily="18" charset="0"/>
              </a:rPr>
              <a:t>4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</a:t>
            </a:r>
            <a:br>
              <a:rPr lang="en-US" altLang="ru-RU" sz="3200" b="1" smtClean="0">
                <a:latin typeface="Times New Roman" pitchFamily="18" charset="0"/>
              </a:rPr>
            </a:br>
            <a:r>
              <a:rPr lang="en-US" altLang="ru-RU" sz="2400" i="1" smtClean="0">
                <a:latin typeface="Times New Roman" pitchFamily="18" charset="0"/>
              </a:rPr>
              <a:t>I. Sick, PRC, vol. 15, No.4; LNP, vol. 87, p.236</a:t>
            </a:r>
            <a:endParaRPr lang="ru-RU" altLang="ru-RU" sz="3200" b="1" smtClean="0">
              <a:latin typeface="Times New Roman" pitchFamily="18" charset="0"/>
            </a:endParaRPr>
          </a:p>
        </p:txBody>
      </p:sp>
      <p:pic>
        <p:nvPicPr>
          <p:cNvPr id="2867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37179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0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52413" y="260350"/>
            <a:ext cx="8567737" cy="1282700"/>
          </a:xfrm>
        </p:spPr>
        <p:txBody>
          <a:bodyPr/>
          <a:lstStyle/>
          <a:p>
            <a:r>
              <a:rPr lang="en-US" altLang="ru-RU" sz="3200" smtClean="0"/>
              <a:t>Point-nucleon charge distributions</a:t>
            </a:r>
            <a:r>
              <a:rPr lang="ru-RU" altLang="ru-RU" sz="3200" smtClean="0"/>
              <a:t> </a:t>
            </a:r>
            <a:r>
              <a:rPr lang="en-US" altLang="ru-RU" sz="3200" smtClean="0"/>
              <a:t>of</a:t>
            </a:r>
            <a:r>
              <a:rPr lang="ru-RU" altLang="ru-RU" sz="3200" smtClean="0"/>
              <a:t> </a:t>
            </a:r>
            <a:r>
              <a:rPr lang="en-US" altLang="ru-RU" sz="3200" b="1" baseline="30000" smtClean="0">
                <a:latin typeface="Times New Roman" pitchFamily="18" charset="0"/>
              </a:rPr>
              <a:t>3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 </a:t>
            </a:r>
            <a:r>
              <a:rPr lang="en-US" altLang="ru-RU" sz="3200" smtClean="0">
                <a:latin typeface="Times New Roman" pitchFamily="18" charset="0"/>
              </a:rPr>
              <a:t>and</a:t>
            </a:r>
            <a:r>
              <a:rPr lang="en-US" altLang="ru-RU" sz="3200" smtClean="0"/>
              <a:t> </a:t>
            </a:r>
            <a:r>
              <a:rPr lang="en-US" altLang="ru-RU" sz="3200" b="1" baseline="30000" smtClean="0">
                <a:latin typeface="Times New Roman" pitchFamily="18" charset="0"/>
              </a:rPr>
              <a:t>4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</a:t>
            </a:r>
            <a:r>
              <a:rPr lang="ru-RU" altLang="ru-RU" sz="3200" smtClean="0"/>
              <a:t> </a:t>
            </a:r>
            <a:r>
              <a:rPr lang="en-US" altLang="ru-RU" sz="3200" smtClean="0"/>
              <a:t>                         Hole inside</a:t>
            </a:r>
            <a:r>
              <a:rPr lang="en-US" altLang="ru-RU" sz="3200" b="1" smtClean="0">
                <a:latin typeface="Times New Roman" pitchFamily="18" charset="0"/>
              </a:rPr>
              <a:t> </a:t>
            </a:r>
            <a:r>
              <a:rPr lang="en-US" altLang="ru-RU" sz="3200" b="1" baseline="30000" smtClean="0">
                <a:latin typeface="Times New Roman" pitchFamily="18" charset="0"/>
              </a:rPr>
              <a:t>3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 </a:t>
            </a:r>
            <a:r>
              <a:rPr lang="en-US" altLang="ru-RU" sz="3200" smtClean="0">
                <a:latin typeface="Times New Roman" pitchFamily="18" charset="0"/>
              </a:rPr>
              <a:t>and</a:t>
            </a:r>
            <a:r>
              <a:rPr lang="en-US" altLang="ru-RU" sz="3200" smtClean="0"/>
              <a:t> </a:t>
            </a:r>
            <a:r>
              <a:rPr lang="en-US" altLang="ru-RU" sz="3200" b="1" baseline="30000" smtClean="0">
                <a:latin typeface="Times New Roman" pitchFamily="18" charset="0"/>
              </a:rPr>
              <a:t>4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</a:t>
            </a:r>
            <a:br>
              <a:rPr lang="en-US" altLang="ru-RU" sz="3200" b="1" smtClean="0">
                <a:latin typeface="Times New Roman" pitchFamily="18" charset="0"/>
              </a:rPr>
            </a:br>
            <a:r>
              <a:rPr lang="en-US" altLang="ru-RU" sz="2400" i="1" smtClean="0">
                <a:latin typeface="Times New Roman" pitchFamily="18" charset="0"/>
              </a:rPr>
              <a:t>I. Sick, PRC, vol. 15, No.4; LNP, vol. 87, p.236</a:t>
            </a:r>
            <a:endParaRPr lang="ru-RU" altLang="ru-RU" sz="3200" b="1" smtClean="0">
              <a:latin typeface="Times New Roman" pitchFamily="18" charset="0"/>
            </a:endParaRPr>
          </a:p>
        </p:txBody>
      </p:sp>
      <p:pic>
        <p:nvPicPr>
          <p:cNvPr id="2969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73238"/>
            <a:ext cx="43926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8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282700"/>
          </a:xfrm>
        </p:spPr>
        <p:txBody>
          <a:bodyPr/>
          <a:lstStyle/>
          <a:p>
            <a:r>
              <a:rPr lang="en-US" altLang="ru-RU" sz="3200" smtClean="0"/>
              <a:t>Point-nucleon charge distributions</a:t>
            </a:r>
            <a:br>
              <a:rPr lang="en-US" altLang="ru-RU" sz="3200" smtClean="0"/>
            </a:br>
            <a:r>
              <a:rPr lang="en-US" altLang="ru-RU" sz="3200" smtClean="0"/>
              <a:t> Hole inside </a:t>
            </a:r>
            <a:r>
              <a:rPr lang="ru-RU" altLang="ru-RU" sz="3200" b="1" baseline="30000" smtClean="0">
                <a:latin typeface="Times New Roman" pitchFamily="18" charset="0"/>
              </a:rPr>
              <a:t>3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 and </a:t>
            </a:r>
            <a:r>
              <a:rPr lang="ru-RU" altLang="ru-RU" sz="3200" b="1" baseline="30000" smtClean="0">
                <a:latin typeface="Times New Roman" pitchFamily="18" charset="0"/>
              </a:rPr>
              <a:t>3</a:t>
            </a:r>
            <a:r>
              <a:rPr lang="ru-RU" altLang="ru-RU" sz="3200" b="1" smtClean="0">
                <a:latin typeface="Times New Roman" pitchFamily="18" charset="0"/>
              </a:rPr>
              <a:t>H</a:t>
            </a:r>
            <a:r>
              <a:rPr lang="en-US" altLang="ru-RU" sz="3200" b="1" smtClean="0">
                <a:latin typeface="Times New Roman" pitchFamily="18" charset="0"/>
              </a:rPr>
              <a:t>e</a:t>
            </a:r>
            <a:br>
              <a:rPr lang="en-US" altLang="ru-RU" sz="3200" b="1" smtClean="0">
                <a:latin typeface="Times New Roman" pitchFamily="18" charset="0"/>
              </a:rPr>
            </a:br>
            <a:r>
              <a:rPr lang="en-US" altLang="ru-RU" sz="2400" i="1" smtClean="0">
                <a:latin typeface="Times New Roman" pitchFamily="18" charset="0"/>
              </a:rPr>
              <a:t>I. Sick, PRC, vol. 15, No.4; LNP, vol. 87, p.236</a:t>
            </a:r>
            <a:endParaRPr lang="ru-RU" altLang="ru-RU" sz="3200" b="1" smtClean="0">
              <a:latin typeface="Times New Roman" pitchFamily="18" charset="0"/>
            </a:endParaRP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58950"/>
            <a:ext cx="6408738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smtClean="0"/>
              <a:t>Binding Energy of Stable Nuclei</a:t>
            </a:r>
            <a:br>
              <a:rPr lang="en-US" altLang="ru-RU" sz="3200" smtClean="0"/>
            </a:br>
            <a:r>
              <a:rPr lang="en-US" altLang="ru-RU" sz="3200" smtClean="0"/>
              <a:t>Experiment</a:t>
            </a:r>
            <a:endParaRPr lang="ru-RU" altLang="ru-RU" sz="3200" smtClean="0"/>
          </a:p>
        </p:txBody>
      </p:sp>
      <p:sp>
        <p:nvSpPr>
          <p:cNvPr id="31747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06850" cy="4525963"/>
          </a:xfrm>
        </p:spPr>
        <p:txBody>
          <a:bodyPr/>
          <a:lstStyle/>
          <a:p>
            <a:endParaRPr lang="en-US" altLang="ru-RU" sz="2000" smtClean="0"/>
          </a:p>
          <a:p>
            <a:endParaRPr lang="ru-RU" altLang="ru-RU" sz="2000" smtClean="0"/>
          </a:p>
        </p:txBody>
      </p:sp>
      <p:graphicFrame>
        <p:nvGraphicFramePr>
          <p:cNvPr id="47108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987291"/>
              </p:ext>
            </p:extLst>
          </p:nvPr>
        </p:nvGraphicFramePr>
        <p:xfrm>
          <a:off x="468313" y="1412875"/>
          <a:ext cx="8207375" cy="4127499"/>
        </p:xfrm>
        <a:graphic>
          <a:graphicData uri="http://schemas.openxmlformats.org/drawingml/2006/table">
            <a:tbl>
              <a:tblPr/>
              <a:tblGrid>
                <a:gridCol w="1480672"/>
                <a:gridCol w="1599125"/>
                <a:gridCol w="1658352"/>
                <a:gridCol w="1302992"/>
                <a:gridCol w="2166234"/>
              </a:tblGrid>
              <a:tr h="13230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Nucleus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MeV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 junction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Number of quark loops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Free quark ends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Nuclear forces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d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no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4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2-body              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attr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+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repul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.)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2.83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1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3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2-body +                 3-body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attr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.)</a:t>
                      </a: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2.57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1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3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2-body +                 3-body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attr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.)</a:t>
                      </a: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7.07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4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2-body +                 4-body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attr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.)</a:t>
                      </a:r>
                    </a:p>
                  </a:txBody>
                  <a:tcPr marL="91432" marR="9143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071688" y="298450"/>
            <a:ext cx="525303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3600" baseline="0" smtClean="0">
                <a:solidFill>
                  <a:prstClr val="black"/>
                </a:solidFill>
                <a:cs typeface="Times New Roman" pitchFamily="18" charset="0"/>
              </a:rPr>
              <a:t>Three Nucleon System</a:t>
            </a:r>
            <a:r>
              <a:rPr lang="en-US" altLang="ru-RU" sz="3600" baseline="0" smtClean="0">
                <a:solidFill>
                  <a:prstClr val="black"/>
                </a:solidFill>
                <a:cs typeface="Times New Roman" pitchFamily="18" charset="0"/>
              </a:rPr>
              <a:t>s</a:t>
            </a:r>
            <a:r>
              <a:rPr lang="ru-RU" altLang="ru-RU" sz="3600" baseline="0" smtClean="0">
                <a:solidFill>
                  <a:prstClr val="black"/>
                </a:solidFill>
                <a:cs typeface="Times New Roman" pitchFamily="18" charset="0"/>
              </a:rPr>
              <a:t> in SCQM</a:t>
            </a:r>
            <a:r>
              <a:rPr lang="ru-RU" altLang="ru-RU" sz="3600" b="0" baseline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409950" y="1914525"/>
            <a:ext cx="61801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2772" name="Picture 4" descr="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12850"/>
            <a:ext cx="26431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354388" y="1235075"/>
            <a:ext cx="58261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2800" baseline="30000" smtClea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ru-RU" altLang="ru-RU" sz="2800" baseline="0" smtClean="0">
                <a:solidFill>
                  <a:prstClr val="black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246438" y="1914525"/>
            <a:ext cx="6180137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2775" name="Picture 7" descr="H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33475"/>
            <a:ext cx="280828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856538" y="1254125"/>
            <a:ext cx="8985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2800" baseline="30000" smtClean="0">
                <a:solidFill>
                  <a:prstClr val="black"/>
                </a:solidFill>
                <a:latin typeface="Times New Roman" pitchFamily="18" charset="0"/>
              </a:rPr>
              <a:t>3</a:t>
            </a:r>
            <a:r>
              <a:rPr lang="ru-RU" altLang="ru-RU" sz="2800" baseline="0" smtClean="0">
                <a:solidFill>
                  <a:prstClr val="black"/>
                </a:solidFill>
                <a:latin typeface="Times New Roman" pitchFamily="18" charset="0"/>
              </a:rPr>
              <a:t>He</a:t>
            </a:r>
          </a:p>
        </p:txBody>
      </p:sp>
      <p:grpSp>
        <p:nvGrpSpPr>
          <p:cNvPr id="32777" name="Group 9"/>
          <p:cNvGrpSpPr>
            <a:grpSpLocks/>
          </p:cNvGrpSpPr>
          <p:nvPr/>
        </p:nvGrpSpPr>
        <p:grpSpPr bwMode="auto">
          <a:xfrm>
            <a:off x="6348413" y="3830638"/>
            <a:ext cx="871537" cy="788987"/>
            <a:chOff x="1198" y="3752"/>
            <a:chExt cx="610" cy="663"/>
          </a:xfrm>
        </p:grpSpPr>
        <p:sp>
          <p:nvSpPr>
            <p:cNvPr id="32820" name="Text Box 10"/>
            <p:cNvSpPr txBox="1">
              <a:spLocks noChangeArrowheads="1"/>
            </p:cNvSpPr>
            <p:nvPr/>
          </p:nvSpPr>
          <p:spPr bwMode="auto">
            <a:xfrm>
              <a:off x="1396" y="4017"/>
              <a:ext cx="21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 b="0" baseline="0" smtClean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endPara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2821" name="Group 11"/>
            <p:cNvGrpSpPr>
              <a:grpSpLocks/>
            </p:cNvGrpSpPr>
            <p:nvPr/>
          </p:nvGrpSpPr>
          <p:grpSpPr bwMode="auto">
            <a:xfrm>
              <a:off x="1198" y="3752"/>
              <a:ext cx="610" cy="663"/>
              <a:chOff x="1198" y="3752"/>
              <a:chExt cx="610" cy="663"/>
            </a:xfrm>
          </p:grpSpPr>
          <p:sp>
            <p:nvSpPr>
              <p:cNvPr id="32822" name="Line 12"/>
              <p:cNvSpPr>
                <a:spLocks noChangeShapeType="1"/>
              </p:cNvSpPr>
              <p:nvPr/>
            </p:nvSpPr>
            <p:spPr bwMode="auto">
              <a:xfrm flipH="1">
                <a:off x="1198" y="4274"/>
                <a:ext cx="178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823" name="Oval 13"/>
              <p:cNvSpPr>
                <a:spLocks noChangeArrowheads="1"/>
              </p:cNvSpPr>
              <p:nvPr/>
            </p:nvSpPr>
            <p:spPr bwMode="auto">
              <a:xfrm>
                <a:off x="1328" y="3971"/>
                <a:ext cx="337" cy="33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824" name="Line 14"/>
              <p:cNvSpPr>
                <a:spLocks noChangeShapeType="1"/>
              </p:cNvSpPr>
              <p:nvPr/>
            </p:nvSpPr>
            <p:spPr bwMode="auto">
              <a:xfrm flipH="1" flipV="1">
                <a:off x="1630" y="4253"/>
                <a:ext cx="178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825" name="Line 15"/>
              <p:cNvSpPr>
                <a:spLocks noChangeShapeType="1"/>
              </p:cNvSpPr>
              <p:nvPr/>
            </p:nvSpPr>
            <p:spPr bwMode="auto">
              <a:xfrm>
                <a:off x="1499" y="3752"/>
                <a:ext cx="1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32778" name="Group 16"/>
          <p:cNvGrpSpPr>
            <a:grpSpLocks/>
          </p:cNvGrpSpPr>
          <p:nvPr/>
        </p:nvGrpSpPr>
        <p:grpSpPr bwMode="auto">
          <a:xfrm>
            <a:off x="1736725" y="3773488"/>
            <a:ext cx="1758950" cy="1585912"/>
            <a:chOff x="601" y="3169"/>
            <a:chExt cx="1229" cy="1332"/>
          </a:xfrm>
        </p:grpSpPr>
        <p:grpSp>
          <p:nvGrpSpPr>
            <p:cNvPr id="32799" name="Group 17"/>
            <p:cNvGrpSpPr>
              <a:grpSpLocks/>
            </p:cNvGrpSpPr>
            <p:nvPr/>
          </p:nvGrpSpPr>
          <p:grpSpPr bwMode="auto">
            <a:xfrm>
              <a:off x="909" y="3169"/>
              <a:ext cx="610" cy="663"/>
              <a:chOff x="2096" y="4526"/>
              <a:chExt cx="610" cy="663"/>
            </a:xfrm>
          </p:grpSpPr>
          <p:sp>
            <p:nvSpPr>
              <p:cNvPr id="32814" name="Text Box 18"/>
              <p:cNvSpPr txBox="1">
                <a:spLocks noChangeArrowheads="1"/>
              </p:cNvSpPr>
              <p:nvPr/>
            </p:nvSpPr>
            <p:spPr bwMode="auto">
              <a:xfrm>
                <a:off x="2295" y="4791"/>
                <a:ext cx="217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n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815" name="Group 19"/>
              <p:cNvGrpSpPr>
                <a:grpSpLocks/>
              </p:cNvGrpSpPr>
              <p:nvPr/>
            </p:nvGrpSpPr>
            <p:grpSpPr bwMode="auto">
              <a:xfrm>
                <a:off x="2096" y="4526"/>
                <a:ext cx="610" cy="663"/>
                <a:chOff x="1198" y="3752"/>
                <a:chExt cx="610" cy="663"/>
              </a:xfrm>
            </p:grpSpPr>
            <p:sp>
              <p:nvSpPr>
                <p:cNvPr id="3281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7" name="Oval 21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8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9" name="Line 23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2800" name="Group 24"/>
            <p:cNvGrpSpPr>
              <a:grpSpLocks/>
            </p:cNvGrpSpPr>
            <p:nvPr/>
          </p:nvGrpSpPr>
          <p:grpSpPr bwMode="auto">
            <a:xfrm>
              <a:off x="1220" y="3835"/>
              <a:ext cx="610" cy="663"/>
              <a:chOff x="1198" y="3752"/>
              <a:chExt cx="610" cy="663"/>
            </a:xfrm>
          </p:grpSpPr>
          <p:sp>
            <p:nvSpPr>
              <p:cNvPr id="32808" name="Text Box 25"/>
              <p:cNvSpPr txBox="1">
                <a:spLocks noChangeArrowheads="1"/>
              </p:cNvSpPr>
              <p:nvPr/>
            </p:nvSpPr>
            <p:spPr bwMode="auto">
              <a:xfrm>
                <a:off x="1397" y="4017"/>
                <a:ext cx="217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809" name="Group 26"/>
              <p:cNvGrpSpPr>
                <a:grpSpLocks/>
              </p:cNvGrpSpPr>
              <p:nvPr/>
            </p:nvGrpSpPr>
            <p:grpSpPr bwMode="auto">
              <a:xfrm>
                <a:off x="1198" y="3752"/>
                <a:ext cx="610" cy="663"/>
                <a:chOff x="1198" y="3752"/>
                <a:chExt cx="610" cy="663"/>
              </a:xfrm>
            </p:grpSpPr>
            <p:sp>
              <p:nvSpPr>
                <p:cNvPr id="32810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1" name="Oval 28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2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13" name="Line 30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2801" name="Group 31"/>
            <p:cNvGrpSpPr>
              <a:grpSpLocks/>
            </p:cNvGrpSpPr>
            <p:nvPr/>
          </p:nvGrpSpPr>
          <p:grpSpPr bwMode="auto">
            <a:xfrm>
              <a:off x="601" y="3838"/>
              <a:ext cx="610" cy="663"/>
              <a:chOff x="1198" y="3752"/>
              <a:chExt cx="610" cy="663"/>
            </a:xfrm>
          </p:grpSpPr>
          <p:sp>
            <p:nvSpPr>
              <p:cNvPr id="32802" name="Text Box 32"/>
              <p:cNvSpPr txBox="1">
                <a:spLocks noChangeArrowheads="1"/>
              </p:cNvSpPr>
              <p:nvPr/>
            </p:nvSpPr>
            <p:spPr bwMode="auto">
              <a:xfrm>
                <a:off x="1397" y="4017"/>
                <a:ext cx="217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p</a:t>
                </a:r>
                <a:endParaRPr lang="ru-RU" altLang="ru-RU" sz="2000" b="0" baseline="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803" name="Group 33"/>
              <p:cNvGrpSpPr>
                <a:grpSpLocks/>
              </p:cNvGrpSpPr>
              <p:nvPr/>
            </p:nvGrpSpPr>
            <p:grpSpPr bwMode="auto">
              <a:xfrm>
                <a:off x="1198" y="3752"/>
                <a:ext cx="610" cy="663"/>
                <a:chOff x="1198" y="3752"/>
                <a:chExt cx="610" cy="663"/>
              </a:xfrm>
            </p:grpSpPr>
            <p:sp>
              <p:nvSpPr>
                <p:cNvPr id="3280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198" y="4274"/>
                  <a:ext cx="178" cy="14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05" name="Oval 35"/>
                <p:cNvSpPr>
                  <a:spLocks noChangeArrowheads="1"/>
                </p:cNvSpPr>
                <p:nvPr/>
              </p:nvSpPr>
              <p:spPr bwMode="auto">
                <a:xfrm>
                  <a:off x="1328" y="3971"/>
                  <a:ext cx="337" cy="33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06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1630" y="4253"/>
                  <a:ext cx="178" cy="1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2807" name="Line 37"/>
                <p:cNvSpPr>
                  <a:spLocks noChangeShapeType="1"/>
                </p:cNvSpPr>
                <p:nvPr/>
              </p:nvSpPr>
              <p:spPr bwMode="auto">
                <a:xfrm>
                  <a:off x="1499" y="3752"/>
                  <a:ext cx="1" cy="2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32779" name="Group 38"/>
          <p:cNvGrpSpPr>
            <a:grpSpLocks/>
          </p:cNvGrpSpPr>
          <p:nvPr/>
        </p:nvGrpSpPr>
        <p:grpSpPr bwMode="auto">
          <a:xfrm>
            <a:off x="6786563" y="4637088"/>
            <a:ext cx="871537" cy="788987"/>
            <a:chOff x="2096" y="4526"/>
            <a:chExt cx="610" cy="663"/>
          </a:xfrm>
        </p:grpSpPr>
        <p:sp>
          <p:nvSpPr>
            <p:cNvPr id="32793" name="Text Box 39"/>
            <p:cNvSpPr txBox="1">
              <a:spLocks noChangeArrowheads="1"/>
            </p:cNvSpPr>
            <p:nvPr/>
          </p:nvSpPr>
          <p:spPr bwMode="auto">
            <a:xfrm>
              <a:off x="2295" y="4791"/>
              <a:ext cx="21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 b="0" baseline="0" smtClean="0">
                  <a:solidFill>
                    <a:prstClr val="black"/>
                  </a:solidFill>
                  <a:latin typeface="Times New Roman" pitchFamily="18" charset="0"/>
                </a:rPr>
                <a:t>n</a:t>
              </a:r>
              <a:endPara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2794" name="Group 40"/>
            <p:cNvGrpSpPr>
              <a:grpSpLocks/>
            </p:cNvGrpSpPr>
            <p:nvPr/>
          </p:nvGrpSpPr>
          <p:grpSpPr bwMode="auto">
            <a:xfrm>
              <a:off x="2096" y="4526"/>
              <a:ext cx="610" cy="663"/>
              <a:chOff x="1198" y="3752"/>
              <a:chExt cx="610" cy="663"/>
            </a:xfrm>
          </p:grpSpPr>
          <p:sp>
            <p:nvSpPr>
              <p:cNvPr id="32795" name="Line 41"/>
              <p:cNvSpPr>
                <a:spLocks noChangeShapeType="1"/>
              </p:cNvSpPr>
              <p:nvPr/>
            </p:nvSpPr>
            <p:spPr bwMode="auto">
              <a:xfrm flipH="1">
                <a:off x="1198" y="4274"/>
                <a:ext cx="178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6" name="Oval 42"/>
              <p:cNvSpPr>
                <a:spLocks noChangeArrowheads="1"/>
              </p:cNvSpPr>
              <p:nvPr/>
            </p:nvSpPr>
            <p:spPr bwMode="auto">
              <a:xfrm>
                <a:off x="1328" y="3971"/>
                <a:ext cx="337" cy="33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7" name="Line 43"/>
              <p:cNvSpPr>
                <a:spLocks noChangeShapeType="1"/>
              </p:cNvSpPr>
              <p:nvPr/>
            </p:nvSpPr>
            <p:spPr bwMode="auto">
              <a:xfrm flipH="1" flipV="1">
                <a:off x="1630" y="4253"/>
                <a:ext cx="178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8" name="Line 44"/>
              <p:cNvSpPr>
                <a:spLocks noChangeShapeType="1"/>
              </p:cNvSpPr>
              <p:nvPr/>
            </p:nvSpPr>
            <p:spPr bwMode="auto">
              <a:xfrm>
                <a:off x="1499" y="3752"/>
                <a:ext cx="1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32780" name="Group 45"/>
          <p:cNvGrpSpPr>
            <a:grpSpLocks/>
          </p:cNvGrpSpPr>
          <p:nvPr/>
        </p:nvGrpSpPr>
        <p:grpSpPr bwMode="auto">
          <a:xfrm>
            <a:off x="5921375" y="4638675"/>
            <a:ext cx="871538" cy="788988"/>
            <a:chOff x="2096" y="4526"/>
            <a:chExt cx="610" cy="663"/>
          </a:xfrm>
        </p:grpSpPr>
        <p:sp>
          <p:nvSpPr>
            <p:cNvPr id="32787" name="Text Box 46"/>
            <p:cNvSpPr txBox="1">
              <a:spLocks noChangeArrowheads="1"/>
            </p:cNvSpPr>
            <p:nvPr/>
          </p:nvSpPr>
          <p:spPr bwMode="auto">
            <a:xfrm>
              <a:off x="2295" y="4791"/>
              <a:ext cx="21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 b="0" baseline="0" smtClean="0">
                  <a:solidFill>
                    <a:prstClr val="black"/>
                  </a:solidFill>
                  <a:latin typeface="Times New Roman" pitchFamily="18" charset="0"/>
                </a:rPr>
                <a:t>n</a:t>
              </a:r>
              <a:endPara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2788" name="Group 47"/>
            <p:cNvGrpSpPr>
              <a:grpSpLocks/>
            </p:cNvGrpSpPr>
            <p:nvPr/>
          </p:nvGrpSpPr>
          <p:grpSpPr bwMode="auto">
            <a:xfrm>
              <a:off x="2096" y="4526"/>
              <a:ext cx="610" cy="663"/>
              <a:chOff x="1198" y="3752"/>
              <a:chExt cx="610" cy="663"/>
            </a:xfrm>
          </p:grpSpPr>
          <p:sp>
            <p:nvSpPr>
              <p:cNvPr id="32789" name="Line 48"/>
              <p:cNvSpPr>
                <a:spLocks noChangeShapeType="1"/>
              </p:cNvSpPr>
              <p:nvPr/>
            </p:nvSpPr>
            <p:spPr bwMode="auto">
              <a:xfrm flipH="1">
                <a:off x="1198" y="4274"/>
                <a:ext cx="178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0" name="Oval 49"/>
              <p:cNvSpPr>
                <a:spLocks noChangeArrowheads="1"/>
              </p:cNvSpPr>
              <p:nvPr/>
            </p:nvSpPr>
            <p:spPr bwMode="auto">
              <a:xfrm>
                <a:off x="1328" y="3971"/>
                <a:ext cx="337" cy="33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1" name="Line 50"/>
              <p:cNvSpPr>
                <a:spLocks noChangeShapeType="1"/>
              </p:cNvSpPr>
              <p:nvPr/>
            </p:nvSpPr>
            <p:spPr bwMode="auto">
              <a:xfrm flipH="1" flipV="1">
                <a:off x="1630" y="4253"/>
                <a:ext cx="178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2792" name="Line 51"/>
              <p:cNvSpPr>
                <a:spLocks noChangeShapeType="1"/>
              </p:cNvSpPr>
              <p:nvPr/>
            </p:nvSpPr>
            <p:spPr bwMode="auto">
              <a:xfrm>
                <a:off x="1499" y="3752"/>
                <a:ext cx="1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781" name="Text Box 52"/>
          <p:cNvSpPr txBox="1">
            <a:spLocks noChangeArrowheads="1"/>
          </p:cNvSpPr>
          <p:nvPr/>
        </p:nvSpPr>
        <p:spPr bwMode="auto">
          <a:xfrm>
            <a:off x="3198813" y="5876925"/>
            <a:ext cx="2908300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Basic building blocks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of Nuclear Structure</a:t>
            </a:r>
            <a:r>
              <a:rPr lang="en-US" altLang="ru-RU" sz="2400" b="0" baseline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endParaRPr lang="ru-RU" altLang="ru-RU" sz="2400" b="0" baseline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32782" name="Text Box 53"/>
          <p:cNvSpPr txBox="1">
            <a:spLocks noChangeArrowheads="1"/>
          </p:cNvSpPr>
          <p:nvPr/>
        </p:nvSpPr>
        <p:spPr bwMode="auto">
          <a:xfrm>
            <a:off x="3952875" y="3675063"/>
            <a:ext cx="18780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0" smtClean="0">
                <a:solidFill>
                  <a:srgbClr val="CC3300"/>
                </a:solidFill>
                <a:latin typeface="Times New Roman" pitchFamily="18" charset="0"/>
              </a:rPr>
              <a:t>Quark Loops </a:t>
            </a:r>
            <a:endParaRPr lang="ru-RU" altLang="ru-RU" sz="2400" b="0" baseline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32783" name="AutoShape 54"/>
          <p:cNvSpPr>
            <a:spLocks noChangeArrowheads="1"/>
          </p:cNvSpPr>
          <p:nvPr/>
        </p:nvSpPr>
        <p:spPr bwMode="auto">
          <a:xfrm rot="10800000">
            <a:off x="3560763" y="4170363"/>
            <a:ext cx="603250" cy="7826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84" name="AutoShape 55"/>
          <p:cNvSpPr>
            <a:spLocks noChangeArrowheads="1"/>
          </p:cNvSpPr>
          <p:nvPr/>
        </p:nvSpPr>
        <p:spPr bwMode="auto">
          <a:xfrm rot="10800000" flipH="1">
            <a:off x="5254625" y="4122738"/>
            <a:ext cx="625475" cy="784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85" name="Text Box 56"/>
          <p:cNvSpPr txBox="1">
            <a:spLocks noChangeArrowheads="1"/>
          </p:cNvSpPr>
          <p:nvPr/>
        </p:nvSpPr>
        <p:spPr bwMode="auto">
          <a:xfrm>
            <a:off x="6264275" y="5522913"/>
            <a:ext cx="13573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30000" smtClean="0">
                <a:solidFill>
                  <a:srgbClr val="C0504D"/>
                </a:solidFill>
                <a:latin typeface="Times New Roman" pitchFamily="18" charset="0"/>
              </a:rPr>
              <a:t>3</a:t>
            </a:r>
            <a:r>
              <a:rPr lang="en-US" altLang="ru-RU" sz="2000" b="0" baseline="0" smtClean="0">
                <a:solidFill>
                  <a:srgbClr val="C0504D"/>
                </a:solidFill>
                <a:latin typeface="Times New Roman" pitchFamily="18" charset="0"/>
              </a:rPr>
              <a:t>H – block</a:t>
            </a:r>
            <a:r>
              <a:rPr lang="en-US" altLang="ru-RU" sz="2400" b="0" baseline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endParaRPr lang="ru-RU" altLang="ru-RU" sz="2400" b="0" baseline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32786" name="Text Box 57"/>
          <p:cNvSpPr txBox="1">
            <a:spLocks noChangeArrowheads="1"/>
          </p:cNvSpPr>
          <p:nvPr/>
        </p:nvSpPr>
        <p:spPr bwMode="auto">
          <a:xfrm>
            <a:off x="1609725" y="5522913"/>
            <a:ext cx="14716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30000" smtClean="0">
                <a:solidFill>
                  <a:srgbClr val="C0504D"/>
                </a:solidFill>
                <a:latin typeface="Times New Roman" pitchFamily="18" charset="0"/>
              </a:rPr>
              <a:t>3</a:t>
            </a:r>
            <a:r>
              <a:rPr lang="en-US" altLang="ru-RU" sz="2000" b="0" baseline="0" smtClean="0">
                <a:solidFill>
                  <a:srgbClr val="C0504D"/>
                </a:solidFill>
                <a:latin typeface="Times New Roman" pitchFamily="18" charset="0"/>
              </a:rPr>
              <a:t>He – block</a:t>
            </a:r>
            <a:r>
              <a:rPr lang="en-US" altLang="ru-RU" sz="2400" b="0" baseline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endParaRPr lang="ru-RU" altLang="ru-RU" sz="2400" b="0" baseline="0" smtClean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311275" y="190500"/>
            <a:ext cx="6046788" cy="728663"/>
          </a:xfrm>
        </p:spPr>
        <p:txBody>
          <a:bodyPr/>
          <a:lstStyle/>
          <a:p>
            <a:r>
              <a:rPr lang="en-US" altLang="ru-RU" sz="3600" b="1" smtClean="0">
                <a:solidFill>
                  <a:srgbClr val="339966"/>
                </a:solidFill>
                <a:cs typeface="Times New Roman" pitchFamily="18" charset="0"/>
              </a:rPr>
              <a:t>The closed shell n = 1, </a:t>
            </a:r>
            <a:r>
              <a:rPr lang="en-US" altLang="ru-RU" sz="3600" b="1" baseline="30000" smtClean="0">
                <a:solidFill>
                  <a:srgbClr val="339966"/>
                </a:solidFill>
                <a:cs typeface="Times New Roman" pitchFamily="18" charset="0"/>
              </a:rPr>
              <a:t>16</a:t>
            </a:r>
            <a:r>
              <a:rPr lang="en-US" altLang="ru-RU" sz="3600" b="1" smtClean="0">
                <a:solidFill>
                  <a:srgbClr val="339966"/>
                </a:solidFill>
                <a:cs typeface="Times New Roman" pitchFamily="18" charset="0"/>
              </a:rPr>
              <a:t>O</a:t>
            </a:r>
            <a:r>
              <a:rPr lang="en-US" altLang="ru-RU" b="1" smtClean="0">
                <a:solidFill>
                  <a:srgbClr val="339966"/>
                </a:solidFill>
                <a:cs typeface="Times New Roman" pitchFamily="18" charset="0"/>
              </a:rPr>
              <a:t> </a:t>
            </a:r>
            <a:endParaRPr lang="ru-RU" altLang="ru-RU" b="1" smtClean="0">
              <a:solidFill>
                <a:srgbClr val="339966"/>
              </a:solidFill>
              <a:cs typeface="Times New Roman" pitchFamily="18" charset="0"/>
            </a:endParaRP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987425" y="2444750"/>
            <a:ext cx="4995863" cy="4167188"/>
            <a:chOff x="672" y="2553"/>
            <a:chExt cx="10404" cy="9855"/>
          </a:xfrm>
        </p:grpSpPr>
        <p:sp>
          <p:nvSpPr>
            <p:cNvPr id="37964" name="Text Box 4"/>
            <p:cNvSpPr txBox="1">
              <a:spLocks noChangeArrowheads="1"/>
            </p:cNvSpPr>
            <p:nvPr/>
          </p:nvSpPr>
          <p:spPr bwMode="auto">
            <a:xfrm>
              <a:off x="5653" y="11802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37965" name="Text Box 5"/>
            <p:cNvSpPr txBox="1">
              <a:spLocks noChangeArrowheads="1"/>
            </p:cNvSpPr>
            <p:nvPr/>
          </p:nvSpPr>
          <p:spPr bwMode="auto">
            <a:xfrm>
              <a:off x="5700" y="2553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1</a:t>
              </a:r>
            </a:p>
          </p:txBody>
        </p:sp>
        <p:grpSp>
          <p:nvGrpSpPr>
            <p:cNvPr id="37966" name="Group 6"/>
            <p:cNvGrpSpPr>
              <a:grpSpLocks/>
            </p:cNvGrpSpPr>
            <p:nvPr/>
          </p:nvGrpSpPr>
          <p:grpSpPr bwMode="auto">
            <a:xfrm>
              <a:off x="1068" y="7446"/>
              <a:ext cx="4801" cy="4326"/>
              <a:chOff x="1081" y="8375"/>
              <a:chExt cx="4962" cy="4524"/>
            </a:xfrm>
          </p:grpSpPr>
          <p:sp>
            <p:nvSpPr>
              <p:cNvPr id="38104" name="Text Box 7"/>
              <p:cNvSpPr txBox="1">
                <a:spLocks noChangeArrowheads="1"/>
              </p:cNvSpPr>
              <p:nvPr/>
            </p:nvSpPr>
            <p:spPr bwMode="auto">
              <a:xfrm>
                <a:off x="2855" y="10952"/>
                <a:ext cx="1201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400" baseline="30000" smtClean="0">
                    <a:solidFill>
                      <a:prstClr val="black"/>
                    </a:solidFill>
                    <a:latin typeface="Times New Roman" pitchFamily="18" charset="0"/>
                  </a:rPr>
                  <a:t>3</a:t>
                </a:r>
                <a:r>
                  <a:rPr lang="ru-RU" altLang="ru-RU" sz="140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He</a:t>
                </a:r>
              </a:p>
            </p:txBody>
          </p:sp>
          <p:grpSp>
            <p:nvGrpSpPr>
              <p:cNvPr id="38105" name="Group 8"/>
              <p:cNvGrpSpPr>
                <a:grpSpLocks/>
              </p:cNvGrpSpPr>
              <p:nvPr/>
            </p:nvGrpSpPr>
            <p:grpSpPr bwMode="auto">
              <a:xfrm>
                <a:off x="2359" y="8375"/>
                <a:ext cx="2440" cy="2239"/>
                <a:chOff x="2359" y="8375"/>
                <a:chExt cx="2440" cy="2239"/>
              </a:xfrm>
            </p:grpSpPr>
            <p:sp>
              <p:nvSpPr>
                <p:cNvPr id="38149" name="AutoShape 9"/>
                <p:cNvSpPr>
                  <a:spLocks noChangeArrowheads="1"/>
                </p:cNvSpPr>
                <p:nvPr/>
              </p:nvSpPr>
              <p:spPr bwMode="auto">
                <a:xfrm>
                  <a:off x="2359" y="8375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8150" name="Group 10"/>
                <p:cNvGrpSpPr>
                  <a:grpSpLocks/>
                </p:cNvGrpSpPr>
                <p:nvPr/>
              </p:nvGrpSpPr>
              <p:grpSpPr bwMode="auto">
                <a:xfrm>
                  <a:off x="2749" y="8847"/>
                  <a:ext cx="1717" cy="1633"/>
                  <a:chOff x="2749" y="8847"/>
                  <a:chExt cx="1717" cy="1633"/>
                </a:xfrm>
              </p:grpSpPr>
              <p:grpSp>
                <p:nvGrpSpPr>
                  <p:cNvPr id="3815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312" y="9422"/>
                    <a:ext cx="504" cy="660"/>
                    <a:chOff x="2496" y="7416"/>
                    <a:chExt cx="504" cy="660"/>
                  </a:xfrm>
                </p:grpSpPr>
                <p:sp>
                  <p:nvSpPr>
                    <p:cNvPr id="3816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7536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68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6" y="7416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n</a:t>
                      </a:r>
                    </a:p>
                  </p:txBody>
                </p:sp>
              </p:grpSp>
              <p:grpSp>
                <p:nvGrpSpPr>
                  <p:cNvPr id="38152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3988" y="9940"/>
                    <a:ext cx="478" cy="540"/>
                    <a:chOff x="6628" y="5518"/>
                    <a:chExt cx="478" cy="540"/>
                  </a:xfrm>
                </p:grpSpPr>
                <p:sp>
                  <p:nvSpPr>
                    <p:cNvPr id="38164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28" y="5518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165" name="Oval 16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6649" y="5549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66" name="Line 1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953" y="5602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153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749" y="9939"/>
                    <a:ext cx="460" cy="540"/>
                    <a:chOff x="8293" y="4173"/>
                    <a:chExt cx="460" cy="540"/>
                  </a:xfrm>
                </p:grpSpPr>
                <p:sp>
                  <p:nvSpPr>
                    <p:cNvPr id="38161" name="Oval 19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8301" y="4236"/>
                      <a:ext cx="467" cy="4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62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293" y="4173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163" name="Line 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607" y="4293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154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345" y="8847"/>
                    <a:ext cx="476" cy="540"/>
                    <a:chOff x="10797" y="4329"/>
                    <a:chExt cx="476" cy="540"/>
                  </a:xfrm>
                </p:grpSpPr>
                <p:sp>
                  <p:nvSpPr>
                    <p:cNvPr id="38158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97" y="4329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8159" name="Oval 24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854" y="4371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60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42" y="4449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8155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9878"/>
                    <a:ext cx="312" cy="1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56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00" y="9266"/>
                    <a:ext cx="12" cy="28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5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720" y="9866"/>
                    <a:ext cx="336" cy="20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38106" name="Group 29"/>
              <p:cNvGrpSpPr>
                <a:grpSpLocks/>
              </p:cNvGrpSpPr>
              <p:nvPr/>
            </p:nvGrpSpPr>
            <p:grpSpPr bwMode="auto">
              <a:xfrm>
                <a:off x="1081" y="10649"/>
                <a:ext cx="4962" cy="2250"/>
                <a:chOff x="1081" y="10649"/>
                <a:chExt cx="4962" cy="2250"/>
              </a:xfrm>
            </p:grpSpPr>
            <p:sp>
              <p:nvSpPr>
                <p:cNvPr id="38107" name="AutoShape 30"/>
                <p:cNvSpPr>
                  <a:spLocks noChangeArrowheads="1"/>
                </p:cNvSpPr>
                <p:nvPr/>
              </p:nvSpPr>
              <p:spPr bwMode="auto">
                <a:xfrm>
                  <a:off x="3603" y="10660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8108" name="Group 31"/>
                <p:cNvGrpSpPr>
                  <a:grpSpLocks/>
                </p:cNvGrpSpPr>
                <p:nvPr/>
              </p:nvGrpSpPr>
              <p:grpSpPr bwMode="auto">
                <a:xfrm>
                  <a:off x="1081" y="10649"/>
                  <a:ext cx="4625" cy="2238"/>
                  <a:chOff x="1081" y="10649"/>
                  <a:chExt cx="4625" cy="2238"/>
                </a:xfrm>
              </p:grpSpPr>
              <p:grpSp>
                <p:nvGrpSpPr>
                  <p:cNvPr id="3810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4584" y="11738"/>
                    <a:ext cx="504" cy="660"/>
                    <a:chOff x="1560" y="7404"/>
                    <a:chExt cx="504" cy="660"/>
                  </a:xfrm>
                </p:grpSpPr>
                <p:sp>
                  <p:nvSpPr>
                    <p:cNvPr id="38147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7" y="7512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48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60" y="7404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p</a:t>
                      </a:r>
                    </a:p>
                  </p:txBody>
                </p:sp>
              </p:grpSp>
              <p:grpSp>
                <p:nvGrpSpPr>
                  <p:cNvPr id="38110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230" y="12231"/>
                    <a:ext cx="476" cy="540"/>
                    <a:chOff x="8914" y="2997"/>
                    <a:chExt cx="476" cy="540"/>
                  </a:xfrm>
                </p:grpSpPr>
                <p:sp>
                  <p:nvSpPr>
                    <p:cNvPr id="38144" name="Oval 36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8918" y="3027"/>
                      <a:ext cx="489" cy="455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3399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4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914" y="2997"/>
                      <a:ext cx="461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146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60" y="3105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111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4557" y="11068"/>
                    <a:ext cx="508" cy="576"/>
                    <a:chOff x="6957" y="6442"/>
                    <a:chExt cx="508" cy="576"/>
                  </a:xfrm>
                </p:grpSpPr>
                <p:sp>
                  <p:nvSpPr>
                    <p:cNvPr id="38141" name="Oval 40"/>
                    <p:cNvSpPr>
                      <a:spLocks noChangeArrowheads="1"/>
                    </p:cNvSpPr>
                    <p:nvPr/>
                  </p:nvSpPr>
                  <p:spPr bwMode="auto">
                    <a:xfrm rot="-3482516">
                      <a:off x="7017" y="6465"/>
                      <a:ext cx="440" cy="4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42" name="Text Box 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57" y="6442"/>
                      <a:ext cx="507" cy="5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8143" name="Line 4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294" y="6550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112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945" y="12207"/>
                    <a:ext cx="468" cy="540"/>
                    <a:chOff x="9513" y="4209"/>
                    <a:chExt cx="468" cy="540"/>
                  </a:xfrm>
                </p:grpSpPr>
                <p:grpSp>
                  <p:nvGrpSpPr>
                    <p:cNvPr id="38137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513" y="4209"/>
                      <a:ext cx="468" cy="540"/>
                      <a:chOff x="9513" y="4209"/>
                      <a:chExt cx="468" cy="540"/>
                    </a:xfrm>
                  </p:grpSpPr>
                  <p:sp>
                    <p:nvSpPr>
                      <p:cNvPr id="38139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 rot="-7220587">
                        <a:off x="9536" y="4234"/>
                        <a:ext cx="460" cy="431"/>
                      </a:xfrm>
                      <a:prstGeom prst="ellipse">
                        <a:avLst/>
                      </a:prstGeom>
                      <a:noFill/>
                      <a:ln w="158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ru-RU" altLang="ru-RU" sz="1800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8140" name="Text Box 4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13" y="4209"/>
                        <a:ext cx="461" cy="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</a:defRPr>
                        </a:lvl9pPr>
                      </a:lstStyle>
                      <a:p>
                        <a:pPr eaLnBrk="0" hangingPunct="0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ru-RU" altLang="ru-RU" sz="1600" b="0" baseline="0" smtClean="0">
                            <a:solidFill>
                              <a:srgbClr val="FF0000"/>
                            </a:solidFill>
                            <a:latin typeface="Times New Roman" pitchFamily="18" charset="0"/>
                          </a:rPr>
                          <a:t>u</a:t>
                        </a:r>
                      </a:p>
                    </p:txBody>
                  </p:sp>
                </p:grpSp>
                <p:sp>
                  <p:nvSpPr>
                    <p:cNvPr id="38138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859" y="4293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8113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24" y="11522"/>
                    <a:ext cx="24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14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8" y="12158"/>
                    <a:ext cx="228" cy="1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15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5004" y="12146"/>
                    <a:ext cx="348" cy="15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8116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1081" y="10649"/>
                    <a:ext cx="2439" cy="2238"/>
                    <a:chOff x="1081" y="10649"/>
                    <a:chExt cx="2439" cy="2238"/>
                  </a:xfrm>
                </p:grpSpPr>
                <p:sp>
                  <p:nvSpPr>
                    <p:cNvPr id="38117" name="AutoShap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1" y="10649"/>
                      <a:ext cx="2439" cy="2238"/>
                    </a:xfrm>
                    <a:prstGeom prst="triangle">
                      <a:avLst>
                        <a:gd name="adj" fmla="val 50023"/>
                      </a:avLst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38118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55" y="10984"/>
                      <a:ext cx="1646" cy="1691"/>
                      <a:chOff x="1455" y="10984"/>
                      <a:chExt cx="1646" cy="1691"/>
                    </a:xfrm>
                  </p:grpSpPr>
                  <p:grpSp>
                    <p:nvGrpSpPr>
                      <p:cNvPr id="38119" name="Group 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28" y="11666"/>
                        <a:ext cx="504" cy="660"/>
                        <a:chOff x="1560" y="7404"/>
                        <a:chExt cx="504" cy="660"/>
                      </a:xfrm>
                    </p:grpSpPr>
                    <p:sp>
                      <p:nvSpPr>
                        <p:cNvPr id="38135" name="Oval 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87" y="7512"/>
                          <a:ext cx="408" cy="42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38136" name="Text Box 5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60" y="7404"/>
                          <a:ext cx="504" cy="6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800" b="0" baseline="0" smtClean="0">
                              <a:solidFill>
                                <a:prstClr val="black"/>
                              </a:solidFill>
                              <a:latin typeface="Times New Roman" pitchFamily="18" charset="0"/>
                            </a:rPr>
                            <a:t>p</a:t>
                          </a:r>
                        </a:p>
                      </p:txBody>
                    </p:sp>
                  </p:grpSp>
                  <p:grpSp>
                    <p:nvGrpSpPr>
                      <p:cNvPr id="38120" name="Group 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55" y="12135"/>
                        <a:ext cx="461" cy="540"/>
                        <a:chOff x="7671" y="5253"/>
                        <a:chExt cx="461" cy="540"/>
                      </a:xfrm>
                    </p:grpSpPr>
                    <p:sp>
                      <p:nvSpPr>
                        <p:cNvPr id="38132" name="Oval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482516">
                          <a:off x="7704" y="5305"/>
                          <a:ext cx="427" cy="41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99CC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38133" name="Text Box 5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71" y="5253"/>
                          <a:ext cx="461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339966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sp>
                      <p:nvSpPr>
                        <p:cNvPr id="38134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985" y="5373"/>
                          <a:ext cx="23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38121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84" y="12098"/>
                        <a:ext cx="264" cy="20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8122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48" y="12086"/>
                        <a:ext cx="264" cy="15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8123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304" y="11498"/>
                        <a:ext cx="24" cy="27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hangingPunct="0"/>
                        <a:endParaRPr lang="ru-RU" b="0" baseline="0" smtClean="0">
                          <a:solidFill>
                            <a:prstClr val="black"/>
                          </a:solidFill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38124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25" y="12111"/>
                        <a:ext cx="476" cy="540"/>
                        <a:chOff x="10089" y="5265"/>
                        <a:chExt cx="476" cy="540"/>
                      </a:xfrm>
                    </p:grpSpPr>
                    <p:sp>
                      <p:nvSpPr>
                        <p:cNvPr id="38129" name="Text Box 6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9" y="5265"/>
                          <a:ext cx="46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0000FF"/>
                              </a:solidFill>
                              <a:latin typeface="Times New Roman" pitchFamily="18" charset="0"/>
                            </a:rPr>
                            <a:t>d</a:t>
                          </a:r>
                        </a:p>
                      </p:txBody>
                    </p:sp>
                    <p:sp>
                      <p:nvSpPr>
                        <p:cNvPr id="38130" name="Oval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7220587">
                          <a:off x="10146" y="5319"/>
                          <a:ext cx="431" cy="407"/>
                        </a:xfrm>
                        <a:prstGeom prst="ellipse">
                          <a:avLst/>
                        </a:prstGeom>
                        <a:noFill/>
                        <a:ln w="158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38131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434" y="5385"/>
                          <a:ext cx="0" cy="32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38125" name="Group 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61" y="10984"/>
                        <a:ext cx="468" cy="540"/>
                        <a:chOff x="6969" y="6808"/>
                        <a:chExt cx="468" cy="540"/>
                      </a:xfrm>
                    </p:grpSpPr>
                    <p:sp>
                      <p:nvSpPr>
                        <p:cNvPr id="38126" name="Oval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3482516">
                          <a:off x="7042" y="6905"/>
                          <a:ext cx="403" cy="386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5875">
                          <a:solidFill>
                            <a:srgbClr val="FF66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ru-RU" altLang="ru-RU" sz="1800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38127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7313" y="6940"/>
                          <a:ext cx="23" cy="31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hangingPunct="0"/>
                          <a:endParaRPr lang="ru-RU" b="0" baseline="0" smtClean="0">
                            <a:solidFill>
                              <a:prstClr val="black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38128" name="Text Box 7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69" y="6808"/>
                          <a:ext cx="460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Calibri" pitchFamily="34" charset="0"/>
                            </a:defRPr>
                          </a:lvl9pPr>
                        </a:lstStyle>
                        <a:p>
                          <a:pPr eaLnBrk="0" hangingPunct="0">
                            <a:spcBef>
                              <a:spcPct val="0"/>
                            </a:spcBef>
                            <a:buFontTx/>
                            <a:buNone/>
                          </a:pPr>
                          <a:r>
                            <a:rPr lang="ru-RU" altLang="ru-RU" sz="1600" b="0" baseline="0" smtClean="0">
                              <a:solidFill>
                                <a:srgbClr val="FF0000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7967" name="Group 72"/>
            <p:cNvGrpSpPr>
              <a:grpSpLocks/>
            </p:cNvGrpSpPr>
            <p:nvPr/>
          </p:nvGrpSpPr>
          <p:grpSpPr bwMode="auto">
            <a:xfrm>
              <a:off x="3483" y="3131"/>
              <a:ext cx="4801" cy="4315"/>
              <a:chOff x="3577" y="3863"/>
              <a:chExt cx="4962" cy="4512"/>
            </a:xfrm>
          </p:grpSpPr>
          <p:sp>
            <p:nvSpPr>
              <p:cNvPr id="38043" name="Text Box 73"/>
              <p:cNvSpPr txBox="1">
                <a:spLocks noChangeArrowheads="1"/>
              </p:cNvSpPr>
              <p:nvPr/>
            </p:nvSpPr>
            <p:spPr bwMode="auto">
              <a:xfrm>
                <a:off x="5352" y="6428"/>
                <a:ext cx="1224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400" baseline="30000" smtClean="0">
                    <a:solidFill>
                      <a:prstClr val="black"/>
                    </a:solidFill>
                    <a:latin typeface="Times New Roman" pitchFamily="18" charset="0"/>
                  </a:rPr>
                  <a:t>3</a:t>
                </a:r>
                <a:r>
                  <a:rPr lang="ru-RU" altLang="ru-RU" sz="140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He</a:t>
                </a:r>
              </a:p>
            </p:txBody>
          </p:sp>
          <p:grpSp>
            <p:nvGrpSpPr>
              <p:cNvPr id="38044" name="Group 74"/>
              <p:cNvGrpSpPr>
                <a:grpSpLocks/>
              </p:cNvGrpSpPr>
              <p:nvPr/>
            </p:nvGrpSpPr>
            <p:grpSpPr bwMode="auto">
              <a:xfrm>
                <a:off x="6099" y="6136"/>
                <a:ext cx="2440" cy="2239"/>
                <a:chOff x="6099" y="6136"/>
                <a:chExt cx="2440" cy="2239"/>
              </a:xfrm>
            </p:grpSpPr>
            <p:grpSp>
              <p:nvGrpSpPr>
                <p:cNvPr id="38085" name="Group 75"/>
                <p:cNvGrpSpPr>
                  <a:grpSpLocks/>
                </p:cNvGrpSpPr>
                <p:nvPr/>
              </p:nvGrpSpPr>
              <p:grpSpPr bwMode="auto">
                <a:xfrm>
                  <a:off x="7092" y="7238"/>
                  <a:ext cx="504" cy="660"/>
                  <a:chOff x="1560" y="7404"/>
                  <a:chExt cx="504" cy="660"/>
                </a:xfrm>
              </p:grpSpPr>
              <p:sp>
                <p:nvSpPr>
                  <p:cNvPr id="3810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7512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03" name="Text 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60" y="7404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38086" name="Group 78"/>
                <p:cNvGrpSpPr>
                  <a:grpSpLocks/>
                </p:cNvGrpSpPr>
                <p:nvPr/>
              </p:nvGrpSpPr>
              <p:grpSpPr bwMode="auto">
                <a:xfrm>
                  <a:off x="7065" y="6484"/>
                  <a:ext cx="468" cy="540"/>
                  <a:chOff x="2481" y="6748"/>
                  <a:chExt cx="468" cy="540"/>
                </a:xfrm>
              </p:grpSpPr>
              <p:sp>
                <p:nvSpPr>
                  <p:cNvPr id="38099" name="Oval 79"/>
                  <p:cNvSpPr>
                    <a:spLocks noChangeArrowheads="1"/>
                  </p:cNvSpPr>
                  <p:nvPr/>
                </p:nvSpPr>
                <p:spPr bwMode="auto">
                  <a:xfrm rot="-3482516">
                    <a:off x="2554" y="6845"/>
                    <a:ext cx="403" cy="38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10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1" y="6748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8101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803" y="6880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87" name="Group 82"/>
                <p:cNvGrpSpPr>
                  <a:grpSpLocks/>
                </p:cNvGrpSpPr>
                <p:nvPr/>
              </p:nvGrpSpPr>
              <p:grpSpPr bwMode="auto">
                <a:xfrm>
                  <a:off x="7677" y="7708"/>
                  <a:ext cx="508" cy="576"/>
                  <a:chOff x="1329" y="6832"/>
                  <a:chExt cx="508" cy="576"/>
                </a:xfrm>
              </p:grpSpPr>
              <p:sp>
                <p:nvSpPr>
                  <p:cNvPr id="38096" name="Oval 83"/>
                  <p:cNvSpPr>
                    <a:spLocks noChangeArrowheads="1"/>
                  </p:cNvSpPr>
                  <p:nvPr/>
                </p:nvSpPr>
                <p:spPr bwMode="auto">
                  <a:xfrm rot="-3482516">
                    <a:off x="1389" y="6855"/>
                    <a:ext cx="440" cy="4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97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29" y="6832"/>
                    <a:ext cx="507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0000FF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8098" name="Line 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66" y="6940"/>
                    <a:ext cx="23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88" name="Group 86"/>
                <p:cNvGrpSpPr>
                  <a:grpSpLocks/>
                </p:cNvGrpSpPr>
                <p:nvPr/>
              </p:nvGrpSpPr>
              <p:grpSpPr bwMode="auto">
                <a:xfrm>
                  <a:off x="6519" y="7707"/>
                  <a:ext cx="461" cy="540"/>
                  <a:chOff x="2043" y="5643"/>
                  <a:chExt cx="461" cy="540"/>
                </a:xfrm>
              </p:grpSpPr>
              <p:sp>
                <p:nvSpPr>
                  <p:cNvPr id="38093" name="Oval 87"/>
                  <p:cNvSpPr>
                    <a:spLocks noChangeArrowheads="1"/>
                  </p:cNvSpPr>
                  <p:nvPr/>
                </p:nvSpPr>
                <p:spPr bwMode="auto">
                  <a:xfrm rot="-3482516">
                    <a:off x="2076" y="5695"/>
                    <a:ext cx="427" cy="4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99CC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94" name="Text 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5643"/>
                    <a:ext cx="46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339966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8095" name="Line 8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57" y="5763"/>
                    <a:ext cx="23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8089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6948" y="7670"/>
                  <a:ext cx="264" cy="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90" name="Line 91"/>
                <p:cNvSpPr>
                  <a:spLocks noChangeShapeType="1"/>
                </p:cNvSpPr>
                <p:nvPr/>
              </p:nvSpPr>
              <p:spPr bwMode="auto">
                <a:xfrm>
                  <a:off x="7512" y="7670"/>
                  <a:ext cx="264" cy="1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91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7332" y="6974"/>
                  <a:ext cx="0" cy="3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92" name="AutoShape 93"/>
                <p:cNvSpPr>
                  <a:spLocks noChangeArrowheads="1"/>
                </p:cNvSpPr>
                <p:nvPr/>
              </p:nvSpPr>
              <p:spPr bwMode="auto">
                <a:xfrm>
                  <a:off x="6099" y="6136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8045" name="Group 94"/>
              <p:cNvGrpSpPr>
                <a:grpSpLocks/>
              </p:cNvGrpSpPr>
              <p:nvPr/>
            </p:nvGrpSpPr>
            <p:grpSpPr bwMode="auto">
              <a:xfrm>
                <a:off x="4855" y="3863"/>
                <a:ext cx="2440" cy="2239"/>
                <a:chOff x="4855" y="3863"/>
                <a:chExt cx="2440" cy="2239"/>
              </a:xfrm>
            </p:grpSpPr>
            <p:grpSp>
              <p:nvGrpSpPr>
                <p:cNvPr id="38066" name="Group 95"/>
                <p:cNvGrpSpPr>
                  <a:grpSpLocks/>
                </p:cNvGrpSpPr>
                <p:nvPr/>
              </p:nvGrpSpPr>
              <p:grpSpPr bwMode="auto">
                <a:xfrm>
                  <a:off x="5868" y="5030"/>
                  <a:ext cx="504" cy="660"/>
                  <a:chOff x="1560" y="7404"/>
                  <a:chExt cx="504" cy="660"/>
                </a:xfrm>
              </p:grpSpPr>
              <p:sp>
                <p:nvSpPr>
                  <p:cNvPr id="38083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7512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84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60" y="7404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38067" name="Group 98"/>
                <p:cNvGrpSpPr>
                  <a:grpSpLocks/>
                </p:cNvGrpSpPr>
                <p:nvPr/>
              </p:nvGrpSpPr>
              <p:grpSpPr bwMode="auto">
                <a:xfrm>
                  <a:off x="6488" y="5428"/>
                  <a:ext cx="474" cy="540"/>
                  <a:chOff x="3896" y="6760"/>
                  <a:chExt cx="474" cy="540"/>
                </a:xfrm>
              </p:grpSpPr>
              <p:sp>
                <p:nvSpPr>
                  <p:cNvPr id="38080" name="Oval 99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3945" y="6830"/>
                    <a:ext cx="435" cy="41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99CC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81" name="Text 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96" y="6760"/>
                    <a:ext cx="46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339966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80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4230" y="6892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68" name="Group 102"/>
                <p:cNvGrpSpPr>
                  <a:grpSpLocks/>
                </p:cNvGrpSpPr>
                <p:nvPr/>
              </p:nvGrpSpPr>
              <p:grpSpPr bwMode="auto">
                <a:xfrm>
                  <a:off x="5872" y="4336"/>
                  <a:ext cx="478" cy="540"/>
                  <a:chOff x="5152" y="6808"/>
                  <a:chExt cx="478" cy="540"/>
                </a:xfrm>
              </p:grpSpPr>
              <p:sp>
                <p:nvSpPr>
                  <p:cNvPr id="38077" name="Text Box 1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2" y="6808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8078" name="Oval 104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5173" y="6839"/>
                    <a:ext cx="460" cy="454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79" name="Line 10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477" y="6892"/>
                    <a:ext cx="23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69" name="Group 106"/>
                <p:cNvGrpSpPr>
                  <a:grpSpLocks/>
                </p:cNvGrpSpPr>
                <p:nvPr/>
              </p:nvGrpSpPr>
              <p:grpSpPr bwMode="auto">
                <a:xfrm>
                  <a:off x="5265" y="5463"/>
                  <a:ext cx="476" cy="540"/>
                  <a:chOff x="4461" y="5655"/>
                  <a:chExt cx="476" cy="540"/>
                </a:xfrm>
              </p:grpSpPr>
              <p:sp>
                <p:nvSpPr>
                  <p:cNvPr id="38074" name="Text Box 1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61" y="5655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0000FF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8075" name="Oval 108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4518" y="5709"/>
                    <a:ext cx="431" cy="407"/>
                  </a:xfrm>
                  <a:prstGeom prst="ellips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76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4806" y="5775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8070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108" y="4814"/>
                  <a:ext cx="24" cy="3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71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5712" y="5450"/>
                  <a:ext cx="228" cy="18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72" name="Line 112"/>
                <p:cNvSpPr>
                  <a:spLocks noChangeShapeType="1"/>
                </p:cNvSpPr>
                <p:nvPr/>
              </p:nvSpPr>
              <p:spPr bwMode="auto">
                <a:xfrm>
                  <a:off x="6288" y="5438"/>
                  <a:ext cx="348" cy="1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73" name="AutoShape 113"/>
                <p:cNvSpPr>
                  <a:spLocks noChangeArrowheads="1"/>
                </p:cNvSpPr>
                <p:nvPr/>
              </p:nvSpPr>
              <p:spPr bwMode="auto">
                <a:xfrm>
                  <a:off x="4855" y="3863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8046" name="Group 114"/>
              <p:cNvGrpSpPr>
                <a:grpSpLocks/>
              </p:cNvGrpSpPr>
              <p:nvPr/>
            </p:nvGrpSpPr>
            <p:grpSpPr bwMode="auto">
              <a:xfrm>
                <a:off x="3577" y="6125"/>
                <a:ext cx="2439" cy="2238"/>
                <a:chOff x="3577" y="6125"/>
                <a:chExt cx="2439" cy="2238"/>
              </a:xfrm>
            </p:grpSpPr>
            <p:sp>
              <p:nvSpPr>
                <p:cNvPr id="38047" name="AutoShape 115"/>
                <p:cNvSpPr>
                  <a:spLocks noChangeArrowheads="1"/>
                </p:cNvSpPr>
                <p:nvPr/>
              </p:nvSpPr>
              <p:spPr bwMode="auto">
                <a:xfrm>
                  <a:off x="3577" y="6125"/>
                  <a:ext cx="2439" cy="2238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8048" name="Group 116"/>
                <p:cNvGrpSpPr>
                  <a:grpSpLocks/>
                </p:cNvGrpSpPr>
                <p:nvPr/>
              </p:nvGrpSpPr>
              <p:grpSpPr bwMode="auto">
                <a:xfrm>
                  <a:off x="4545" y="6567"/>
                  <a:ext cx="468" cy="540"/>
                  <a:chOff x="3885" y="4599"/>
                  <a:chExt cx="468" cy="540"/>
                </a:xfrm>
              </p:grpSpPr>
              <p:sp>
                <p:nvSpPr>
                  <p:cNvPr id="38063" name="Oval 117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3908" y="4624"/>
                    <a:ext cx="460" cy="431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64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5" y="4599"/>
                    <a:ext cx="46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8065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4219" y="4707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49" name="Group 120"/>
                <p:cNvGrpSpPr>
                  <a:grpSpLocks/>
                </p:cNvGrpSpPr>
                <p:nvPr/>
              </p:nvGrpSpPr>
              <p:grpSpPr bwMode="auto">
                <a:xfrm>
                  <a:off x="4488" y="7178"/>
                  <a:ext cx="504" cy="660"/>
                  <a:chOff x="2496" y="7416"/>
                  <a:chExt cx="504" cy="660"/>
                </a:xfrm>
              </p:grpSpPr>
              <p:sp>
                <p:nvSpPr>
                  <p:cNvPr id="3806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2547" y="7536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62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7416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</a:p>
                </p:txBody>
              </p:sp>
            </p:grpSp>
            <p:grpSp>
              <p:nvGrpSpPr>
                <p:cNvPr id="38050" name="Group 123"/>
                <p:cNvGrpSpPr>
                  <a:grpSpLocks/>
                </p:cNvGrpSpPr>
                <p:nvPr/>
              </p:nvGrpSpPr>
              <p:grpSpPr bwMode="auto">
                <a:xfrm>
                  <a:off x="3922" y="7671"/>
                  <a:ext cx="476" cy="540"/>
                  <a:chOff x="3286" y="3387"/>
                  <a:chExt cx="476" cy="540"/>
                </a:xfrm>
              </p:grpSpPr>
              <p:sp>
                <p:nvSpPr>
                  <p:cNvPr id="38058" name="Oval 124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3290" y="3417"/>
                    <a:ext cx="489" cy="455"/>
                  </a:xfrm>
                  <a:prstGeom prst="ellipse">
                    <a:avLst/>
                  </a:prstGeom>
                  <a:noFill/>
                  <a:ln w="15875">
                    <a:solidFill>
                      <a:srgbClr val="3399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59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6" y="3387"/>
                    <a:ext cx="46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339966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806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3632" y="3495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8051" name="Group 127"/>
                <p:cNvGrpSpPr>
                  <a:grpSpLocks/>
                </p:cNvGrpSpPr>
                <p:nvPr/>
              </p:nvGrpSpPr>
              <p:grpSpPr bwMode="auto">
                <a:xfrm>
                  <a:off x="5197" y="7683"/>
                  <a:ext cx="460" cy="540"/>
                  <a:chOff x="2665" y="4563"/>
                  <a:chExt cx="460" cy="540"/>
                </a:xfrm>
              </p:grpSpPr>
              <p:sp>
                <p:nvSpPr>
                  <p:cNvPr id="38055" name="Oval 128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2673" y="4626"/>
                    <a:ext cx="467" cy="4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56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65" y="4563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339966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8057" name="Line 1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979" y="4683"/>
                    <a:ext cx="23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8052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4344" y="7634"/>
                  <a:ext cx="312" cy="18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53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4740" y="7022"/>
                  <a:ext cx="36" cy="27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8054" name="Line 133"/>
                <p:cNvSpPr>
                  <a:spLocks noChangeShapeType="1"/>
                </p:cNvSpPr>
                <p:nvPr/>
              </p:nvSpPr>
              <p:spPr bwMode="auto">
                <a:xfrm>
                  <a:off x="4944" y="7610"/>
                  <a:ext cx="336" cy="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37968" name="Group 134"/>
            <p:cNvGrpSpPr>
              <a:grpSpLocks/>
            </p:cNvGrpSpPr>
            <p:nvPr/>
          </p:nvGrpSpPr>
          <p:grpSpPr bwMode="auto">
            <a:xfrm>
              <a:off x="5887" y="7468"/>
              <a:ext cx="4801" cy="4315"/>
              <a:chOff x="6061" y="8399"/>
              <a:chExt cx="4962" cy="4512"/>
            </a:xfrm>
          </p:grpSpPr>
          <p:grpSp>
            <p:nvGrpSpPr>
              <p:cNvPr id="37979" name="Group 135"/>
              <p:cNvGrpSpPr>
                <a:grpSpLocks/>
              </p:cNvGrpSpPr>
              <p:nvPr/>
            </p:nvGrpSpPr>
            <p:grpSpPr bwMode="auto">
              <a:xfrm>
                <a:off x="6061" y="10661"/>
                <a:ext cx="2439" cy="2238"/>
                <a:chOff x="6061" y="10661"/>
                <a:chExt cx="2439" cy="2238"/>
              </a:xfrm>
            </p:grpSpPr>
            <p:grpSp>
              <p:nvGrpSpPr>
                <p:cNvPr id="38023" name="Group 136"/>
                <p:cNvGrpSpPr>
                  <a:grpSpLocks/>
                </p:cNvGrpSpPr>
                <p:nvPr/>
              </p:nvGrpSpPr>
              <p:grpSpPr bwMode="auto">
                <a:xfrm>
                  <a:off x="6393" y="11056"/>
                  <a:ext cx="1679" cy="1643"/>
                  <a:chOff x="6393" y="11056"/>
                  <a:chExt cx="1679" cy="1643"/>
                </a:xfrm>
              </p:grpSpPr>
              <p:grpSp>
                <p:nvGrpSpPr>
                  <p:cNvPr id="38025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7008" y="11678"/>
                    <a:ext cx="504" cy="660"/>
                    <a:chOff x="1560" y="7404"/>
                    <a:chExt cx="504" cy="660"/>
                  </a:xfrm>
                </p:grpSpPr>
                <p:sp>
                  <p:nvSpPr>
                    <p:cNvPr id="38041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7" y="7512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42" name="Text Box 1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60" y="7404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n</a:t>
                      </a:r>
                    </a:p>
                  </p:txBody>
                </p:sp>
              </p:grpSp>
              <p:grpSp>
                <p:nvGrpSpPr>
                  <p:cNvPr id="38026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7041" y="11056"/>
                    <a:ext cx="468" cy="540"/>
                    <a:chOff x="2481" y="6748"/>
                    <a:chExt cx="468" cy="540"/>
                  </a:xfrm>
                </p:grpSpPr>
                <p:sp>
                  <p:nvSpPr>
                    <p:cNvPr id="38038" name="Oval 141"/>
                    <p:cNvSpPr>
                      <a:spLocks noChangeArrowheads="1"/>
                    </p:cNvSpPr>
                    <p:nvPr/>
                  </p:nvSpPr>
                  <p:spPr bwMode="auto">
                    <a:xfrm rot="-3482516">
                      <a:off x="2554" y="6845"/>
                      <a:ext cx="403" cy="38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39" name="Text Box 1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81" y="6748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040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03" y="6880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027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7611" y="12159"/>
                    <a:ext cx="461" cy="540"/>
                    <a:chOff x="7611" y="12159"/>
                    <a:chExt cx="461" cy="540"/>
                  </a:xfrm>
                </p:grpSpPr>
                <p:sp>
                  <p:nvSpPr>
                    <p:cNvPr id="38035" name="Oval 145"/>
                    <p:cNvSpPr>
                      <a:spLocks noChangeArrowheads="1"/>
                    </p:cNvSpPr>
                    <p:nvPr/>
                  </p:nvSpPr>
                  <p:spPr bwMode="auto">
                    <a:xfrm rot="-3482516">
                      <a:off x="7644" y="12211"/>
                      <a:ext cx="427" cy="41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99CC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36" name="Text Box 1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611" y="12159"/>
                      <a:ext cx="461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037" name="Line 14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925" y="12279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802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864" y="12110"/>
                    <a:ext cx="264" cy="20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29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7428" y="12110"/>
                    <a:ext cx="264" cy="15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30" name="Line 1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284" y="11510"/>
                    <a:ext cx="24" cy="27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8031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6393" y="12159"/>
                    <a:ext cx="476" cy="540"/>
                    <a:chOff x="10773" y="11655"/>
                    <a:chExt cx="476" cy="540"/>
                  </a:xfrm>
                </p:grpSpPr>
                <p:sp>
                  <p:nvSpPr>
                    <p:cNvPr id="38032" name="Text Box 1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73" y="11655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8033" name="Oval 153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830" y="11709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34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18" y="11775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sp>
              <p:nvSpPr>
                <p:cNvPr id="38024" name="AutoShape 155"/>
                <p:cNvSpPr>
                  <a:spLocks noChangeArrowheads="1"/>
                </p:cNvSpPr>
                <p:nvPr/>
              </p:nvSpPr>
              <p:spPr bwMode="auto">
                <a:xfrm>
                  <a:off x="6061" y="10661"/>
                  <a:ext cx="2439" cy="2238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7980" name="Group 156"/>
              <p:cNvGrpSpPr>
                <a:grpSpLocks/>
              </p:cNvGrpSpPr>
              <p:nvPr/>
            </p:nvGrpSpPr>
            <p:grpSpPr bwMode="auto">
              <a:xfrm>
                <a:off x="8583" y="10672"/>
                <a:ext cx="2440" cy="2239"/>
                <a:chOff x="8583" y="10672"/>
                <a:chExt cx="2440" cy="2239"/>
              </a:xfrm>
            </p:grpSpPr>
            <p:sp>
              <p:nvSpPr>
                <p:cNvPr id="38003" name="AutoShape 157"/>
                <p:cNvSpPr>
                  <a:spLocks noChangeArrowheads="1"/>
                </p:cNvSpPr>
                <p:nvPr/>
              </p:nvSpPr>
              <p:spPr bwMode="auto">
                <a:xfrm>
                  <a:off x="8583" y="10672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8004" name="Group 158"/>
                <p:cNvGrpSpPr>
                  <a:grpSpLocks/>
                </p:cNvGrpSpPr>
                <p:nvPr/>
              </p:nvGrpSpPr>
              <p:grpSpPr bwMode="auto">
                <a:xfrm>
                  <a:off x="8944" y="11044"/>
                  <a:ext cx="1729" cy="1715"/>
                  <a:chOff x="8944" y="11044"/>
                  <a:chExt cx="1729" cy="1715"/>
                </a:xfrm>
              </p:grpSpPr>
              <p:grpSp>
                <p:nvGrpSpPr>
                  <p:cNvPr id="38005" name="Group 159"/>
                  <p:cNvGrpSpPr>
                    <a:grpSpLocks/>
                  </p:cNvGrpSpPr>
                  <p:nvPr/>
                </p:nvGrpSpPr>
                <p:grpSpPr bwMode="auto">
                  <a:xfrm>
                    <a:off x="9564" y="11750"/>
                    <a:ext cx="504" cy="660"/>
                    <a:chOff x="1560" y="7404"/>
                    <a:chExt cx="504" cy="660"/>
                  </a:xfrm>
                </p:grpSpPr>
                <p:sp>
                  <p:nvSpPr>
                    <p:cNvPr id="38021" name="Oval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7" y="7512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22" name="Text Box 16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60" y="7404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p</a:t>
                      </a:r>
                    </a:p>
                  </p:txBody>
                </p:sp>
              </p:grpSp>
              <p:grpSp>
                <p:nvGrpSpPr>
                  <p:cNvPr id="38006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8944" y="12208"/>
                    <a:ext cx="478" cy="540"/>
                    <a:chOff x="5152" y="6808"/>
                    <a:chExt cx="478" cy="540"/>
                  </a:xfrm>
                </p:grpSpPr>
                <p:sp>
                  <p:nvSpPr>
                    <p:cNvPr id="38018" name="Text Box 1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2" y="6808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8019" name="Oval 164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5173" y="6839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20" name="Line 1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77" y="6892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8007" name="Group 166"/>
                  <p:cNvGrpSpPr>
                    <a:grpSpLocks/>
                  </p:cNvGrpSpPr>
                  <p:nvPr/>
                </p:nvGrpSpPr>
                <p:grpSpPr bwMode="auto">
                  <a:xfrm>
                    <a:off x="10197" y="12219"/>
                    <a:ext cx="476" cy="540"/>
                    <a:chOff x="4461" y="5655"/>
                    <a:chExt cx="476" cy="540"/>
                  </a:xfrm>
                </p:grpSpPr>
                <p:sp>
                  <p:nvSpPr>
                    <p:cNvPr id="38015" name="Text Box 16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1" y="5655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016" name="Oval 168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4518" y="5709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17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6" y="5775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8008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804" y="11534"/>
                    <a:ext cx="24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09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408" y="12170"/>
                    <a:ext cx="228" cy="1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8010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10008" y="12158"/>
                    <a:ext cx="348" cy="15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8011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9580" y="11044"/>
                    <a:ext cx="481" cy="540"/>
                    <a:chOff x="3832" y="13564"/>
                    <a:chExt cx="481" cy="540"/>
                  </a:xfrm>
                </p:grpSpPr>
                <p:sp>
                  <p:nvSpPr>
                    <p:cNvPr id="38012" name="Text Box 1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32" y="13564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8013" name="Oval 175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3856" y="13595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3399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14" name="Line 1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57" y="13648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37981" name="Group 177"/>
              <p:cNvGrpSpPr>
                <a:grpSpLocks/>
              </p:cNvGrpSpPr>
              <p:nvPr/>
            </p:nvGrpSpPr>
            <p:grpSpPr bwMode="auto">
              <a:xfrm>
                <a:off x="7339" y="8399"/>
                <a:ext cx="2440" cy="2239"/>
                <a:chOff x="7339" y="8399"/>
                <a:chExt cx="2440" cy="2239"/>
              </a:xfrm>
            </p:grpSpPr>
            <p:sp>
              <p:nvSpPr>
                <p:cNvPr id="37983" name="AutoShape 178"/>
                <p:cNvSpPr>
                  <a:spLocks noChangeArrowheads="1"/>
                </p:cNvSpPr>
                <p:nvPr/>
              </p:nvSpPr>
              <p:spPr bwMode="auto">
                <a:xfrm>
                  <a:off x="7339" y="8399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7984" name="Group 179"/>
                <p:cNvGrpSpPr>
                  <a:grpSpLocks/>
                </p:cNvGrpSpPr>
                <p:nvPr/>
              </p:nvGrpSpPr>
              <p:grpSpPr bwMode="auto">
                <a:xfrm>
                  <a:off x="7665" y="8823"/>
                  <a:ext cx="1793" cy="1669"/>
                  <a:chOff x="7665" y="8823"/>
                  <a:chExt cx="1793" cy="1669"/>
                </a:xfrm>
              </p:grpSpPr>
              <p:grpSp>
                <p:nvGrpSpPr>
                  <p:cNvPr id="37985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8292" y="9434"/>
                    <a:ext cx="504" cy="660"/>
                    <a:chOff x="2496" y="7416"/>
                    <a:chExt cx="504" cy="660"/>
                  </a:xfrm>
                </p:grpSpPr>
                <p:sp>
                  <p:nvSpPr>
                    <p:cNvPr id="38001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7536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002" name="Text Box 18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6" y="7416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n</a:t>
                      </a:r>
                    </a:p>
                  </p:txBody>
                </p:sp>
              </p:grpSp>
              <p:grpSp>
                <p:nvGrpSpPr>
                  <p:cNvPr id="3798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8317" y="8823"/>
                    <a:ext cx="478" cy="540"/>
                    <a:chOff x="10477" y="9759"/>
                    <a:chExt cx="478" cy="540"/>
                  </a:xfrm>
                </p:grpSpPr>
                <p:sp>
                  <p:nvSpPr>
                    <p:cNvPr id="37998" name="Oval 184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509" y="9810"/>
                      <a:ext cx="467" cy="4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3399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99" name="Text Box 18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477" y="9759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8000" name="Line 18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0791" y="9879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7987" name="Line 1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48" y="9890"/>
                    <a:ext cx="312" cy="1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88" name="Line 1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44" y="9278"/>
                    <a:ext cx="36" cy="27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89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8748" y="9866"/>
                    <a:ext cx="336" cy="20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7990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8980" y="9952"/>
                    <a:ext cx="478" cy="540"/>
                    <a:chOff x="6628" y="5518"/>
                    <a:chExt cx="478" cy="540"/>
                  </a:xfrm>
                </p:grpSpPr>
                <p:sp>
                  <p:nvSpPr>
                    <p:cNvPr id="37995" name="Text Box 19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28" y="5518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7996" name="Oval 192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6649" y="5549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97" name="Line 1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953" y="5602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7991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7665" y="9915"/>
                    <a:ext cx="476" cy="540"/>
                    <a:chOff x="10797" y="4329"/>
                    <a:chExt cx="476" cy="540"/>
                  </a:xfrm>
                </p:grpSpPr>
                <p:sp>
                  <p:nvSpPr>
                    <p:cNvPr id="37992" name="Text Box 19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97" y="4329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7993" name="Oval 196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854" y="4371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9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42" y="4449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sp>
            <p:nvSpPr>
              <p:cNvPr id="37982" name="Text Box 198"/>
              <p:cNvSpPr txBox="1">
                <a:spLocks noChangeArrowheads="1"/>
              </p:cNvSpPr>
              <p:nvPr/>
            </p:nvSpPr>
            <p:spPr bwMode="auto">
              <a:xfrm>
                <a:off x="8244" y="10976"/>
                <a:ext cx="1025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400" baseline="30000" smtClean="0">
                    <a:solidFill>
                      <a:prstClr val="black"/>
                    </a:solidFill>
                    <a:latin typeface="Times New Roman" pitchFamily="18" charset="0"/>
                  </a:rPr>
                  <a:t>3</a:t>
                </a:r>
                <a:r>
                  <a:rPr lang="ru-RU" altLang="ru-RU" sz="140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37969" name="Text Box 199"/>
            <p:cNvSpPr txBox="1">
              <a:spLocks noChangeArrowheads="1"/>
            </p:cNvSpPr>
            <p:nvPr/>
          </p:nvSpPr>
          <p:spPr bwMode="auto">
            <a:xfrm>
              <a:off x="8243" y="7166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37970" name="Text Box 200"/>
            <p:cNvSpPr txBox="1">
              <a:spLocks noChangeArrowheads="1"/>
            </p:cNvSpPr>
            <p:nvPr/>
          </p:nvSpPr>
          <p:spPr bwMode="auto">
            <a:xfrm>
              <a:off x="3064" y="7155"/>
              <a:ext cx="45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7971" name="Text Box 201"/>
            <p:cNvSpPr txBox="1">
              <a:spLocks noChangeArrowheads="1"/>
            </p:cNvSpPr>
            <p:nvPr/>
          </p:nvSpPr>
          <p:spPr bwMode="auto">
            <a:xfrm>
              <a:off x="10623" y="11676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37972" name="Text Box 202"/>
            <p:cNvSpPr txBox="1">
              <a:spLocks noChangeArrowheads="1"/>
            </p:cNvSpPr>
            <p:nvPr/>
          </p:nvSpPr>
          <p:spPr bwMode="auto">
            <a:xfrm>
              <a:off x="672" y="11619"/>
              <a:ext cx="45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973" name="AutoShape 203"/>
            <p:cNvSpPr>
              <a:spLocks noChangeArrowheads="1"/>
            </p:cNvSpPr>
            <p:nvPr/>
          </p:nvSpPr>
          <p:spPr bwMode="auto">
            <a:xfrm rot="2232402">
              <a:off x="4032" y="4934"/>
              <a:ext cx="387" cy="785"/>
            </a:xfrm>
            <a:prstGeom prst="curvedRightArrow">
              <a:avLst>
                <a:gd name="adj1" fmla="val 32981"/>
                <a:gd name="adj2" fmla="val 76028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74" name="AutoShape 204"/>
            <p:cNvSpPr>
              <a:spLocks noChangeArrowheads="1"/>
            </p:cNvSpPr>
            <p:nvPr/>
          </p:nvSpPr>
          <p:spPr bwMode="auto">
            <a:xfrm rot="-4466215">
              <a:off x="3504" y="11822"/>
              <a:ext cx="387" cy="785"/>
            </a:xfrm>
            <a:prstGeom prst="curvedRightArrow">
              <a:avLst>
                <a:gd name="adj1" fmla="val 32981"/>
                <a:gd name="adj2" fmla="val 76028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75" name="AutoShape 205"/>
            <p:cNvSpPr>
              <a:spLocks noChangeArrowheads="1"/>
            </p:cNvSpPr>
            <p:nvPr/>
          </p:nvSpPr>
          <p:spPr bwMode="auto">
            <a:xfrm rot="10146219">
              <a:off x="9564" y="8786"/>
              <a:ext cx="387" cy="785"/>
            </a:xfrm>
            <a:prstGeom prst="curvedRightArrow">
              <a:avLst>
                <a:gd name="adj1" fmla="val 32981"/>
                <a:gd name="adj2" fmla="val 76028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76" name="AutoShape 206"/>
            <p:cNvSpPr>
              <a:spLocks noChangeArrowheads="1"/>
            </p:cNvSpPr>
            <p:nvPr/>
          </p:nvSpPr>
          <p:spPr bwMode="auto">
            <a:xfrm rot="-9755918">
              <a:off x="1896" y="8750"/>
              <a:ext cx="411" cy="773"/>
            </a:xfrm>
            <a:prstGeom prst="curvedLeftArrow">
              <a:avLst>
                <a:gd name="adj1" fmla="val 33018"/>
                <a:gd name="adj2" fmla="val 75231"/>
                <a:gd name="adj3" fmla="val 3230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77" name="AutoShape 207"/>
            <p:cNvSpPr>
              <a:spLocks noChangeArrowheads="1"/>
            </p:cNvSpPr>
            <p:nvPr/>
          </p:nvSpPr>
          <p:spPr bwMode="auto">
            <a:xfrm rot="4590223">
              <a:off x="7788" y="11798"/>
              <a:ext cx="411" cy="773"/>
            </a:xfrm>
            <a:prstGeom prst="curvedLeftArrow">
              <a:avLst>
                <a:gd name="adj1" fmla="val 33018"/>
                <a:gd name="adj2" fmla="val 75231"/>
                <a:gd name="adj3" fmla="val 3230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78" name="AutoShape 208"/>
            <p:cNvSpPr>
              <a:spLocks noChangeArrowheads="1"/>
            </p:cNvSpPr>
            <p:nvPr/>
          </p:nvSpPr>
          <p:spPr bwMode="auto">
            <a:xfrm rot="-2800305">
              <a:off x="7392" y="4946"/>
              <a:ext cx="411" cy="773"/>
            </a:xfrm>
            <a:prstGeom prst="curvedLeftArrow">
              <a:avLst>
                <a:gd name="adj1" fmla="val 33018"/>
                <a:gd name="adj2" fmla="val 75231"/>
                <a:gd name="adj3" fmla="val 3230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7892" name="Group 209"/>
          <p:cNvGrpSpPr>
            <a:grpSpLocks/>
          </p:cNvGrpSpPr>
          <p:nvPr/>
        </p:nvGrpSpPr>
        <p:grpSpPr bwMode="auto">
          <a:xfrm>
            <a:off x="5724525" y="1628775"/>
            <a:ext cx="2778125" cy="2360613"/>
            <a:chOff x="5556" y="1929"/>
            <a:chExt cx="5508" cy="5250"/>
          </a:xfrm>
        </p:grpSpPr>
        <p:grpSp>
          <p:nvGrpSpPr>
            <p:cNvPr id="37897" name="Group 210"/>
            <p:cNvGrpSpPr>
              <a:grpSpLocks/>
            </p:cNvGrpSpPr>
            <p:nvPr/>
          </p:nvGrpSpPr>
          <p:grpSpPr bwMode="auto">
            <a:xfrm>
              <a:off x="5935" y="2464"/>
              <a:ext cx="4729" cy="4316"/>
              <a:chOff x="7111" y="1156"/>
              <a:chExt cx="4729" cy="4316"/>
            </a:xfrm>
          </p:grpSpPr>
          <p:grpSp>
            <p:nvGrpSpPr>
              <p:cNvPr id="37901" name="Group 211"/>
              <p:cNvGrpSpPr>
                <a:grpSpLocks/>
              </p:cNvGrpSpPr>
              <p:nvPr/>
            </p:nvGrpSpPr>
            <p:grpSpPr bwMode="auto">
              <a:xfrm>
                <a:off x="7111" y="3331"/>
                <a:ext cx="2360" cy="2141"/>
                <a:chOff x="7039" y="3319"/>
                <a:chExt cx="2360" cy="2141"/>
              </a:xfrm>
            </p:grpSpPr>
            <p:grpSp>
              <p:nvGrpSpPr>
                <p:cNvPr id="37945" name="Group 212"/>
                <p:cNvGrpSpPr>
                  <a:grpSpLocks/>
                </p:cNvGrpSpPr>
                <p:nvPr/>
              </p:nvGrpSpPr>
              <p:grpSpPr bwMode="auto">
                <a:xfrm>
                  <a:off x="7384" y="4770"/>
                  <a:ext cx="478" cy="540"/>
                  <a:chOff x="11140" y="4720"/>
                  <a:chExt cx="478" cy="540"/>
                </a:xfrm>
              </p:grpSpPr>
              <p:sp>
                <p:nvSpPr>
                  <p:cNvPr id="37961" name="Text Box 2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40" y="4720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0000FF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7962" name="Oval 214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11161" y="4751"/>
                    <a:ext cx="460" cy="454"/>
                  </a:xfrm>
                  <a:prstGeom prst="ellips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63" name="Line 2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465" y="4804"/>
                    <a:ext cx="23" cy="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7946" name="Group 216"/>
                <p:cNvGrpSpPr>
                  <a:grpSpLocks/>
                </p:cNvGrpSpPr>
                <p:nvPr/>
              </p:nvGrpSpPr>
              <p:grpSpPr bwMode="auto">
                <a:xfrm>
                  <a:off x="8528" y="4747"/>
                  <a:ext cx="461" cy="540"/>
                  <a:chOff x="9224" y="6895"/>
                  <a:chExt cx="461" cy="540"/>
                </a:xfrm>
              </p:grpSpPr>
              <p:sp>
                <p:nvSpPr>
                  <p:cNvPr id="37958" name="Oval 217"/>
                  <p:cNvSpPr>
                    <a:spLocks noChangeArrowheads="1"/>
                  </p:cNvSpPr>
                  <p:nvPr/>
                </p:nvSpPr>
                <p:spPr bwMode="auto">
                  <a:xfrm rot="-7220587">
                    <a:off x="9249" y="6965"/>
                    <a:ext cx="435" cy="41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99CC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59" name="Text Box 2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24" y="6895"/>
                    <a:ext cx="461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339966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sp>
                <p:nvSpPr>
                  <p:cNvPr id="37960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9558" y="7027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7947" name="Group 220"/>
                <p:cNvGrpSpPr>
                  <a:grpSpLocks/>
                </p:cNvGrpSpPr>
                <p:nvPr/>
              </p:nvGrpSpPr>
              <p:grpSpPr bwMode="auto">
                <a:xfrm>
                  <a:off x="7955" y="4292"/>
                  <a:ext cx="488" cy="632"/>
                  <a:chOff x="1560" y="7404"/>
                  <a:chExt cx="504" cy="660"/>
                </a:xfrm>
              </p:grpSpPr>
              <p:sp>
                <p:nvSpPr>
                  <p:cNvPr id="37956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7512"/>
                    <a:ext cx="408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57" name="Text Box 2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60" y="7404"/>
                    <a:ext cx="504" cy="6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8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</a:p>
                </p:txBody>
              </p:sp>
            </p:grpSp>
            <p:grpSp>
              <p:nvGrpSpPr>
                <p:cNvPr id="37948" name="Group 223"/>
                <p:cNvGrpSpPr>
                  <a:grpSpLocks/>
                </p:cNvGrpSpPr>
                <p:nvPr/>
              </p:nvGrpSpPr>
              <p:grpSpPr bwMode="auto">
                <a:xfrm>
                  <a:off x="7987" y="3697"/>
                  <a:ext cx="453" cy="517"/>
                  <a:chOff x="2481" y="6748"/>
                  <a:chExt cx="468" cy="540"/>
                </a:xfrm>
              </p:grpSpPr>
              <p:sp>
                <p:nvSpPr>
                  <p:cNvPr id="37953" name="Oval 224"/>
                  <p:cNvSpPr>
                    <a:spLocks noChangeArrowheads="1"/>
                  </p:cNvSpPr>
                  <p:nvPr/>
                </p:nvSpPr>
                <p:spPr bwMode="auto">
                  <a:xfrm rot="-3482516">
                    <a:off x="2554" y="6845"/>
                    <a:ext cx="403" cy="38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54" name="Text Box 2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1" y="6748"/>
                    <a:ext cx="46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0" hangingPunct="0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600" b="0" baseline="0" smtClean="0">
                        <a:solidFill>
                          <a:srgbClr val="FF0000"/>
                        </a:solidFill>
                        <a:latin typeface="Times New Roman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37955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2803" y="6880"/>
                    <a:ext cx="0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7949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7816" y="4705"/>
                  <a:ext cx="255" cy="1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7950" name="Line 228"/>
                <p:cNvSpPr>
                  <a:spLocks noChangeShapeType="1"/>
                </p:cNvSpPr>
                <p:nvPr/>
              </p:nvSpPr>
              <p:spPr bwMode="auto">
                <a:xfrm>
                  <a:off x="8362" y="4705"/>
                  <a:ext cx="255" cy="15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7951" name="Line 229"/>
                <p:cNvSpPr>
                  <a:spLocks noChangeShapeType="1"/>
                </p:cNvSpPr>
                <p:nvPr/>
              </p:nvSpPr>
              <p:spPr bwMode="auto">
                <a:xfrm flipH="1">
                  <a:off x="8222" y="4131"/>
                  <a:ext cx="24" cy="26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ru-RU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37952" name="AutoShape 230"/>
                <p:cNvSpPr>
                  <a:spLocks noChangeArrowheads="1"/>
                </p:cNvSpPr>
                <p:nvPr/>
              </p:nvSpPr>
              <p:spPr bwMode="auto">
                <a:xfrm>
                  <a:off x="7039" y="3319"/>
                  <a:ext cx="2360" cy="2141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7902" name="Group 231"/>
              <p:cNvGrpSpPr>
                <a:grpSpLocks/>
              </p:cNvGrpSpPr>
              <p:nvPr/>
            </p:nvGrpSpPr>
            <p:grpSpPr bwMode="auto">
              <a:xfrm>
                <a:off x="9479" y="3330"/>
                <a:ext cx="2361" cy="2141"/>
                <a:chOff x="9479" y="3330"/>
                <a:chExt cx="2361" cy="2141"/>
              </a:xfrm>
            </p:grpSpPr>
            <p:sp>
              <p:nvSpPr>
                <p:cNvPr id="37925" name="AutoShape 232"/>
                <p:cNvSpPr>
                  <a:spLocks noChangeArrowheads="1"/>
                </p:cNvSpPr>
                <p:nvPr/>
              </p:nvSpPr>
              <p:spPr bwMode="auto">
                <a:xfrm>
                  <a:off x="9479" y="3330"/>
                  <a:ext cx="2361" cy="2141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7926" name="Group 233"/>
                <p:cNvGrpSpPr>
                  <a:grpSpLocks/>
                </p:cNvGrpSpPr>
                <p:nvPr/>
              </p:nvGrpSpPr>
              <p:grpSpPr bwMode="auto">
                <a:xfrm>
                  <a:off x="9816" y="3686"/>
                  <a:ext cx="1713" cy="1683"/>
                  <a:chOff x="9816" y="3686"/>
                  <a:chExt cx="1713" cy="1683"/>
                </a:xfrm>
              </p:grpSpPr>
              <p:grpSp>
                <p:nvGrpSpPr>
                  <p:cNvPr id="37927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11061" y="4829"/>
                    <a:ext cx="468" cy="540"/>
                    <a:chOff x="10713" y="8537"/>
                    <a:chExt cx="468" cy="540"/>
                  </a:xfrm>
                </p:grpSpPr>
                <p:sp>
                  <p:nvSpPr>
                    <p:cNvPr id="37942" name="Oval 235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736" y="8586"/>
                      <a:ext cx="460" cy="431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43" name="Text Box 2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13" y="8537"/>
                      <a:ext cx="461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7944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59" y="8645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7928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10428" y="4361"/>
                    <a:ext cx="488" cy="631"/>
                    <a:chOff x="1560" y="7404"/>
                    <a:chExt cx="504" cy="660"/>
                  </a:xfrm>
                </p:grpSpPr>
                <p:sp>
                  <p:nvSpPr>
                    <p:cNvPr id="37940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7" y="7512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41" name="Text Box 2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60" y="7404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p</a:t>
                      </a:r>
                    </a:p>
                  </p:txBody>
                </p:sp>
              </p:grpSp>
              <p:grpSp>
                <p:nvGrpSpPr>
                  <p:cNvPr id="37929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9816" y="4798"/>
                    <a:ext cx="461" cy="516"/>
                    <a:chOff x="4461" y="5655"/>
                    <a:chExt cx="476" cy="540"/>
                  </a:xfrm>
                </p:grpSpPr>
                <p:sp>
                  <p:nvSpPr>
                    <p:cNvPr id="37937" name="Text Box 2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1" y="5655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7938" name="Oval 243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4518" y="5709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39" name="Line 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6" y="5775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7930" name="Line 2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660" y="4155"/>
                    <a:ext cx="23" cy="29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31" name="Line 2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77" y="4763"/>
                    <a:ext cx="221" cy="17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32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10858" y="4751"/>
                    <a:ext cx="336" cy="1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7933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10443" y="3686"/>
                    <a:ext cx="466" cy="516"/>
                    <a:chOff x="3832" y="13564"/>
                    <a:chExt cx="481" cy="540"/>
                  </a:xfrm>
                </p:grpSpPr>
                <p:sp>
                  <p:nvSpPr>
                    <p:cNvPr id="37934" name="Text Box 2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32" y="13564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7935" name="Oval 250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3856" y="13595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3399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36" name="Line 2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57" y="13648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37903" name="Group 252"/>
              <p:cNvGrpSpPr>
                <a:grpSpLocks/>
              </p:cNvGrpSpPr>
              <p:nvPr/>
            </p:nvGrpSpPr>
            <p:grpSpPr bwMode="auto">
              <a:xfrm>
                <a:off x="8276" y="1156"/>
                <a:ext cx="2360" cy="2141"/>
                <a:chOff x="7339" y="8399"/>
                <a:chExt cx="2440" cy="2239"/>
              </a:xfrm>
            </p:grpSpPr>
            <p:sp>
              <p:nvSpPr>
                <p:cNvPr id="37905" name="AutoShape 253"/>
                <p:cNvSpPr>
                  <a:spLocks noChangeArrowheads="1"/>
                </p:cNvSpPr>
                <p:nvPr/>
              </p:nvSpPr>
              <p:spPr bwMode="auto">
                <a:xfrm>
                  <a:off x="7339" y="8399"/>
                  <a:ext cx="2440" cy="2239"/>
                </a:xfrm>
                <a:prstGeom prst="triangle">
                  <a:avLst>
                    <a:gd name="adj" fmla="val 50023"/>
                  </a:avLst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ru-RU" altLang="ru-RU" sz="1800" b="0" baseline="0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7906" name="Group 254"/>
                <p:cNvGrpSpPr>
                  <a:grpSpLocks/>
                </p:cNvGrpSpPr>
                <p:nvPr/>
              </p:nvGrpSpPr>
              <p:grpSpPr bwMode="auto">
                <a:xfrm>
                  <a:off x="7665" y="8823"/>
                  <a:ext cx="1793" cy="1669"/>
                  <a:chOff x="7665" y="8823"/>
                  <a:chExt cx="1793" cy="1669"/>
                </a:xfrm>
              </p:grpSpPr>
              <p:grpSp>
                <p:nvGrpSpPr>
                  <p:cNvPr id="37907" name="Group 255"/>
                  <p:cNvGrpSpPr>
                    <a:grpSpLocks/>
                  </p:cNvGrpSpPr>
                  <p:nvPr/>
                </p:nvGrpSpPr>
                <p:grpSpPr bwMode="auto">
                  <a:xfrm>
                    <a:off x="8292" y="9434"/>
                    <a:ext cx="504" cy="660"/>
                    <a:chOff x="2496" y="7416"/>
                    <a:chExt cx="504" cy="660"/>
                  </a:xfrm>
                </p:grpSpPr>
                <p:sp>
                  <p:nvSpPr>
                    <p:cNvPr id="37923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7" y="7536"/>
                      <a:ext cx="408" cy="42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24" name="Text Box 2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6" y="7416"/>
                      <a:ext cx="504" cy="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800" b="0" baseline="0" smtClean="0">
                          <a:solidFill>
                            <a:prstClr val="black"/>
                          </a:solidFill>
                          <a:latin typeface="Times New Roman" pitchFamily="18" charset="0"/>
                        </a:rPr>
                        <a:t>n</a:t>
                      </a:r>
                    </a:p>
                  </p:txBody>
                </p:sp>
              </p:grpSp>
              <p:grpSp>
                <p:nvGrpSpPr>
                  <p:cNvPr id="37908" name="Group 258"/>
                  <p:cNvGrpSpPr>
                    <a:grpSpLocks/>
                  </p:cNvGrpSpPr>
                  <p:nvPr/>
                </p:nvGrpSpPr>
                <p:grpSpPr bwMode="auto">
                  <a:xfrm>
                    <a:off x="8317" y="8823"/>
                    <a:ext cx="478" cy="540"/>
                    <a:chOff x="10477" y="9759"/>
                    <a:chExt cx="478" cy="540"/>
                  </a:xfrm>
                </p:grpSpPr>
                <p:sp>
                  <p:nvSpPr>
                    <p:cNvPr id="37920" name="Oval 259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509" y="9810"/>
                      <a:ext cx="467" cy="4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875">
                      <a:solidFill>
                        <a:srgbClr val="3399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21" name="Text Box 2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477" y="9759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339966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7922" name="Line 2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0791" y="9879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7909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48" y="9890"/>
                    <a:ext cx="312" cy="18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10" name="Line 2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44" y="9278"/>
                    <a:ext cx="36" cy="27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7911" name="Line 264"/>
                  <p:cNvSpPr>
                    <a:spLocks noChangeShapeType="1"/>
                  </p:cNvSpPr>
                  <p:nvPr/>
                </p:nvSpPr>
                <p:spPr bwMode="auto">
                  <a:xfrm>
                    <a:off x="8748" y="9866"/>
                    <a:ext cx="336" cy="20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37912" name="Group 265"/>
                  <p:cNvGrpSpPr>
                    <a:grpSpLocks/>
                  </p:cNvGrpSpPr>
                  <p:nvPr/>
                </p:nvGrpSpPr>
                <p:grpSpPr bwMode="auto">
                  <a:xfrm>
                    <a:off x="8980" y="9952"/>
                    <a:ext cx="478" cy="540"/>
                    <a:chOff x="6628" y="5518"/>
                    <a:chExt cx="478" cy="540"/>
                  </a:xfrm>
                </p:grpSpPr>
                <p:sp>
                  <p:nvSpPr>
                    <p:cNvPr id="37917" name="Text Box 2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28" y="5518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37918" name="Oval 267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6649" y="5549"/>
                      <a:ext cx="460" cy="454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19" name="Line 26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953" y="5602"/>
                      <a:ext cx="23" cy="3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37913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7665" y="9915"/>
                    <a:ext cx="476" cy="540"/>
                    <a:chOff x="10797" y="4329"/>
                    <a:chExt cx="476" cy="540"/>
                  </a:xfrm>
                </p:grpSpPr>
                <p:sp>
                  <p:nvSpPr>
                    <p:cNvPr id="37914" name="Text Box 2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97" y="4329"/>
                      <a:ext cx="46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0" hangingPunc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600" b="0" baseline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sp>
                  <p:nvSpPr>
                    <p:cNvPr id="37915" name="Oval 271"/>
                    <p:cNvSpPr>
                      <a:spLocks noChangeArrowheads="1"/>
                    </p:cNvSpPr>
                    <p:nvPr/>
                  </p:nvSpPr>
                  <p:spPr bwMode="auto">
                    <a:xfrm rot="-7220587">
                      <a:off x="10854" y="4371"/>
                      <a:ext cx="431" cy="407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16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142" y="4449"/>
                      <a:ext cx="0" cy="3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 type="triangle" w="sm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sp>
            <p:nvSpPr>
              <p:cNvPr id="37904" name="Text Box 273"/>
              <p:cNvSpPr txBox="1">
                <a:spLocks noChangeArrowheads="1"/>
              </p:cNvSpPr>
              <p:nvPr/>
            </p:nvSpPr>
            <p:spPr bwMode="auto">
              <a:xfrm>
                <a:off x="9151" y="3620"/>
                <a:ext cx="955" cy="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ru-RU" altLang="ru-RU" sz="1800" baseline="30000" smtClean="0">
                    <a:solidFill>
                      <a:prstClr val="black"/>
                    </a:solidFill>
                    <a:latin typeface="Times New Roman" pitchFamily="18" charset="0"/>
                  </a:rPr>
                  <a:t>3</a:t>
                </a:r>
                <a:r>
                  <a:rPr lang="ru-RU" altLang="ru-RU" sz="1400" baseline="0" smtClean="0">
                    <a:solidFill>
                      <a:prstClr val="black"/>
                    </a:solidFill>
                    <a:latin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37898" name="Text Box 274"/>
            <p:cNvSpPr txBox="1">
              <a:spLocks noChangeArrowheads="1"/>
            </p:cNvSpPr>
            <p:nvPr/>
          </p:nvSpPr>
          <p:spPr bwMode="auto">
            <a:xfrm>
              <a:off x="8064" y="1929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7899" name="Text Box 275"/>
            <p:cNvSpPr txBox="1">
              <a:spLocks noChangeArrowheads="1"/>
            </p:cNvSpPr>
            <p:nvPr/>
          </p:nvSpPr>
          <p:spPr bwMode="auto">
            <a:xfrm>
              <a:off x="10611" y="6708"/>
              <a:ext cx="45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37900" name="Text Box 276"/>
            <p:cNvSpPr txBox="1">
              <a:spLocks noChangeArrowheads="1"/>
            </p:cNvSpPr>
            <p:nvPr/>
          </p:nvSpPr>
          <p:spPr bwMode="auto">
            <a:xfrm>
              <a:off x="5556" y="6627"/>
              <a:ext cx="45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ru-RU" altLang="ru-RU" sz="1600" b="0" baseline="0" smtClean="0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37893" name="TextBox 276"/>
          <p:cNvSpPr txBox="1">
            <a:spLocks noChangeArrowheads="1"/>
          </p:cNvSpPr>
          <p:nvPr/>
        </p:nvSpPr>
        <p:spPr bwMode="auto">
          <a:xfrm>
            <a:off x="5651500" y="1268413"/>
            <a:ext cx="2649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0" baseline="0" smtClean="0">
                <a:solidFill>
                  <a:prstClr val="black"/>
                </a:solidFill>
                <a:latin typeface="Arial" charset="0"/>
              </a:rPr>
              <a:t>Face of </a:t>
            </a:r>
            <a:r>
              <a:rPr lang="en-US" altLang="ru-RU" sz="1800" b="0" baseline="30000" smtClean="0">
                <a:solidFill>
                  <a:prstClr val="black"/>
                </a:solidFill>
                <a:latin typeface="Arial" charset="0"/>
              </a:rPr>
              <a:t>16</a:t>
            </a:r>
            <a:r>
              <a:rPr lang="en-US" altLang="ru-RU" sz="1800" b="0" baseline="0" smtClean="0">
                <a:solidFill>
                  <a:prstClr val="black"/>
                </a:solidFill>
                <a:latin typeface="Arial" charset="0"/>
              </a:rPr>
              <a:t>O octahedron </a:t>
            </a: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7894" name="Group 277"/>
          <p:cNvGrpSpPr>
            <a:grpSpLocks/>
          </p:cNvGrpSpPr>
          <p:nvPr/>
        </p:nvGrpSpPr>
        <p:grpSpPr bwMode="auto">
          <a:xfrm>
            <a:off x="228600" y="950913"/>
            <a:ext cx="2017713" cy="2270125"/>
            <a:chOff x="6711406" y="4092067"/>
            <a:chExt cx="2018501" cy="2269906"/>
          </a:xfrm>
        </p:grpSpPr>
        <p:pic>
          <p:nvPicPr>
            <p:cNvPr id="37895" name="Picture 2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648" y="4566786"/>
              <a:ext cx="1625830" cy="179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TextBox 279"/>
            <p:cNvSpPr txBox="1">
              <a:spLocks noChangeArrowheads="1"/>
            </p:cNvSpPr>
            <p:nvPr/>
          </p:nvSpPr>
          <p:spPr bwMode="auto">
            <a:xfrm>
              <a:off x="6711406" y="4092067"/>
              <a:ext cx="20185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 b="0" baseline="0" smtClean="0">
                  <a:solidFill>
                    <a:prstClr val="black"/>
                  </a:solidFill>
                  <a:latin typeface="Arial" charset="0"/>
                </a:rPr>
                <a:t>Shell Closure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en-US" altLang="ru-RU" sz="4000" b="1" smtClean="0">
                <a:solidFill>
                  <a:srgbClr val="339966"/>
                </a:solidFill>
                <a:cs typeface="Times New Roman" pitchFamily="18" charset="0"/>
              </a:rPr>
              <a:t>The closed shell n = 1, </a:t>
            </a:r>
            <a:r>
              <a:rPr lang="en-US" altLang="ru-RU" sz="4000" b="1" baseline="30000" smtClean="0">
                <a:solidFill>
                  <a:srgbClr val="339966"/>
                </a:solidFill>
                <a:cs typeface="Times New Roman" pitchFamily="18" charset="0"/>
              </a:rPr>
              <a:t>16</a:t>
            </a:r>
            <a:r>
              <a:rPr lang="en-US" altLang="ru-RU" sz="4000" b="1" smtClean="0">
                <a:solidFill>
                  <a:srgbClr val="339966"/>
                </a:solidFill>
                <a:cs typeface="Times New Roman" pitchFamily="18" charset="0"/>
              </a:rPr>
              <a:t>O</a:t>
            </a:r>
            <a:endParaRPr lang="ru-RU" altLang="ru-RU" sz="4000" b="1" smtClean="0">
              <a:solidFill>
                <a:srgbClr val="339966"/>
              </a:solidFill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15950" y="1503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1655763" y="1878013"/>
          <a:ext cx="5561012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3" r:id="rId3" imgW="9525" imgH="9525" progId="CorelDRAW.Graphic.10">
                  <p:embed/>
                </p:oleObj>
              </mc:Choice>
              <mc:Fallback>
                <p:oleObj r:id="rId3" imgW="9525" imgH="952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763" y="1878013"/>
                        <a:ext cx="5561012" cy="420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66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1050925" y="128588"/>
            <a:ext cx="7329488" cy="660400"/>
          </a:xfrm>
        </p:spPr>
        <p:txBody>
          <a:bodyPr/>
          <a:lstStyle/>
          <a:p>
            <a:r>
              <a:rPr lang="en-US" altLang="ru-RU" sz="3200" b="1" baseline="30000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16</a:t>
            </a:r>
            <a:r>
              <a:rPr lang="en-US" altLang="ru-RU" sz="3200" b="1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O</a:t>
            </a:r>
            <a:endParaRPr lang="ru-RU" altLang="ru-RU" sz="3200" smtClean="0"/>
          </a:p>
        </p:txBody>
      </p:sp>
      <p:pic>
        <p:nvPicPr>
          <p:cNvPr id="3" name="O1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333500"/>
            <a:ext cx="4953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2752725" y="1914525"/>
            <a:ext cx="63865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589213" y="1914525"/>
            <a:ext cx="6386512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0964" name="Группа 104"/>
          <p:cNvGrpSpPr>
            <a:grpSpLocks/>
          </p:cNvGrpSpPr>
          <p:nvPr/>
        </p:nvGrpSpPr>
        <p:grpSpPr bwMode="auto">
          <a:xfrm>
            <a:off x="977903" y="2664583"/>
            <a:ext cx="2999760" cy="2879725"/>
            <a:chOff x="631825" y="1684338"/>
            <a:chExt cx="2955925" cy="2573337"/>
          </a:xfrm>
        </p:grpSpPr>
        <p:grpSp>
          <p:nvGrpSpPr>
            <p:cNvPr id="41021" name="Group 5"/>
            <p:cNvGrpSpPr>
              <a:grpSpLocks/>
            </p:cNvGrpSpPr>
            <p:nvPr/>
          </p:nvGrpSpPr>
          <p:grpSpPr bwMode="auto">
            <a:xfrm>
              <a:off x="757238" y="1684338"/>
              <a:ext cx="2743200" cy="2411412"/>
              <a:chOff x="160" y="1415"/>
              <a:chExt cx="1856" cy="2025"/>
            </a:xfrm>
          </p:grpSpPr>
          <p:grpSp>
            <p:nvGrpSpPr>
              <p:cNvPr id="41028" name="Group 6"/>
              <p:cNvGrpSpPr>
                <a:grpSpLocks/>
              </p:cNvGrpSpPr>
              <p:nvPr/>
            </p:nvGrpSpPr>
            <p:grpSpPr bwMode="auto">
              <a:xfrm>
                <a:off x="468" y="1415"/>
                <a:ext cx="1237" cy="1340"/>
                <a:chOff x="601" y="3161"/>
                <a:chExt cx="1237" cy="1340"/>
              </a:xfrm>
            </p:grpSpPr>
            <p:grpSp>
              <p:nvGrpSpPr>
                <p:cNvPr id="41050" name="Group 7"/>
                <p:cNvGrpSpPr>
                  <a:grpSpLocks/>
                </p:cNvGrpSpPr>
                <p:nvPr/>
              </p:nvGrpSpPr>
              <p:grpSpPr bwMode="auto">
                <a:xfrm>
                  <a:off x="909" y="3161"/>
                  <a:ext cx="610" cy="663"/>
                  <a:chOff x="2096" y="4526"/>
                  <a:chExt cx="610" cy="663"/>
                </a:xfrm>
              </p:grpSpPr>
              <p:sp>
                <p:nvSpPr>
                  <p:cNvPr id="4106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5" y="4791"/>
                    <a:ext cx="211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  <a:endParaRPr lang="ru-RU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6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2096" y="4526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67" name="Line 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68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69" name="Line 1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70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41051" name="Group 14"/>
                <p:cNvGrpSpPr>
                  <a:grpSpLocks/>
                </p:cNvGrpSpPr>
                <p:nvPr/>
              </p:nvGrpSpPr>
              <p:grpSpPr bwMode="auto">
                <a:xfrm>
                  <a:off x="1228" y="3835"/>
                  <a:ext cx="610" cy="663"/>
                  <a:chOff x="1198" y="3752"/>
                  <a:chExt cx="610" cy="663"/>
                </a:xfrm>
              </p:grpSpPr>
              <p:sp>
                <p:nvSpPr>
                  <p:cNvPr id="41059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6" y="4017"/>
                    <a:ext cx="21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  <a:endParaRPr lang="ru-RU" altLang="ru-RU" sz="2000" b="0" baseline="0" dirty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60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1198" y="3752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61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62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63" name="Line 1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64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41052" name="Group 21"/>
                <p:cNvGrpSpPr>
                  <a:grpSpLocks/>
                </p:cNvGrpSpPr>
                <p:nvPr/>
              </p:nvGrpSpPr>
              <p:grpSpPr bwMode="auto">
                <a:xfrm>
                  <a:off x="601" y="3838"/>
                  <a:ext cx="610" cy="663"/>
                  <a:chOff x="1198" y="3752"/>
                  <a:chExt cx="610" cy="663"/>
                </a:xfrm>
              </p:grpSpPr>
              <p:sp>
                <p:nvSpPr>
                  <p:cNvPr id="41053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6" y="4017"/>
                    <a:ext cx="21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  <a:endParaRPr lang="ru-RU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54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98" y="3752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55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56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5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58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41029" name="Group 28"/>
              <p:cNvGrpSpPr>
                <a:grpSpLocks/>
              </p:cNvGrpSpPr>
              <p:nvPr/>
            </p:nvGrpSpPr>
            <p:grpSpPr bwMode="auto">
              <a:xfrm>
                <a:off x="160" y="2774"/>
                <a:ext cx="610" cy="663"/>
                <a:chOff x="2096" y="4526"/>
                <a:chExt cx="610" cy="663"/>
              </a:xfrm>
            </p:grpSpPr>
            <p:sp>
              <p:nvSpPr>
                <p:cNvPr id="410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295" y="4791"/>
                  <a:ext cx="210" cy="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n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1045" name="Group 30"/>
                <p:cNvGrpSpPr>
                  <a:grpSpLocks/>
                </p:cNvGrpSpPr>
                <p:nvPr/>
              </p:nvGrpSpPr>
              <p:grpSpPr bwMode="auto">
                <a:xfrm>
                  <a:off x="2096" y="4526"/>
                  <a:ext cx="610" cy="663"/>
                  <a:chOff x="1198" y="3752"/>
                  <a:chExt cx="610" cy="663"/>
                </a:xfrm>
              </p:grpSpPr>
              <p:sp>
                <p:nvSpPr>
                  <p:cNvPr id="41046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7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8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1030" name="Group 35"/>
              <p:cNvGrpSpPr>
                <a:grpSpLocks/>
              </p:cNvGrpSpPr>
              <p:nvPr/>
            </p:nvGrpSpPr>
            <p:grpSpPr bwMode="auto">
              <a:xfrm>
                <a:off x="783" y="2777"/>
                <a:ext cx="610" cy="663"/>
                <a:chOff x="2096" y="4526"/>
                <a:chExt cx="610" cy="663"/>
              </a:xfrm>
            </p:grpSpPr>
            <p:sp>
              <p:nvSpPr>
                <p:cNvPr id="4103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295" y="4791"/>
                  <a:ext cx="210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n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1039" name="Group 37"/>
                <p:cNvGrpSpPr>
                  <a:grpSpLocks/>
                </p:cNvGrpSpPr>
                <p:nvPr/>
              </p:nvGrpSpPr>
              <p:grpSpPr bwMode="auto">
                <a:xfrm>
                  <a:off x="2096" y="4526"/>
                  <a:ext cx="610" cy="663"/>
                  <a:chOff x="1198" y="3752"/>
                  <a:chExt cx="610" cy="663"/>
                </a:xfrm>
              </p:grpSpPr>
              <p:sp>
                <p:nvSpPr>
                  <p:cNvPr id="41040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2" name="Line 4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4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1031" name="Group 42"/>
              <p:cNvGrpSpPr>
                <a:grpSpLocks/>
              </p:cNvGrpSpPr>
              <p:nvPr/>
            </p:nvGrpSpPr>
            <p:grpSpPr bwMode="auto">
              <a:xfrm>
                <a:off x="1406" y="2762"/>
                <a:ext cx="610" cy="663"/>
                <a:chOff x="2096" y="4526"/>
                <a:chExt cx="610" cy="663"/>
              </a:xfrm>
            </p:grpSpPr>
            <p:sp>
              <p:nvSpPr>
                <p:cNvPr id="4103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295" y="4791"/>
                  <a:ext cx="210" cy="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n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1033" name="Group 44"/>
                <p:cNvGrpSpPr>
                  <a:grpSpLocks/>
                </p:cNvGrpSpPr>
                <p:nvPr/>
              </p:nvGrpSpPr>
              <p:grpSpPr bwMode="auto">
                <a:xfrm>
                  <a:off x="2096" y="4526"/>
                  <a:ext cx="610" cy="663"/>
                  <a:chOff x="1198" y="3752"/>
                  <a:chExt cx="610" cy="663"/>
                </a:xfrm>
              </p:grpSpPr>
              <p:sp>
                <p:nvSpPr>
                  <p:cNvPr id="41034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3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36" name="Line 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1037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41022" name="Oval 93"/>
            <p:cNvSpPr>
              <a:spLocks noChangeArrowheads="1"/>
            </p:cNvSpPr>
            <p:nvPr/>
          </p:nvSpPr>
          <p:spPr bwMode="auto">
            <a:xfrm>
              <a:off x="1547813" y="169545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23" name="Oval 94"/>
            <p:cNvSpPr>
              <a:spLocks noChangeArrowheads="1"/>
            </p:cNvSpPr>
            <p:nvPr/>
          </p:nvSpPr>
          <p:spPr bwMode="auto">
            <a:xfrm>
              <a:off x="1084263" y="246380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24" name="Oval 95"/>
            <p:cNvSpPr>
              <a:spLocks noChangeArrowheads="1"/>
            </p:cNvSpPr>
            <p:nvPr/>
          </p:nvSpPr>
          <p:spPr bwMode="auto">
            <a:xfrm>
              <a:off x="2039938" y="245110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25" name="Oval 96"/>
            <p:cNvSpPr>
              <a:spLocks noChangeArrowheads="1"/>
            </p:cNvSpPr>
            <p:nvPr/>
          </p:nvSpPr>
          <p:spPr bwMode="auto">
            <a:xfrm>
              <a:off x="631825" y="328930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26" name="Oval 97"/>
            <p:cNvSpPr>
              <a:spLocks noChangeArrowheads="1"/>
            </p:cNvSpPr>
            <p:nvPr/>
          </p:nvSpPr>
          <p:spPr bwMode="auto">
            <a:xfrm>
              <a:off x="1547813" y="333375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27" name="Oval 98"/>
            <p:cNvSpPr>
              <a:spLocks noChangeArrowheads="1"/>
            </p:cNvSpPr>
            <p:nvPr/>
          </p:nvSpPr>
          <p:spPr bwMode="auto">
            <a:xfrm>
              <a:off x="2511425" y="330835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0965" name="Группа 105"/>
          <p:cNvGrpSpPr>
            <a:grpSpLocks/>
          </p:cNvGrpSpPr>
          <p:nvPr/>
        </p:nvGrpSpPr>
        <p:grpSpPr bwMode="auto">
          <a:xfrm>
            <a:off x="5428169" y="2565400"/>
            <a:ext cx="3104644" cy="3024188"/>
            <a:chOff x="5310188" y="1608138"/>
            <a:chExt cx="3052762" cy="2582862"/>
          </a:xfrm>
        </p:grpSpPr>
        <p:grpSp>
          <p:nvGrpSpPr>
            <p:cNvPr id="40971" name="Group 49"/>
            <p:cNvGrpSpPr>
              <a:grpSpLocks/>
            </p:cNvGrpSpPr>
            <p:nvPr/>
          </p:nvGrpSpPr>
          <p:grpSpPr bwMode="auto">
            <a:xfrm>
              <a:off x="5502275" y="1608138"/>
              <a:ext cx="2667000" cy="2409825"/>
              <a:chOff x="2407" y="1351"/>
              <a:chExt cx="1804" cy="2024"/>
            </a:xfrm>
          </p:grpSpPr>
          <p:grpSp>
            <p:nvGrpSpPr>
              <p:cNvPr id="40978" name="Group 50"/>
              <p:cNvGrpSpPr>
                <a:grpSpLocks/>
              </p:cNvGrpSpPr>
              <p:nvPr/>
            </p:nvGrpSpPr>
            <p:grpSpPr bwMode="auto">
              <a:xfrm>
                <a:off x="2694" y="1351"/>
                <a:ext cx="1231" cy="1336"/>
                <a:chOff x="2570" y="3265"/>
                <a:chExt cx="1231" cy="1336"/>
              </a:xfrm>
            </p:grpSpPr>
            <p:grpSp>
              <p:nvGrpSpPr>
                <p:cNvPr id="41000" name="Group 51"/>
                <p:cNvGrpSpPr>
                  <a:grpSpLocks/>
                </p:cNvGrpSpPr>
                <p:nvPr/>
              </p:nvGrpSpPr>
              <p:grpSpPr bwMode="auto">
                <a:xfrm>
                  <a:off x="2874" y="3265"/>
                  <a:ext cx="610" cy="663"/>
                  <a:chOff x="1198" y="3752"/>
                  <a:chExt cx="610" cy="663"/>
                </a:xfrm>
              </p:grpSpPr>
              <p:sp>
                <p:nvSpPr>
                  <p:cNvPr id="41015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6" y="4017"/>
                    <a:ext cx="21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p</a:t>
                    </a:r>
                    <a:endParaRPr lang="ru-RU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16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198" y="3752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17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18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19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20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41001" name="Group 58"/>
                <p:cNvGrpSpPr>
                  <a:grpSpLocks/>
                </p:cNvGrpSpPr>
                <p:nvPr/>
              </p:nvGrpSpPr>
              <p:grpSpPr bwMode="auto">
                <a:xfrm>
                  <a:off x="3191" y="3937"/>
                  <a:ext cx="610" cy="663"/>
                  <a:chOff x="2096" y="4526"/>
                  <a:chExt cx="610" cy="663"/>
                </a:xfrm>
              </p:grpSpPr>
              <p:sp>
                <p:nvSpPr>
                  <p:cNvPr id="41009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5" y="4791"/>
                    <a:ext cx="21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  <a:endParaRPr lang="ru-RU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10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2096" y="4526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11" name="Line 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12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13" name="Line 6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14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41002" name="Group 65"/>
                <p:cNvGrpSpPr>
                  <a:grpSpLocks/>
                </p:cNvGrpSpPr>
                <p:nvPr/>
              </p:nvGrpSpPr>
              <p:grpSpPr bwMode="auto">
                <a:xfrm>
                  <a:off x="2570" y="3938"/>
                  <a:ext cx="610" cy="663"/>
                  <a:chOff x="2096" y="4526"/>
                  <a:chExt cx="610" cy="663"/>
                </a:xfrm>
              </p:grpSpPr>
              <p:sp>
                <p:nvSpPr>
                  <p:cNvPr id="41003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5" y="4791"/>
                    <a:ext cx="21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2000" b="0" baseline="0" smtClean="0">
                        <a:solidFill>
                          <a:prstClr val="black"/>
                        </a:solidFill>
                        <a:latin typeface="Times New Roman" pitchFamily="18" charset="0"/>
                      </a:rPr>
                      <a:t>n</a:t>
                    </a:r>
                    <a:endParaRPr lang="ru-RU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1004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096" y="4526"/>
                    <a:ext cx="610" cy="663"/>
                    <a:chOff x="1198" y="3752"/>
                    <a:chExt cx="610" cy="663"/>
                  </a:xfrm>
                </p:grpSpPr>
                <p:sp>
                  <p:nvSpPr>
                    <p:cNvPr id="41005" name="Line 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98" y="4274"/>
                      <a:ext cx="178" cy="14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06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8" y="3971"/>
                      <a:ext cx="337" cy="337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800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07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630" y="4253"/>
                      <a:ext cx="178" cy="16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008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9" y="3752"/>
                      <a:ext cx="1" cy="2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endParaRPr lang="ru-RU" b="0" baseline="0" smtClean="0">
                        <a:solidFill>
                          <a:prstClr val="black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40979" name="Group 72"/>
              <p:cNvGrpSpPr>
                <a:grpSpLocks/>
              </p:cNvGrpSpPr>
              <p:nvPr/>
            </p:nvGrpSpPr>
            <p:grpSpPr bwMode="auto">
              <a:xfrm>
                <a:off x="2407" y="2692"/>
                <a:ext cx="610" cy="663"/>
                <a:chOff x="1198" y="3752"/>
                <a:chExt cx="610" cy="663"/>
              </a:xfrm>
            </p:grpSpPr>
            <p:sp>
              <p:nvSpPr>
                <p:cNvPr id="40994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396" y="4017"/>
                  <a:ext cx="210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0995" name="Group 74"/>
                <p:cNvGrpSpPr>
                  <a:grpSpLocks/>
                </p:cNvGrpSpPr>
                <p:nvPr/>
              </p:nvGrpSpPr>
              <p:grpSpPr bwMode="auto">
                <a:xfrm>
                  <a:off x="1198" y="3752"/>
                  <a:ext cx="610" cy="663"/>
                  <a:chOff x="1198" y="3752"/>
                  <a:chExt cx="610" cy="663"/>
                </a:xfrm>
              </p:grpSpPr>
              <p:sp>
                <p:nvSpPr>
                  <p:cNvPr id="40996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7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8" name="Line 7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9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0980" name="Group 79"/>
              <p:cNvGrpSpPr>
                <a:grpSpLocks/>
              </p:cNvGrpSpPr>
              <p:nvPr/>
            </p:nvGrpSpPr>
            <p:grpSpPr bwMode="auto">
              <a:xfrm>
                <a:off x="3022" y="2712"/>
                <a:ext cx="610" cy="663"/>
                <a:chOff x="1198" y="3752"/>
                <a:chExt cx="610" cy="663"/>
              </a:xfrm>
            </p:grpSpPr>
            <p:sp>
              <p:nvSpPr>
                <p:cNvPr id="40988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1396" y="4017"/>
                  <a:ext cx="210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0989" name="Group 81"/>
                <p:cNvGrpSpPr>
                  <a:grpSpLocks/>
                </p:cNvGrpSpPr>
                <p:nvPr/>
              </p:nvGrpSpPr>
              <p:grpSpPr bwMode="auto">
                <a:xfrm>
                  <a:off x="1198" y="3752"/>
                  <a:ext cx="610" cy="663"/>
                  <a:chOff x="1198" y="3752"/>
                  <a:chExt cx="610" cy="663"/>
                </a:xfrm>
              </p:grpSpPr>
              <p:sp>
                <p:nvSpPr>
                  <p:cNvPr id="40990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2" name="Line 8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93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0981" name="Group 86"/>
              <p:cNvGrpSpPr>
                <a:grpSpLocks/>
              </p:cNvGrpSpPr>
              <p:nvPr/>
            </p:nvGrpSpPr>
            <p:grpSpPr bwMode="auto">
              <a:xfrm>
                <a:off x="3601" y="2698"/>
                <a:ext cx="610" cy="663"/>
                <a:chOff x="1198" y="3752"/>
                <a:chExt cx="610" cy="663"/>
              </a:xfrm>
            </p:grpSpPr>
            <p:sp>
              <p:nvSpPr>
                <p:cNvPr id="40982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396" y="4018"/>
                  <a:ext cx="210" cy="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2000" b="0" baseline="0" smtClean="0">
                      <a:solidFill>
                        <a:prstClr val="black"/>
                      </a:solidFill>
                      <a:latin typeface="Times New Roman" pitchFamily="18" charset="0"/>
                    </a:rPr>
                    <a:t>p</a:t>
                  </a:r>
                  <a:endParaRPr lang="ru-RU" altLang="ru-RU" sz="2000" b="0" baseline="0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0983" name="Group 88"/>
                <p:cNvGrpSpPr>
                  <a:grpSpLocks/>
                </p:cNvGrpSpPr>
                <p:nvPr/>
              </p:nvGrpSpPr>
              <p:grpSpPr bwMode="auto">
                <a:xfrm>
                  <a:off x="1198" y="3752"/>
                  <a:ext cx="610" cy="663"/>
                  <a:chOff x="1198" y="3752"/>
                  <a:chExt cx="610" cy="663"/>
                </a:xfrm>
              </p:grpSpPr>
              <p:sp>
                <p:nvSpPr>
                  <p:cNvPr id="40984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" y="4274"/>
                    <a:ext cx="178" cy="14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8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328" y="3971"/>
                    <a:ext cx="337" cy="337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86" name="Line 9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30" y="4253"/>
                    <a:ext cx="178" cy="16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0987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1499" y="3752"/>
                    <a:ext cx="1" cy="21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endParaRPr lang="ru-RU" b="0" baseline="0" smtClean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40972" name="Oval 99"/>
            <p:cNvSpPr>
              <a:spLocks noChangeArrowheads="1"/>
            </p:cNvSpPr>
            <p:nvPr/>
          </p:nvSpPr>
          <p:spPr bwMode="auto">
            <a:xfrm>
              <a:off x="6269038" y="1641475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73" name="Oval 100"/>
            <p:cNvSpPr>
              <a:spLocks noChangeArrowheads="1"/>
            </p:cNvSpPr>
            <p:nvPr/>
          </p:nvSpPr>
          <p:spPr bwMode="auto">
            <a:xfrm>
              <a:off x="5810250" y="241935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74" name="Oval 101"/>
            <p:cNvSpPr>
              <a:spLocks noChangeArrowheads="1"/>
            </p:cNvSpPr>
            <p:nvPr/>
          </p:nvSpPr>
          <p:spPr bwMode="auto">
            <a:xfrm>
              <a:off x="6791325" y="242570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75" name="Oval 102"/>
            <p:cNvSpPr>
              <a:spLocks noChangeArrowheads="1"/>
            </p:cNvSpPr>
            <p:nvPr/>
          </p:nvSpPr>
          <p:spPr bwMode="auto">
            <a:xfrm>
              <a:off x="5310188" y="3209925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76" name="Oval 103"/>
            <p:cNvSpPr>
              <a:spLocks noChangeArrowheads="1"/>
            </p:cNvSpPr>
            <p:nvPr/>
          </p:nvSpPr>
          <p:spPr bwMode="auto">
            <a:xfrm>
              <a:off x="6294438" y="3267075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77" name="Oval 104"/>
            <p:cNvSpPr>
              <a:spLocks noChangeArrowheads="1"/>
            </p:cNvSpPr>
            <p:nvPr/>
          </p:nvSpPr>
          <p:spPr bwMode="auto">
            <a:xfrm>
              <a:off x="7286625" y="3263900"/>
              <a:ext cx="1076325" cy="923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7" name="Rectangle 2"/>
          <p:cNvSpPr txBox="1">
            <a:spLocks/>
          </p:cNvSpPr>
          <p:nvPr/>
        </p:nvSpPr>
        <p:spPr>
          <a:xfrm>
            <a:off x="1311275" y="190500"/>
            <a:ext cx="6046788" cy="7286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aseline="0" dirty="0">
                <a:solidFill>
                  <a:srgbClr val="339966"/>
                </a:solidFill>
                <a:latin typeface="Calibri"/>
                <a:cs typeface="Times New Roman" pitchFamily="18" charset="0"/>
              </a:rPr>
              <a:t>The closed shell n = 2, </a:t>
            </a:r>
            <a:r>
              <a:rPr lang="en-US" sz="3600" baseline="30000" dirty="0">
                <a:solidFill>
                  <a:srgbClr val="339966"/>
                </a:solidFill>
                <a:latin typeface="Calibri"/>
                <a:cs typeface="Times New Roman" pitchFamily="18" charset="0"/>
              </a:rPr>
              <a:t>40</a:t>
            </a:r>
            <a:r>
              <a:rPr lang="en-US" sz="3600" baseline="0" dirty="0">
                <a:solidFill>
                  <a:srgbClr val="339966"/>
                </a:solidFill>
                <a:latin typeface="Calibri"/>
                <a:cs typeface="Times New Roman" pitchFamily="18" charset="0"/>
              </a:rPr>
              <a:t>Ca</a:t>
            </a:r>
            <a:r>
              <a:rPr lang="en-US" sz="4400" baseline="0" dirty="0">
                <a:solidFill>
                  <a:srgbClr val="339966"/>
                </a:solidFill>
                <a:latin typeface="Calibri"/>
                <a:cs typeface="Times New Roman" pitchFamily="18" charset="0"/>
              </a:rPr>
              <a:t> </a:t>
            </a:r>
            <a:endParaRPr lang="ru-RU" sz="4400" baseline="0" dirty="0">
              <a:solidFill>
                <a:srgbClr val="339966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0967" name="TextBox 107"/>
          <p:cNvSpPr txBox="1">
            <a:spLocks noChangeArrowheads="1"/>
          </p:cNvSpPr>
          <p:nvPr/>
        </p:nvSpPr>
        <p:spPr bwMode="auto">
          <a:xfrm>
            <a:off x="3059113" y="1916113"/>
            <a:ext cx="3783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0" smtClean="0">
                <a:solidFill>
                  <a:prstClr val="black"/>
                </a:solidFill>
                <a:latin typeface="Arial" charset="0"/>
              </a:rPr>
              <a:t>Faces of </a:t>
            </a:r>
            <a:r>
              <a:rPr lang="en-US" altLang="ru-RU" sz="2400" b="0" baseline="30000" smtClean="0">
                <a:solidFill>
                  <a:prstClr val="black"/>
                </a:solidFill>
                <a:latin typeface="Arial" charset="0"/>
              </a:rPr>
              <a:t>40</a:t>
            </a:r>
            <a:r>
              <a:rPr lang="en-US" altLang="ru-RU" sz="2400" b="0" baseline="0" smtClean="0">
                <a:solidFill>
                  <a:prstClr val="black"/>
                </a:solidFill>
                <a:latin typeface="Arial" charset="0"/>
              </a:rPr>
              <a:t>Ca octahedron </a:t>
            </a:r>
            <a:endParaRPr lang="ru-RU" altLang="ru-RU" sz="24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0968" name="Group 107"/>
          <p:cNvGrpSpPr>
            <a:grpSpLocks/>
          </p:cNvGrpSpPr>
          <p:nvPr/>
        </p:nvGrpSpPr>
        <p:grpSpPr bwMode="auto">
          <a:xfrm>
            <a:off x="-34925" y="750888"/>
            <a:ext cx="2019300" cy="2270125"/>
            <a:chOff x="6711406" y="4092067"/>
            <a:chExt cx="2018501" cy="2269906"/>
          </a:xfrm>
        </p:grpSpPr>
        <p:pic>
          <p:nvPicPr>
            <p:cNvPr id="40969" name="Picture 10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648" y="4566786"/>
              <a:ext cx="1625830" cy="179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Box 109"/>
            <p:cNvSpPr txBox="1">
              <a:spLocks noChangeArrowheads="1"/>
            </p:cNvSpPr>
            <p:nvPr/>
          </p:nvSpPr>
          <p:spPr bwMode="auto">
            <a:xfrm>
              <a:off x="6711406" y="4092067"/>
              <a:ext cx="20185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 b="0" baseline="0" smtClean="0">
                  <a:solidFill>
                    <a:prstClr val="black"/>
                  </a:solidFill>
                  <a:latin typeface="Arial" charset="0"/>
                </a:rPr>
                <a:t>Shell Closure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1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11188" y="1484313"/>
            <a:ext cx="8204200" cy="3963987"/>
            <a:chOff x="1971" y="7265"/>
            <a:chExt cx="8205" cy="4628"/>
          </a:xfrm>
        </p:grpSpPr>
        <p:sp>
          <p:nvSpPr>
            <p:cNvPr id="10243" name="AutoShape 3"/>
            <p:cNvSpPr>
              <a:spLocks noChangeArrowheads="1"/>
            </p:cNvSpPr>
            <p:nvPr/>
          </p:nvSpPr>
          <p:spPr bwMode="auto">
            <a:xfrm>
              <a:off x="1971" y="7265"/>
              <a:ext cx="3420" cy="72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400">
                  <a:latin typeface="Times New Roman" pitchFamily="18" charset="0"/>
                </a:rPr>
                <a:t>Constituent Quarks</a:t>
              </a:r>
            </a:p>
          </p:txBody>
        </p:sp>
        <p:sp>
          <p:nvSpPr>
            <p:cNvPr id="10244" name="AutoShape 4"/>
            <p:cNvSpPr>
              <a:spLocks noChangeArrowheads="1"/>
            </p:cNvSpPr>
            <p:nvPr/>
          </p:nvSpPr>
          <p:spPr bwMode="auto">
            <a:xfrm>
              <a:off x="6936" y="7265"/>
              <a:ext cx="3240" cy="72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400">
                  <a:latin typeface="Times New Roman" pitchFamily="18" charset="0"/>
                </a:rPr>
                <a:t>Current Quarks</a:t>
              </a:r>
            </a:p>
          </p:txBody>
        </p:sp>
        <p:sp>
          <p:nvSpPr>
            <p:cNvPr id="10245" name="AutoShape 5"/>
            <p:cNvSpPr>
              <a:spLocks noChangeArrowheads="1"/>
            </p:cNvSpPr>
            <p:nvPr/>
          </p:nvSpPr>
          <p:spPr bwMode="auto">
            <a:xfrm>
              <a:off x="5436" y="7355"/>
              <a:ext cx="1440" cy="360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31750" name="AutoShape 6"/>
            <p:cNvSpPr>
              <a:spLocks noChangeArrowheads="1"/>
            </p:cNvSpPr>
            <p:nvPr/>
          </p:nvSpPr>
          <p:spPr bwMode="auto">
            <a:xfrm>
              <a:off x="3663" y="8889"/>
              <a:ext cx="5068" cy="751"/>
            </a:xfrm>
            <a:prstGeom prst="flowChartProcess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Constituent Quarks – 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Solitons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!</a:t>
              </a:r>
              <a:endPara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247" name="AutoShape 10"/>
            <p:cNvSpPr>
              <a:spLocks noChangeArrowheads="1"/>
            </p:cNvSpPr>
            <p:nvPr/>
          </p:nvSpPr>
          <p:spPr bwMode="auto">
            <a:xfrm>
              <a:off x="5466" y="7895"/>
              <a:ext cx="1365" cy="77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0248" name="Rectangle 11"/>
            <p:cNvSpPr>
              <a:spLocks noChangeArrowheads="1"/>
            </p:cNvSpPr>
            <p:nvPr/>
          </p:nvSpPr>
          <p:spPr bwMode="auto">
            <a:xfrm>
              <a:off x="3399" y="10993"/>
              <a:ext cx="5760" cy="9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400" dirty="0" err="1">
                  <a:latin typeface="Times New Roman" pitchFamily="18" charset="0"/>
                </a:rPr>
                <a:t>Strongly</a:t>
              </a:r>
              <a:r>
                <a:rPr lang="ru-RU" altLang="ru-RU" sz="2400" dirty="0">
                  <a:latin typeface="Times New Roman" pitchFamily="18" charset="0"/>
                </a:rPr>
                <a:t> </a:t>
              </a:r>
              <a:r>
                <a:rPr lang="ru-RU" altLang="ru-RU" sz="2400" dirty="0" err="1">
                  <a:latin typeface="Times New Roman" pitchFamily="18" charset="0"/>
                </a:rPr>
                <a:t>Correlated</a:t>
              </a:r>
              <a:r>
                <a:rPr lang="ru-RU" altLang="ru-RU" sz="2400" dirty="0">
                  <a:latin typeface="Times New Roman" pitchFamily="18" charset="0"/>
                </a:rPr>
                <a:t> </a:t>
              </a:r>
              <a:r>
                <a:rPr lang="ru-RU" altLang="ru-RU" sz="2400" dirty="0" err="1">
                  <a:latin typeface="Times New Roman" pitchFamily="18" charset="0"/>
                </a:rPr>
                <a:t>Quark</a:t>
              </a:r>
              <a:r>
                <a:rPr lang="ru-RU" altLang="ru-RU" sz="2400" dirty="0">
                  <a:latin typeface="Times New Roman" pitchFamily="18" charset="0"/>
                </a:rPr>
                <a:t> </a:t>
              </a:r>
              <a:r>
                <a:rPr lang="ru-RU" altLang="ru-RU" sz="2400" dirty="0" err="1" smtClean="0">
                  <a:latin typeface="Times New Roman" pitchFamily="18" charset="0"/>
                </a:rPr>
                <a:t>Model</a:t>
              </a:r>
              <a:endParaRPr lang="ru-RU" altLang="ru-RU" sz="2400" dirty="0">
                <a:latin typeface="Times New Roman" pitchFamily="18" charset="0"/>
              </a:endParaRPr>
            </a:p>
          </p:txBody>
        </p:sp>
        <p:sp>
          <p:nvSpPr>
            <p:cNvPr id="10249" name="AutoShape 12"/>
            <p:cNvSpPr>
              <a:spLocks noChangeArrowheads="1"/>
            </p:cNvSpPr>
            <p:nvPr/>
          </p:nvSpPr>
          <p:spPr bwMode="auto">
            <a:xfrm>
              <a:off x="5229" y="9784"/>
              <a:ext cx="1890" cy="103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050925" y="128588"/>
            <a:ext cx="7329488" cy="660400"/>
          </a:xfrm>
        </p:spPr>
        <p:txBody>
          <a:bodyPr/>
          <a:lstStyle/>
          <a:p>
            <a:r>
              <a:rPr lang="en-US" altLang="ru-RU" sz="3200" b="1" baseline="30000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40</a:t>
            </a:r>
            <a:r>
              <a:rPr lang="en-US" altLang="ru-RU" sz="3200" b="1" smtClean="0">
                <a:solidFill>
                  <a:srgbClr val="339966"/>
                </a:solidFill>
                <a:cs typeface="Times New Roman" pitchFamily="18" charset="0"/>
                <a:sym typeface="Wingdings" pitchFamily="2" charset="2"/>
              </a:rPr>
              <a:t>Ca</a:t>
            </a:r>
            <a:endParaRPr lang="ru-RU" altLang="ru-RU" sz="3200" smtClean="0"/>
          </a:p>
        </p:txBody>
      </p:sp>
      <p:pic>
        <p:nvPicPr>
          <p:cNvPr id="3" name="Ca4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66800"/>
            <a:ext cx="5486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smtClean="0"/>
              <a:t>Resume on nuclear symmetry</a:t>
            </a:r>
            <a:endParaRPr lang="ru-RU" altLang="ru-RU" sz="3600" smtClean="0"/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323850" y="1341438"/>
            <a:ext cx="8521700" cy="504031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altLang="ru-RU" sz="2400" dirty="0"/>
          </a:p>
          <a:p>
            <a:pPr>
              <a:defRPr/>
            </a:pPr>
            <a:r>
              <a:rPr lang="en-US" altLang="ru-RU" sz="2400" dirty="0" smtClean="0"/>
              <a:t>Nucleon positions are located on the sites of face-centered cubic lattice.</a:t>
            </a:r>
          </a:p>
          <a:p>
            <a:pPr>
              <a:defRPr/>
            </a:pPr>
            <a:r>
              <a:rPr lang="en-US" altLang="ru-RU" sz="2400" dirty="0"/>
              <a:t>N</a:t>
            </a:r>
            <a:r>
              <a:rPr lang="en-US" altLang="ru-RU" sz="2400" dirty="0" smtClean="0"/>
              <a:t>uclei with a closure shells has a shape of tetrahedron (s-shell) and truncated </a:t>
            </a:r>
            <a:r>
              <a:rPr lang="en-US" altLang="ru-RU" sz="2400" dirty="0" err="1" smtClean="0"/>
              <a:t>tetrahadron</a:t>
            </a:r>
            <a:r>
              <a:rPr lang="en-US" altLang="ru-RU" sz="2400" dirty="0" smtClean="0"/>
              <a:t>/</a:t>
            </a:r>
            <a:r>
              <a:rPr lang="en-US" altLang="ru-RU" sz="2400" dirty="0" err="1" smtClean="0"/>
              <a:t>octahadron</a:t>
            </a:r>
            <a:r>
              <a:rPr lang="en-US" altLang="ru-RU" sz="2400" dirty="0" smtClean="0"/>
              <a:t> (p, d, f, …-shells).</a:t>
            </a:r>
          </a:p>
          <a:p>
            <a:pPr>
              <a:defRPr/>
            </a:pPr>
            <a:r>
              <a:rPr lang="en-US" altLang="ru-RU" sz="2400" dirty="0" smtClean="0"/>
              <a:t>Nucleons are arranged in alternating (antiferromagnetic)  spin, isospin layers. </a:t>
            </a:r>
          </a:p>
          <a:p>
            <a:pPr>
              <a:defRPr/>
            </a:pPr>
            <a:r>
              <a:rPr lang="en-US" altLang="ru-RU" sz="2400" dirty="0" smtClean="0"/>
              <a:t>Are there any congenial </a:t>
            </a:r>
            <a:r>
              <a:rPr lang="en-US" altLang="ru-RU" sz="2400" b="1" dirty="0" smtClean="0"/>
              <a:t>nucleon-lattice</a:t>
            </a:r>
            <a:r>
              <a:rPr lang="en-US" altLang="ru-RU" sz="2400" dirty="0" smtClean="0"/>
              <a:t> models of nuclei on the market? </a:t>
            </a:r>
            <a:r>
              <a:rPr lang="en-US" altLang="ru-RU" sz="2400" b="1" dirty="0" smtClean="0">
                <a:solidFill>
                  <a:srgbClr val="FF0000"/>
                </a:solidFill>
              </a:rPr>
              <a:t>Yes!</a:t>
            </a:r>
            <a:r>
              <a:rPr lang="en-US" altLang="ru-RU" sz="2400" dirty="0" smtClean="0">
                <a:solidFill>
                  <a:srgbClr val="FF0000"/>
                </a:solidFill>
              </a:rPr>
              <a:t> </a:t>
            </a:r>
            <a:r>
              <a:rPr lang="en-US" altLang="ru-RU" sz="2400" dirty="0" smtClean="0"/>
              <a:t>Face-Centered-Cubic (</a:t>
            </a:r>
            <a:r>
              <a:rPr lang="en-US" altLang="ru-RU" sz="2400" b="1" dirty="0" smtClean="0"/>
              <a:t>FCC</a:t>
            </a:r>
            <a:r>
              <a:rPr lang="en-US" altLang="ru-RU" sz="2400" dirty="0" smtClean="0"/>
              <a:t>) model of </a:t>
            </a:r>
            <a:r>
              <a:rPr lang="en-US" altLang="ru-RU" sz="2400" i="1" dirty="0" smtClean="0"/>
              <a:t>N.D. Cook</a:t>
            </a:r>
          </a:p>
          <a:p>
            <a:pPr>
              <a:defRPr/>
            </a:pPr>
            <a:r>
              <a:rPr lang="en-US" altLang="ru-RU" sz="2400" b="1" dirty="0" smtClean="0"/>
              <a:t>SCQM is identical to FCC model of N.D. Cook!</a:t>
            </a:r>
            <a:endParaRPr lang="ru-RU" alt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944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685800" y="149225"/>
            <a:ext cx="7772400" cy="906463"/>
          </a:xfrm>
        </p:spPr>
        <p:txBody>
          <a:bodyPr/>
          <a:lstStyle/>
          <a:p>
            <a:r>
              <a:rPr lang="en-US" altLang="ru-RU" sz="3200" b="1" smtClean="0">
                <a:cs typeface="Times New Roman" pitchFamily="18" charset="0"/>
              </a:rPr>
              <a:t>Face – Centered – Cubic Lattice Model (FCC) (</a:t>
            </a:r>
            <a:r>
              <a:rPr lang="en-US" altLang="ru-RU" sz="2800" b="1" smtClean="0">
                <a:solidFill>
                  <a:schemeClr val="accent1"/>
                </a:solidFill>
                <a:cs typeface="Times New Roman" pitchFamily="18" charset="0"/>
              </a:rPr>
              <a:t>N. Cook, 1987</a:t>
            </a:r>
            <a:r>
              <a:rPr lang="en-US" altLang="ru-RU" sz="2800" b="1" smtClean="0">
                <a:cs typeface="Times New Roman" pitchFamily="18" charset="0"/>
              </a:rPr>
              <a:t>)</a:t>
            </a:r>
            <a:r>
              <a:rPr lang="en-US" altLang="ru-RU" sz="3200" b="1" smtClean="0">
                <a:cs typeface="Times New Roman" pitchFamily="18" charset="0"/>
              </a:rPr>
              <a:t> </a:t>
            </a:r>
            <a:endParaRPr lang="ru-RU" altLang="ru-RU" sz="3200" smtClean="0">
              <a:cs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92400" y="2460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6659563" y="4398963"/>
          <a:ext cx="1843087" cy="14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8" name="CorelDRAW" r:id="rId3" imgW="3422904" imgH="3136392" progId="CorelDRAW.Graphic.10">
                  <p:embed/>
                </p:oleObj>
              </mc:Choice>
              <mc:Fallback>
                <p:oleObj name="CorelDRAW" r:id="rId3" imgW="3422904" imgH="3136392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398963"/>
                        <a:ext cx="1843087" cy="145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706688" y="2514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6430963" y="2122488"/>
          <a:ext cx="1662112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9" r:id="rId5" imgW="9525" imgH="9525" progId="CorelDRAW.Graphic.10">
                  <p:embed/>
                </p:oleObj>
              </mc:Choice>
              <mc:Fallback>
                <p:oleObj r:id="rId5" imgW="9525" imgH="9525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963" y="2122488"/>
                        <a:ext cx="1662112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1917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4040" name="Picture 8" descr="fcc-mode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452563"/>
            <a:ext cx="380047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2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668338" y="241300"/>
            <a:ext cx="7772400" cy="766763"/>
          </a:xfrm>
        </p:spPr>
        <p:txBody>
          <a:bodyPr/>
          <a:lstStyle/>
          <a:p>
            <a:r>
              <a:rPr lang="en-US" altLang="ru-RU" sz="3600" b="1" smtClean="0">
                <a:cs typeface="Times New Roman" pitchFamily="18" charset="0"/>
              </a:rPr>
              <a:t>FCC Lattice Model</a:t>
            </a:r>
            <a:endParaRPr lang="ru-RU" altLang="ru-RU" sz="3200" b="1" smtClean="0"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913" y="1530350"/>
            <a:ext cx="5365750" cy="695325"/>
          </a:xfrm>
          <a:noFill/>
        </p:spPr>
      </p:pic>
      <p:pic>
        <p:nvPicPr>
          <p:cNvPr id="4506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138" y="2565400"/>
            <a:ext cx="5921375" cy="647700"/>
          </a:xfrm>
          <a:noFill/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008063" y="1068388"/>
            <a:ext cx="2551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</a:rPr>
              <a:t>Particle in 3D box</a:t>
            </a:r>
            <a:endParaRPr lang="ru-RU" altLang="ru-RU" sz="240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100138" y="2090738"/>
            <a:ext cx="7694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For harmonic oscillator potential</a:t>
            </a:r>
            <a:r>
              <a:rPr lang="ru-RU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cartesian coordinate system</a:t>
            </a:r>
            <a:endParaRPr lang="ru-RU" altLang="ru-RU" sz="24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506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149600"/>
            <a:ext cx="2314575" cy="495300"/>
          </a:xfrm>
          <a:noFill/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03200" y="3644900"/>
            <a:ext cx="85153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Different combinations of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aseline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altLang="ru-RU" sz="2000" baseline="-25000" smtClean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ru-RU" altLang="ru-RU" sz="2000" baseline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altLang="ru-RU" sz="2000" baseline="-25000" smtClean="0">
                <a:solidFill>
                  <a:prstClr val="black"/>
                </a:solidFill>
                <a:latin typeface="Times New Roman" pitchFamily="18" charset="0"/>
              </a:rPr>
              <a:t>y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and </a:t>
            </a:r>
            <a:r>
              <a:rPr lang="ru-RU" altLang="ru-RU" sz="2000" baseline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altLang="ru-RU" sz="2000" baseline="-25000" smtClean="0">
                <a:solidFill>
                  <a:prstClr val="black"/>
                </a:solidFill>
                <a:latin typeface="Times New Roman" pitchFamily="18" charset="0"/>
              </a:rPr>
              <a:t>z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that give the same total </a:t>
            </a:r>
            <a:r>
              <a:rPr lang="ru-RU" altLang="ru-RU" sz="2000" baseline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altLang="ru-RU" sz="2000" b="0" i="1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–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value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denote spatially distinct “ degenerate” states, with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the same energy.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03200" y="4724400"/>
            <a:ext cx="85582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If t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he origin of the coordinate system is taken as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the center of the central tetrahedron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,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then the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closure of each consecutive, symmetrical (x=y=z) geometrical shell in the lattice co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mpose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s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precisely the numbers of nucleons in the shells derived from the three-dimensional</a:t>
            </a: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Schrodinger equation.</a:t>
            </a:r>
          </a:p>
        </p:txBody>
      </p:sp>
    </p:spTree>
    <p:extLst>
      <p:ext uri="{BB962C8B-B14F-4D97-AF65-F5344CB8AC3E}">
        <p14:creationId xmlns:p14="http://schemas.microsoft.com/office/powerpoint/2010/main" val="8211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6738" y="161925"/>
            <a:ext cx="7772400" cy="533400"/>
          </a:xfrm>
          <a:noFill/>
        </p:spPr>
        <p:txBody>
          <a:bodyPr/>
          <a:lstStyle/>
          <a:p>
            <a:r>
              <a:rPr lang="en-US" altLang="ru-RU" sz="4000" b="1" smtClean="0"/>
              <a:t>FCC Lattice Model</a:t>
            </a:r>
            <a:endParaRPr lang="ru-RU" altLang="ru-RU" sz="4000" b="1" smtClean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825" y="1778000"/>
            <a:ext cx="7029450" cy="561975"/>
          </a:xfrm>
          <a:noFill/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08000" y="725488"/>
            <a:ext cx="62404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The principal quantum number, </a:t>
            </a: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  Assuming x, y and z coordinates of nucleons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   are odd – integers, define n – value of k-th nucleon as </a:t>
            </a:r>
            <a:endParaRPr lang="ru-RU" altLang="ru-RU" sz="20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4963" y="2363788"/>
            <a:ext cx="68818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The first shell (s-shell, n=0) contains 4 nucleons with coordinates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111, -1-11, 1-1-1, -11-1.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2000" b="0" baseline="0" smtClean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The second shell (p-shell): 12 nucleons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31-1, 3-11, -311, -3-1-1, 1-31, -131, 13-1, -1-3-1, -113,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11-3, 1-13, -1-1-3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Times New Roman" pitchFamily="18" charset="0"/>
              </a:rPr>
              <a:t>and so on…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2000" b="0" baseline="0" smtClean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Total angular momentum, </a:t>
            </a: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ru-RU" altLang="ru-RU" sz="240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608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5281613"/>
            <a:ext cx="6243638" cy="436562"/>
          </a:xfrm>
          <a:noFill/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15913" y="5821363"/>
            <a:ext cx="40274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ru-RU" sz="2400" b="0" baseline="0" smtClean="0">
                <a:solidFill>
                  <a:prstClr val="black"/>
                </a:solidFill>
                <a:latin typeface="Times New Roman" pitchFamily="18" charset="0"/>
              </a:rPr>
              <a:t>Magnetic quantum number, </a:t>
            </a: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</a:rPr>
              <a:t>m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ru-RU" sz="2400" baseline="0" smtClean="0">
                <a:solidFill>
                  <a:prstClr val="black"/>
                </a:solidFill>
                <a:latin typeface="Times New Roman" pitchFamily="18" charset="0"/>
              </a:rPr>
              <a:t>   </a:t>
            </a:r>
            <a:r>
              <a:rPr lang="en-US" altLang="ru-RU" sz="2000" i="1" baseline="0" smtClean="0">
                <a:solidFill>
                  <a:prstClr val="black"/>
                </a:solidFill>
                <a:latin typeface="Times New Roman" pitchFamily="18" charset="0"/>
              </a:rPr>
              <a:t>m = |x|/2</a:t>
            </a:r>
            <a:endParaRPr lang="ru-RU" altLang="ru-RU" sz="2000" i="1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95325" y="1801813"/>
            <a:ext cx="6742113" cy="463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90538" y="5240338"/>
            <a:ext cx="6265862" cy="5873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504825" y="6278563"/>
            <a:ext cx="1214438" cy="3540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1788"/>
            <a:ext cx="7772400" cy="660400"/>
          </a:xfrm>
          <a:noFill/>
        </p:spPr>
        <p:txBody>
          <a:bodyPr/>
          <a:lstStyle/>
          <a:p>
            <a:r>
              <a:rPr lang="en-US" altLang="ru-RU" sz="3200" b="1" smtClean="0">
                <a:cs typeface="Times New Roman" pitchFamily="18" charset="0"/>
              </a:rPr>
              <a:t>Face – Centered – Cubic Lattice</a:t>
            </a:r>
            <a:endParaRPr lang="ru-RU" altLang="ru-RU" sz="3200" smtClean="0">
              <a:cs typeface="Times New Roman" pitchFamily="18" charset="0"/>
            </a:endParaRP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1235075" y="4941888"/>
            <a:ext cx="76025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=(x + y +z – 3)/2 = (r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 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f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+ r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f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+ r cos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- 3) / 2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80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l + s = (x + y – 1) / 2 = (r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 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f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+ r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f - 1) / 2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80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x / 2 = (r sin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 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f) / 2</a:t>
            </a:r>
            <a:r>
              <a:rPr lang="en-US" altLang="ru-RU" sz="1800" b="0" i="1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800" b="0" baseline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93788"/>
            <a:ext cx="4392613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smtClean="0"/>
              <a:t>Resume</a:t>
            </a:r>
            <a:endParaRPr lang="ru-RU" altLang="ru-RU" sz="36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dirty="0" smtClean="0"/>
              <a:t>SCQV+FCC does not contradict SM </a:t>
            </a:r>
          </a:p>
          <a:p>
            <a:pPr>
              <a:defRPr/>
            </a:pPr>
            <a:r>
              <a:rPr lang="en-US" sz="2800" dirty="0" smtClean="0"/>
              <a:t>In both cases a mean field composed of nucleon field</a:t>
            </a:r>
            <a:r>
              <a:rPr lang="en-US" sz="2800" dirty="0"/>
              <a:t>s</a:t>
            </a:r>
            <a:r>
              <a:rPr lang="en-US" sz="2800" dirty="0" smtClean="0"/>
              <a:t> can be created.</a:t>
            </a:r>
          </a:p>
          <a:p>
            <a:pPr>
              <a:defRPr/>
            </a:pPr>
            <a:r>
              <a:rPr lang="en-US" sz="2800" dirty="0" smtClean="0"/>
              <a:t>Quantum numbers of both are identical.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 err="1" smtClean="0"/>
              <a:t>Differnces</a:t>
            </a:r>
            <a:endParaRPr lang="en-US" sz="2800" b="1" dirty="0" smtClean="0"/>
          </a:p>
          <a:p>
            <a:pPr>
              <a:defRPr/>
            </a:pPr>
            <a:r>
              <a:rPr lang="en-US" sz="2800" dirty="0" smtClean="0"/>
              <a:t>In SCQV+FCC nucleons are strongly correlated</a:t>
            </a:r>
          </a:p>
          <a:p>
            <a:pPr>
              <a:defRPr/>
            </a:pPr>
            <a:r>
              <a:rPr lang="en-US" sz="2800" dirty="0" smtClean="0"/>
              <a:t>All nuclei are deformed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49029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ru-RU" sz="3600" b="1" smtClean="0"/>
              <a:t>Summary</a:t>
            </a:r>
            <a:endParaRPr lang="ru-RU" altLang="ru-RU" sz="3600" b="1" smtClean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6880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altLang="ru-RU" sz="2800" dirty="0" smtClean="0"/>
              <a:t>Quarks play an explicit role in formation of the nuclear structure.</a:t>
            </a:r>
          </a:p>
          <a:p>
            <a:pPr marL="514350" indent="-514350">
              <a:buFont typeface="Calibri" pitchFamily="34" charset="0"/>
              <a:buAutoNum type="arabicPeriod"/>
              <a:defRPr/>
            </a:pPr>
            <a:r>
              <a:rPr lang="en-US" altLang="ru-RU" sz="2800" dirty="0" smtClean="0"/>
              <a:t>Quarks and nucleons inside nuclei are correlated.</a:t>
            </a:r>
            <a:endParaRPr lang="ru-RU" altLang="ru-RU" sz="2800" dirty="0" smtClean="0"/>
          </a:p>
          <a:p>
            <a:pPr marL="514350" indent="-514350">
              <a:buFont typeface="Calibri" pitchFamily="34" charset="0"/>
              <a:buAutoNum type="arabicPeriod"/>
              <a:defRPr/>
            </a:pPr>
            <a:r>
              <a:rPr lang="en-US" altLang="ru-RU" sz="2800" dirty="0" smtClean="0"/>
              <a:t>Quark loops are building blocks of nuclear binding.</a:t>
            </a:r>
          </a:p>
          <a:p>
            <a:pPr marL="514350" indent="-514350">
              <a:buFont typeface="Calibri" pitchFamily="34" charset="0"/>
              <a:buAutoNum type="arabicPeriod"/>
              <a:defRPr/>
            </a:pPr>
            <a:r>
              <a:rPr lang="en-US" altLang="ru-RU" sz="2800" dirty="0" smtClean="0"/>
              <a:t>Quark loops are the sources of the </a:t>
            </a:r>
            <a:r>
              <a:rPr lang="en-US" altLang="ru-RU" sz="2800" b="1" dirty="0" smtClean="0"/>
              <a:t>pairing effect</a:t>
            </a:r>
            <a:r>
              <a:rPr lang="en-US" altLang="ru-RU" sz="2800" dirty="0" smtClean="0"/>
              <a:t>.</a:t>
            </a:r>
          </a:p>
          <a:p>
            <a:pPr marL="514350" indent="-514350">
              <a:buFont typeface="Calibri" pitchFamily="34" charset="0"/>
              <a:buAutoNum type="arabicPeriod"/>
              <a:defRPr/>
            </a:pPr>
            <a:r>
              <a:rPr lang="en-US" altLang="ru-RU" sz="2800" b="1" dirty="0" smtClean="0"/>
              <a:t>Nuclei possess </a:t>
            </a:r>
            <a:r>
              <a:rPr lang="en-US" altLang="ru-RU" sz="2800" b="1" dirty="0" smtClean="0">
                <a:solidFill>
                  <a:srgbClr val="CC3300"/>
                </a:solidFill>
              </a:rPr>
              <a:t>crystal-like </a:t>
            </a:r>
            <a:r>
              <a:rPr lang="en-US" altLang="ru-RU" sz="2800" b="1" dirty="0" smtClean="0"/>
              <a:t>structure</a:t>
            </a:r>
            <a:r>
              <a:rPr lang="en-US" altLang="ru-RU" sz="2800" dirty="0" smtClean="0">
                <a:solidFill>
                  <a:srgbClr val="CC3300"/>
                </a:solidFill>
              </a:rPr>
              <a:t>:</a:t>
            </a:r>
          </a:p>
          <a:p>
            <a:pPr lvl="1" indent="-342900">
              <a:defRPr/>
            </a:pPr>
            <a:r>
              <a:rPr lang="en-US" altLang="ru-RU" sz="2600" dirty="0"/>
              <a:t>Nucleon centers are arranged according to FCC lattice</a:t>
            </a:r>
          </a:p>
          <a:p>
            <a:pPr lvl="1" indent="-342900">
              <a:defRPr/>
            </a:pPr>
            <a:r>
              <a:rPr lang="en-US" altLang="ru-RU" sz="2600" dirty="0" smtClean="0"/>
              <a:t>Even-even nuclei are composed of </a:t>
            </a:r>
            <a:r>
              <a:rPr lang="en-US" altLang="ru-RU" sz="2600" b="1" dirty="0" smtClean="0"/>
              <a:t>virtual </a:t>
            </a:r>
            <a:r>
              <a:rPr lang="el-GR" altLang="ru-RU" sz="2600" b="1" dirty="0" smtClean="0"/>
              <a:t>α</a:t>
            </a:r>
            <a:r>
              <a:rPr lang="en-US" altLang="ru-RU" sz="2600" b="1" dirty="0" smtClean="0"/>
              <a:t>-clusters</a:t>
            </a:r>
            <a:endParaRPr lang="en-US" altLang="ru-RU" sz="2600" b="1" dirty="0"/>
          </a:p>
          <a:p>
            <a:pPr lvl="1" indent="-342900">
              <a:defRPr/>
            </a:pPr>
            <a:r>
              <a:rPr lang="en-US" altLang="ru-RU" sz="2600" dirty="0"/>
              <a:t>Closed Shells = Octahedral </a:t>
            </a:r>
            <a:r>
              <a:rPr lang="en-US" altLang="ru-RU" sz="2600" dirty="0" smtClean="0"/>
              <a:t>Faces </a:t>
            </a:r>
            <a:endParaRPr lang="en-US" altLang="ru-RU" sz="2600" dirty="0"/>
          </a:p>
          <a:p>
            <a:pPr marL="514350" indent="-514350">
              <a:buFont typeface="Calibri" pitchFamily="34" charset="0"/>
              <a:buAutoNum type="arabicPeriod"/>
              <a:defRPr/>
            </a:pPr>
            <a:r>
              <a:rPr lang="en-US" altLang="ru-RU" sz="2800" dirty="0"/>
              <a:t>‘Halo’ nuclei </a:t>
            </a:r>
            <a:r>
              <a:rPr lang="en-US" altLang="ru-RU" sz="2800" dirty="0">
                <a:solidFill>
                  <a:srgbClr val="CC3300"/>
                </a:solidFill>
              </a:rPr>
              <a:t>– </a:t>
            </a:r>
            <a:r>
              <a:rPr lang="en-US" altLang="ru-RU" sz="2800" b="1" dirty="0">
                <a:solidFill>
                  <a:srgbClr val="CC3300"/>
                </a:solidFill>
              </a:rPr>
              <a:t>fruits of quark-loop bindings</a:t>
            </a:r>
          </a:p>
          <a:p>
            <a:pPr marL="0" indent="0">
              <a:buFont typeface="Arial" charset="0"/>
              <a:buNone/>
              <a:defRPr/>
            </a:pPr>
            <a:endParaRPr lang="en-US" altLang="ru-RU" sz="2800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684684" y="79152"/>
            <a:ext cx="7774632" cy="2232248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 modifications in a dense nuclear matter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</a:rPr>
              <a:t>1. Baryonic matter under compression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4553" y="3856955"/>
            <a:ext cx="2563714" cy="2592288"/>
            <a:chOff x="1259632" y="2924944"/>
            <a:chExt cx="2563714" cy="2592288"/>
          </a:xfrm>
        </p:grpSpPr>
        <p:sp>
          <p:nvSpPr>
            <p:cNvPr id="2" name="Овал 1"/>
            <p:cNvSpPr/>
            <p:nvPr/>
          </p:nvSpPr>
          <p:spPr>
            <a:xfrm>
              <a:off x="1259632" y="2924944"/>
              <a:ext cx="2520280" cy="2592288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42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794" y="3582548"/>
              <a:ext cx="531380" cy="54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771" y="3885040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347" y="3442250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772" y="3539516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520" y="4008438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160838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621" y="3589436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909" y="3131183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925" y="3074988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484" y="2924944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275" y="4353903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69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818" y="4822824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924" y="4974307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349" y="4833693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794" y="4465638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219" y="4551362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463" y="4008437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5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88" y="4082441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4278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61" y="4467995"/>
              <a:ext cx="5365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4279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34456"/>
            <a:ext cx="1610461" cy="163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8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68513"/>
            <a:ext cx="1152128" cy="1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8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90704"/>
            <a:ext cx="792286" cy="8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068467" y="4900360"/>
            <a:ext cx="504056" cy="385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4282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02" y="3412455"/>
            <a:ext cx="242535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одержимое 5"/>
          <p:cNvSpPr txBox="1">
            <a:spLocks/>
          </p:cNvSpPr>
          <p:nvPr/>
        </p:nvSpPr>
        <p:spPr bwMode="auto">
          <a:xfrm>
            <a:off x="3147522" y="2781283"/>
            <a:ext cx="297575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Higher compression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Содержимое 5"/>
          <p:cNvSpPr txBox="1">
            <a:spLocks/>
          </p:cNvSpPr>
          <p:nvPr/>
        </p:nvSpPr>
        <p:spPr bwMode="auto">
          <a:xfrm>
            <a:off x="5589357" y="3238901"/>
            <a:ext cx="3231115" cy="7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   Destruction of         QCD vacuum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19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684684" y="79152"/>
            <a:ext cx="7774632" cy="2232248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 modifications in a dense nuclear matter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</a:rPr>
              <a:t>1. Baryonic matter under compression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428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25833"/>
            <a:ext cx="242535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одержимое 5"/>
          <p:cNvSpPr txBox="1">
            <a:spLocks/>
          </p:cNvSpPr>
          <p:nvPr/>
        </p:nvSpPr>
        <p:spPr bwMode="auto">
          <a:xfrm>
            <a:off x="2699792" y="2449769"/>
            <a:ext cx="297575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Higher compression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200256" y="3684707"/>
            <a:ext cx="6120680" cy="1224135"/>
            <a:chOff x="179512" y="3108930"/>
            <a:chExt cx="6120680" cy="1224135"/>
          </a:xfrm>
        </p:grpSpPr>
        <p:pic>
          <p:nvPicPr>
            <p:cNvPr id="8" name="Picture 6" descr="ch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108930"/>
              <a:ext cx="2484440" cy="122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h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446070"/>
              <a:ext cx="1800200" cy="88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693907"/>
              <a:ext cx="1296144" cy="638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906581"/>
              <a:ext cx="864096" cy="425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Содержимое 5"/>
          <p:cNvSpPr txBox="1">
            <a:spLocks/>
          </p:cNvSpPr>
          <p:nvPr/>
        </p:nvSpPr>
        <p:spPr bwMode="auto">
          <a:xfrm>
            <a:off x="2753230" y="5013176"/>
            <a:ext cx="265501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Quark color field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3917950"/>
            <a:ext cx="3440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04120" y="1873482"/>
            <a:ext cx="6535738" cy="3914775"/>
            <a:chOff x="192" y="916"/>
            <a:chExt cx="4117" cy="2466"/>
          </a:xfrm>
        </p:grpSpPr>
        <p:grpSp>
          <p:nvGrpSpPr>
            <p:cNvPr id="11269" name="Group 18"/>
            <p:cNvGrpSpPr>
              <a:grpSpLocks/>
            </p:cNvGrpSpPr>
            <p:nvPr/>
          </p:nvGrpSpPr>
          <p:grpSpPr bwMode="auto">
            <a:xfrm>
              <a:off x="2917" y="2110"/>
              <a:ext cx="1392" cy="1272"/>
              <a:chOff x="2917" y="2110"/>
              <a:chExt cx="1392" cy="1272"/>
            </a:xfrm>
          </p:grpSpPr>
          <p:sp>
            <p:nvSpPr>
              <p:cNvPr id="11275" name="Text Box 10"/>
              <p:cNvSpPr txBox="1">
                <a:spLocks noChangeArrowheads="1"/>
              </p:cNvSpPr>
              <p:nvPr/>
            </p:nvSpPr>
            <p:spPr bwMode="auto">
              <a:xfrm>
                <a:off x="2917" y="2110"/>
                <a:ext cx="1392" cy="1272"/>
              </a:xfrm>
              <a:prstGeom prst="rect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charset="0"/>
                  </a:rPr>
                  <a:t>  </a:t>
                </a:r>
                <a:r>
                  <a:rPr lang="ru-RU" altLang="ru-RU" sz="1600" dirty="0" err="1">
                    <a:latin typeface="Arial" charset="0"/>
                  </a:rPr>
                  <a:t>Vacuum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  <a:r>
                  <a:rPr lang="ru-RU" altLang="ru-RU" sz="1600" dirty="0" err="1">
                    <a:latin typeface="Arial" charset="0"/>
                  </a:rPr>
                  <a:t>polarization</a:t>
                </a:r>
                <a:endParaRPr lang="ru-RU" altLang="ru-RU" sz="1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charset="0"/>
                  </a:rPr>
                  <a:t>    </a:t>
                </a:r>
                <a:r>
                  <a:rPr lang="ru-RU" altLang="ru-RU" sz="1600" dirty="0" err="1">
                    <a:latin typeface="Arial" charset="0"/>
                  </a:rPr>
                  <a:t>around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  <a:r>
                  <a:rPr lang="ru-RU" altLang="ru-RU" sz="1600" dirty="0" err="1">
                    <a:latin typeface="Arial" charset="0"/>
                  </a:rPr>
                  <a:t>single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  <a:r>
                  <a:rPr lang="ru-RU" altLang="ru-RU" sz="1600" dirty="0" err="1">
                    <a:latin typeface="Arial" charset="0"/>
                  </a:rPr>
                  <a:t>quark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400" dirty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400" dirty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400" dirty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charset="0"/>
                  </a:rPr>
                  <a:t>     </a:t>
                </a:r>
                <a:endParaRPr lang="en-US" altLang="ru-RU" sz="1600" dirty="0" smtClean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400" baseline="0" dirty="0" smtClean="0">
                    <a:latin typeface="Arial" charset="0"/>
                  </a:rPr>
                  <a:t> </a:t>
                </a:r>
                <a:r>
                  <a:rPr lang="en-US" altLang="ru-RU" sz="1400" baseline="0" dirty="0" smtClean="0">
                    <a:latin typeface="Arial" charset="0"/>
                  </a:rPr>
                  <a:t>    </a:t>
                </a:r>
                <a:r>
                  <a:rPr lang="ru-RU" altLang="ru-RU" sz="1200" baseline="0" dirty="0" err="1" smtClean="0">
                    <a:latin typeface="Arial" charset="0"/>
                  </a:rPr>
                  <a:t>Quark</a:t>
                </a:r>
                <a:r>
                  <a:rPr lang="ru-RU" altLang="ru-RU" sz="1200" baseline="0" dirty="0" smtClean="0">
                    <a:latin typeface="Arial" charset="0"/>
                  </a:rPr>
                  <a:t> </a:t>
                </a:r>
                <a:r>
                  <a:rPr lang="ru-RU" altLang="ru-RU" sz="1200" baseline="0" dirty="0" err="1">
                    <a:latin typeface="Arial" charset="0"/>
                  </a:rPr>
                  <a:t>and</a:t>
                </a:r>
                <a:r>
                  <a:rPr lang="ru-RU" altLang="ru-RU" sz="1200" baseline="0" dirty="0">
                    <a:latin typeface="Arial" charset="0"/>
                  </a:rPr>
                  <a:t> </a:t>
                </a:r>
                <a:r>
                  <a:rPr lang="ru-RU" altLang="ru-RU" sz="1200" baseline="0" dirty="0" err="1">
                    <a:latin typeface="Arial" charset="0"/>
                  </a:rPr>
                  <a:t>Gluon</a:t>
                </a:r>
                <a:r>
                  <a:rPr lang="ru-RU" altLang="ru-RU" sz="1200" baseline="0" dirty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200" baseline="0" dirty="0">
                    <a:latin typeface="Arial" charset="0"/>
                  </a:rPr>
                  <a:t>          </a:t>
                </a:r>
                <a:r>
                  <a:rPr lang="ru-RU" altLang="ru-RU" sz="1200" baseline="0" dirty="0" err="1">
                    <a:latin typeface="Arial" charset="0"/>
                  </a:rPr>
                  <a:t>Condensate</a:t>
                </a:r>
                <a:endParaRPr lang="ru-RU" altLang="ru-RU" sz="1200" baseline="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ru-RU" altLang="ru-RU" sz="1400" dirty="0">
                  <a:latin typeface="Arial" charset="0"/>
                </a:endParaRPr>
              </a:p>
            </p:txBody>
          </p:sp>
          <p:sp>
            <p:nvSpPr>
              <p:cNvPr id="11276" name="AutoShape 11"/>
              <p:cNvSpPr>
                <a:spLocks noChangeArrowheads="1"/>
              </p:cNvSpPr>
              <p:nvPr/>
            </p:nvSpPr>
            <p:spPr bwMode="auto">
              <a:xfrm>
                <a:off x="3552" y="2489"/>
                <a:ext cx="156" cy="291"/>
              </a:xfrm>
              <a:prstGeom prst="downArrow">
                <a:avLst>
                  <a:gd name="adj1" fmla="val 50000"/>
                  <a:gd name="adj2" fmla="val 4663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pSp>
          <p:nvGrpSpPr>
            <p:cNvPr id="11270" name="Group 16"/>
            <p:cNvGrpSpPr>
              <a:grpSpLocks/>
            </p:cNvGrpSpPr>
            <p:nvPr/>
          </p:nvGrpSpPr>
          <p:grpSpPr bwMode="auto">
            <a:xfrm>
              <a:off x="192" y="916"/>
              <a:ext cx="3825" cy="1194"/>
              <a:chOff x="192" y="916"/>
              <a:chExt cx="3825" cy="1194"/>
            </a:xfrm>
          </p:grpSpPr>
          <p:pic>
            <p:nvPicPr>
              <p:cNvPr id="11271" name="Picture 6" descr="ch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" y="1248"/>
                <a:ext cx="2373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2" name="AutoShape 7"/>
              <p:cNvSpPr>
                <a:spLocks noChangeArrowheads="1"/>
              </p:cNvSpPr>
              <p:nvPr/>
            </p:nvSpPr>
            <p:spPr bwMode="auto">
              <a:xfrm>
                <a:off x="192" y="1344"/>
                <a:ext cx="1364" cy="591"/>
              </a:xfrm>
              <a:prstGeom prst="rightArrow">
                <a:avLst>
                  <a:gd name="adj1" fmla="val 50000"/>
                  <a:gd name="adj2" fmla="val 57699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 err="1">
                    <a:latin typeface="Arial" charset="0"/>
                  </a:rPr>
                  <a:t>Vacuum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  <a:r>
                  <a:rPr lang="ru-RU" altLang="ru-RU" sz="1600" dirty="0" err="1">
                    <a:latin typeface="Arial" charset="0"/>
                  </a:rPr>
                  <a:t>fluctuations</a:t>
                </a:r>
                <a:endParaRPr lang="ru-RU" altLang="ru-RU" sz="1600" dirty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charset="0"/>
                  </a:rPr>
                  <a:t>(</a:t>
                </a:r>
                <a:r>
                  <a:rPr lang="ru-RU" altLang="ru-RU" sz="1600" dirty="0" err="1">
                    <a:latin typeface="Arial" charset="0"/>
                  </a:rPr>
                  <a:t>radiation</a:t>
                </a:r>
                <a:r>
                  <a:rPr lang="ru-RU" altLang="ru-RU" sz="1600" dirty="0">
                    <a:latin typeface="Arial" charset="0"/>
                  </a:rPr>
                  <a:t>) </a:t>
                </a:r>
                <a:r>
                  <a:rPr lang="ru-RU" altLang="ru-RU" sz="1600" dirty="0" err="1">
                    <a:latin typeface="Arial" charset="0"/>
                  </a:rPr>
                  <a:t>pressure</a:t>
                </a:r>
                <a:endParaRPr lang="ru-RU" altLang="ru-RU" sz="1600" dirty="0">
                  <a:latin typeface="Arial" charset="0"/>
                </a:endParaRPr>
              </a:p>
            </p:txBody>
          </p:sp>
          <p:sp>
            <p:nvSpPr>
              <p:cNvPr id="11273" name="AutoShape 8"/>
              <p:cNvSpPr>
                <a:spLocks noChangeArrowheads="1"/>
              </p:cNvSpPr>
              <p:nvPr/>
            </p:nvSpPr>
            <p:spPr bwMode="auto">
              <a:xfrm>
                <a:off x="2667" y="1321"/>
                <a:ext cx="1350" cy="675"/>
              </a:xfrm>
              <a:prstGeom prst="leftArrow">
                <a:avLst>
                  <a:gd name="adj1" fmla="val 50000"/>
                  <a:gd name="adj2" fmla="val 5361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 err="1">
                    <a:latin typeface="Arial" charset="0"/>
                  </a:rPr>
                  <a:t>Vacuum</a:t>
                </a:r>
                <a:r>
                  <a:rPr lang="ru-RU" altLang="ru-RU" sz="1600" dirty="0">
                    <a:latin typeface="Arial" charset="0"/>
                  </a:rPr>
                  <a:t> </a:t>
                </a:r>
                <a:r>
                  <a:rPr lang="ru-RU" altLang="ru-RU" sz="1600" dirty="0" err="1">
                    <a:latin typeface="Arial" charset="0"/>
                  </a:rPr>
                  <a:t>fluctuations</a:t>
                </a:r>
                <a:endParaRPr lang="ru-RU" altLang="ru-RU" sz="1600" dirty="0">
                  <a:latin typeface="Arial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latin typeface="Arial" charset="0"/>
                  </a:rPr>
                  <a:t>(</a:t>
                </a:r>
                <a:r>
                  <a:rPr lang="ru-RU" altLang="ru-RU" sz="1600" dirty="0" err="1">
                    <a:latin typeface="Arial" charset="0"/>
                  </a:rPr>
                  <a:t>radiation</a:t>
                </a:r>
                <a:r>
                  <a:rPr lang="ru-RU" altLang="ru-RU" sz="1600" dirty="0">
                    <a:latin typeface="Arial" charset="0"/>
                  </a:rPr>
                  <a:t>) </a:t>
                </a:r>
                <a:r>
                  <a:rPr lang="ru-RU" altLang="ru-RU" sz="1600" dirty="0" err="1">
                    <a:latin typeface="Arial" charset="0"/>
                  </a:rPr>
                  <a:t>pressure</a:t>
                </a:r>
                <a:endParaRPr lang="ru-RU" altLang="ru-RU" sz="1600" dirty="0">
                  <a:latin typeface="Arial" charset="0"/>
                </a:endParaRPr>
              </a:p>
            </p:txBody>
          </p:sp>
          <p:sp>
            <p:nvSpPr>
              <p:cNvPr id="11274" name="Text Box 15"/>
              <p:cNvSpPr txBox="1">
                <a:spLocks noChangeArrowheads="1"/>
              </p:cNvSpPr>
              <p:nvPr/>
            </p:nvSpPr>
            <p:spPr bwMode="auto">
              <a:xfrm>
                <a:off x="1908" y="916"/>
                <a:ext cx="54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400" b="0" i="1" baseline="0" dirty="0" smtClean="0">
                    <a:latin typeface="+mj-lt"/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en-US" altLang="ru-RU" sz="2400" b="0" i="1" baseline="0" dirty="0" smtClean="0">
                    <a:latin typeface="+mj-lt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ru-RU" altLang="ru-RU" sz="2400" b="0" i="1" baseline="0" dirty="0" smtClean="0">
                    <a:latin typeface="+mj-lt"/>
                    <a:cs typeface="Times New Roman" pitchFamily="18" charset="0"/>
                  </a:rPr>
                  <a:t>(</a:t>
                </a:r>
                <a:r>
                  <a:rPr lang="ru-RU" altLang="ru-RU" sz="2400" b="0" i="1" baseline="0" dirty="0">
                    <a:latin typeface="+mj-lt"/>
                    <a:cs typeface="Times New Roman" pitchFamily="18" charset="0"/>
                  </a:rPr>
                  <a:t>x)</a:t>
                </a:r>
                <a:r>
                  <a:rPr lang="ru-RU" altLang="ru-RU" sz="2400" b="0" baseline="0" dirty="0">
                    <a:latin typeface="+mj-lt"/>
                  </a:rPr>
                  <a:t> </a:t>
                </a:r>
              </a:p>
            </p:txBody>
          </p:sp>
        </p:grpSp>
      </p:grp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714500" y="214313"/>
            <a:ext cx="5829300" cy="1244600"/>
          </a:xfrm>
          <a:noFill/>
        </p:spPr>
        <p:txBody>
          <a:bodyPr/>
          <a:lstStyle/>
          <a:p>
            <a:r>
              <a:rPr lang="ru-RU" altLang="ru-RU" sz="2800" b="1" smtClean="0">
                <a:cs typeface="Times New Roman" pitchFamily="18" charset="0"/>
              </a:rPr>
              <a:t>Strongly Correlated Quark Model (SCQM)</a:t>
            </a:r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04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684684" y="116632"/>
            <a:ext cx="7774632" cy="1978744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 modifications in a dense nuclear matter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</a:rPr>
              <a:t>1. Baryonic matter under compression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Содержимое 5"/>
          <p:cNvSpPr txBox="1">
            <a:spLocks/>
          </p:cNvSpPr>
          <p:nvPr/>
        </p:nvSpPr>
        <p:spPr bwMode="auto">
          <a:xfrm>
            <a:off x="1764282" y="1977331"/>
            <a:ext cx="297575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Higher compression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78610" y="2567390"/>
            <a:ext cx="4506613" cy="3929883"/>
            <a:chOff x="2267163" y="2419620"/>
            <a:chExt cx="4506613" cy="3929883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2267163" y="2419620"/>
              <a:ext cx="4506613" cy="3929883"/>
              <a:chOff x="1759374" y="2611904"/>
              <a:chExt cx="4506613" cy="3929883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1759374" y="2611904"/>
                <a:ext cx="4506613" cy="3929883"/>
                <a:chOff x="1927956" y="2804188"/>
                <a:chExt cx="4506613" cy="3929883"/>
              </a:xfrm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1927956" y="2804188"/>
                  <a:ext cx="4506613" cy="3929883"/>
                  <a:chOff x="1835696" y="2311400"/>
                  <a:chExt cx="4506613" cy="3929883"/>
                </a:xfrm>
              </p:grpSpPr>
              <p:pic>
                <p:nvPicPr>
                  <p:cNvPr id="32" name="Picture 1028" descr="q-potential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35696" y="2311400"/>
                    <a:ext cx="4506613" cy="39298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" name="Дуга 5"/>
                  <p:cNvSpPr/>
                  <p:nvPr/>
                </p:nvSpPr>
                <p:spPr>
                  <a:xfrm rot="10800000">
                    <a:off x="3341498" y="4084058"/>
                    <a:ext cx="1800200" cy="772580"/>
                  </a:xfrm>
                  <a:prstGeom prst="arc">
                    <a:avLst>
                      <a:gd name="adj1" fmla="val 348479"/>
                      <a:gd name="adj2" fmla="val 5670491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Дуга 37"/>
                  <p:cNvSpPr/>
                  <p:nvPr/>
                </p:nvSpPr>
                <p:spPr>
                  <a:xfrm rot="10800000">
                    <a:off x="3228873" y="4248075"/>
                    <a:ext cx="1383097" cy="772580"/>
                  </a:xfrm>
                  <a:prstGeom prst="arc">
                    <a:avLst>
                      <a:gd name="adj1" fmla="val 348479"/>
                      <a:gd name="adj2" fmla="val 5670491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Дуга 38"/>
                  <p:cNvSpPr/>
                  <p:nvPr/>
                </p:nvSpPr>
                <p:spPr>
                  <a:xfrm rot="11859426">
                    <a:off x="3123394" y="4493164"/>
                    <a:ext cx="1159888" cy="791380"/>
                  </a:xfrm>
                  <a:prstGeom prst="arc">
                    <a:avLst>
                      <a:gd name="adj1" fmla="val 348479"/>
                      <a:gd name="adj2" fmla="val 384835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3" name="Группа 12"/>
                <p:cNvGrpSpPr/>
                <p:nvPr/>
              </p:nvGrpSpPr>
              <p:grpSpPr>
                <a:xfrm>
                  <a:off x="3707355" y="4413372"/>
                  <a:ext cx="981697" cy="1374655"/>
                  <a:chOff x="4262956" y="4663551"/>
                  <a:chExt cx="981697" cy="1374655"/>
                </a:xfrm>
              </p:grpSpPr>
              <p:grpSp>
                <p:nvGrpSpPr>
                  <p:cNvPr id="12" name="Группа 11"/>
                  <p:cNvGrpSpPr/>
                  <p:nvPr/>
                </p:nvGrpSpPr>
                <p:grpSpPr>
                  <a:xfrm>
                    <a:off x="4612759" y="4663551"/>
                    <a:ext cx="631894" cy="1374655"/>
                    <a:chOff x="3939366" y="3952993"/>
                    <a:chExt cx="631894" cy="1374655"/>
                  </a:xfrm>
                </p:grpSpPr>
                <p:cxnSp>
                  <p:nvCxnSpPr>
                    <p:cNvPr id="9" name="Прямая соединительная линия 8"/>
                    <p:cNvCxnSpPr/>
                    <p:nvPr/>
                  </p:nvCxnSpPr>
                  <p:spPr>
                    <a:xfrm>
                      <a:off x="4571260" y="3952993"/>
                      <a:ext cx="0" cy="1374655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Прямая соединительная линия 44"/>
                    <p:cNvCxnSpPr/>
                    <p:nvPr/>
                  </p:nvCxnSpPr>
                  <p:spPr>
                    <a:xfrm>
                      <a:off x="4241597" y="4116467"/>
                      <a:ext cx="0" cy="1191591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Прямая соединительная линия 46"/>
                    <p:cNvCxnSpPr/>
                    <p:nvPr/>
                  </p:nvCxnSpPr>
                  <p:spPr>
                    <a:xfrm>
                      <a:off x="3939366" y="4280484"/>
                      <a:ext cx="0" cy="1047164"/>
                    </a:xfrm>
                    <a:prstGeom prst="line">
                      <a:avLst/>
                    </a:prstGeom>
                    <a:ln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9" name="Прямая соединительная линия 48"/>
                  <p:cNvCxnSpPr/>
                  <p:nvPr/>
                </p:nvCxnSpPr>
                <p:spPr>
                  <a:xfrm>
                    <a:off x="4262956" y="5213315"/>
                    <a:ext cx="0" cy="824891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24282" name="Picture 2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2675900" y="2664491"/>
                <a:ext cx="2425352" cy="444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944264" y="5877272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baseline="0" dirty="0" smtClean="0">
                  <a:solidFill>
                    <a:schemeClr val="tx1"/>
                  </a:solidFill>
                </a:rPr>
                <a:t>Quark size</a:t>
              </a:r>
              <a:endParaRPr lang="ru-RU" b="0" baseline="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1782415" y="400761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baseline="0" dirty="0" smtClean="0">
                  <a:solidFill>
                    <a:schemeClr val="tx1"/>
                  </a:solidFill>
                </a:rPr>
                <a:t>Quark  mass</a:t>
              </a:r>
              <a:endParaRPr lang="ru-RU" b="0" baseline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Содержимое 5"/>
          <p:cNvSpPr txBox="1">
            <a:spLocks/>
          </p:cNvSpPr>
          <p:nvPr/>
        </p:nvSpPr>
        <p:spPr bwMode="auto">
          <a:xfrm>
            <a:off x="5436096" y="3899787"/>
            <a:ext cx="3038622" cy="82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latin typeface="Times New Roman"/>
              </a:rPr>
              <a:t>Decreasing quark/nucleon mass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7" name="Содержимое 5"/>
          <p:cNvSpPr txBox="1">
            <a:spLocks/>
          </p:cNvSpPr>
          <p:nvPr/>
        </p:nvSpPr>
        <p:spPr bwMode="auto">
          <a:xfrm>
            <a:off x="5436096" y="2705681"/>
            <a:ext cx="3038622" cy="71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latin typeface="Times New Roman"/>
              </a:rPr>
              <a:t>Decreasing quark/nucleon size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955407" y="3459053"/>
            <a:ext cx="216024" cy="421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07" y="4720605"/>
            <a:ext cx="27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одержимое 5"/>
          <p:cNvSpPr txBox="1">
            <a:spLocks/>
          </p:cNvSpPr>
          <p:nvPr/>
        </p:nvSpPr>
        <p:spPr bwMode="auto">
          <a:xfrm>
            <a:off x="5544108" y="5383157"/>
            <a:ext cx="3038622" cy="82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baseline="0" dirty="0" smtClean="0">
                <a:solidFill>
                  <a:srgbClr val="FF0000"/>
                </a:solidFill>
                <a:latin typeface="Times New Roman"/>
              </a:rPr>
              <a:t>Nucleon Collapse!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46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684684" y="79152"/>
            <a:ext cx="7774632" cy="2232248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 modifications in a dense nuclear matter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</a:rPr>
              <a:t>1. Baryonic matter under compression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428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81" y="3025833"/>
            <a:ext cx="242535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одержимое 5"/>
          <p:cNvSpPr txBox="1">
            <a:spLocks/>
          </p:cNvSpPr>
          <p:nvPr/>
        </p:nvSpPr>
        <p:spPr bwMode="auto">
          <a:xfrm>
            <a:off x="2557164" y="2449769"/>
            <a:ext cx="542167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Higher compression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nucleon collapse!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Содержимое 5"/>
          <p:cNvSpPr txBox="1">
            <a:spLocks/>
          </p:cNvSpPr>
          <p:nvPr/>
        </p:nvSpPr>
        <p:spPr bwMode="auto">
          <a:xfrm>
            <a:off x="1907704" y="4005064"/>
            <a:ext cx="297575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628309"/>
              </p:ext>
            </p:extLst>
          </p:nvPr>
        </p:nvGraphicFramePr>
        <p:xfrm>
          <a:off x="2483768" y="3470333"/>
          <a:ext cx="3879816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79" name="Формула" r:id="rId4" imgW="1371600" imgH="203040" progId="Equation.3">
                  <p:embed/>
                </p:oleObj>
              </mc:Choice>
              <mc:Fallback>
                <p:oleObj name="Формула" r:id="rId4" imgW="1371600" imgH="203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470333"/>
                        <a:ext cx="3879816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Группа 5"/>
          <p:cNvGrpSpPr>
            <a:grpSpLocks/>
          </p:cNvGrpSpPr>
          <p:nvPr/>
        </p:nvGrpSpPr>
        <p:grpSpPr bwMode="auto">
          <a:xfrm>
            <a:off x="1337931" y="4196532"/>
            <a:ext cx="1752350" cy="1656184"/>
            <a:chOff x="571500" y="1911350"/>
            <a:chExt cx="1263650" cy="1108075"/>
          </a:xfrm>
        </p:grpSpPr>
        <p:grpSp>
          <p:nvGrpSpPr>
            <p:cNvPr id="15" name="Group 86"/>
            <p:cNvGrpSpPr>
              <a:grpSpLocks/>
            </p:cNvGrpSpPr>
            <p:nvPr/>
          </p:nvGrpSpPr>
          <p:grpSpPr bwMode="auto">
            <a:xfrm>
              <a:off x="571500" y="1924050"/>
              <a:ext cx="752475" cy="714375"/>
              <a:chOff x="360" y="1212"/>
              <a:chExt cx="474" cy="450"/>
            </a:xfrm>
          </p:grpSpPr>
          <p:sp>
            <p:nvSpPr>
              <p:cNvPr id="24" name="Oval 76"/>
              <p:cNvSpPr>
                <a:spLocks noChangeArrowheads="1"/>
              </p:cNvSpPr>
              <p:nvPr/>
            </p:nvSpPr>
            <p:spPr bwMode="auto">
              <a:xfrm>
                <a:off x="360" y="121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5" name="Oval 80"/>
              <p:cNvSpPr>
                <a:spLocks noChangeArrowheads="1"/>
              </p:cNvSpPr>
              <p:nvPr/>
            </p:nvSpPr>
            <p:spPr bwMode="auto">
              <a:xfrm>
                <a:off x="544" y="1366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6" name="AutoShape 82"/>
              <p:cNvSpPr>
                <a:spLocks noChangeArrowheads="1"/>
              </p:cNvSpPr>
              <p:nvPr/>
            </p:nvSpPr>
            <p:spPr bwMode="auto">
              <a:xfrm rot="-5135316">
                <a:off x="408" y="1302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0000">
                  <a:alpha val="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85"/>
            <p:cNvGrpSpPr>
              <a:grpSpLocks/>
            </p:cNvGrpSpPr>
            <p:nvPr/>
          </p:nvGrpSpPr>
          <p:grpSpPr bwMode="auto">
            <a:xfrm>
              <a:off x="1082675" y="1911350"/>
              <a:ext cx="752475" cy="714375"/>
              <a:chOff x="682" y="1204"/>
              <a:chExt cx="474" cy="450"/>
            </a:xfrm>
          </p:grpSpPr>
          <p:sp>
            <p:nvSpPr>
              <p:cNvPr id="21" name="Oval 77"/>
              <p:cNvSpPr>
                <a:spLocks noChangeArrowheads="1"/>
              </p:cNvSpPr>
              <p:nvPr/>
            </p:nvSpPr>
            <p:spPr bwMode="auto">
              <a:xfrm>
                <a:off x="682" y="1204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Oval 79"/>
              <p:cNvSpPr>
                <a:spLocks noChangeArrowheads="1"/>
              </p:cNvSpPr>
              <p:nvPr/>
            </p:nvSpPr>
            <p:spPr bwMode="auto">
              <a:xfrm>
                <a:off x="864" y="1368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AutoShape 83"/>
              <p:cNvSpPr>
                <a:spLocks noChangeArrowheads="1"/>
              </p:cNvSpPr>
              <p:nvPr/>
            </p:nvSpPr>
            <p:spPr bwMode="auto">
              <a:xfrm rot="2213773">
                <a:off x="838" y="1270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7" name="Group 87"/>
            <p:cNvGrpSpPr>
              <a:grpSpLocks/>
            </p:cNvGrpSpPr>
            <p:nvPr/>
          </p:nvGrpSpPr>
          <p:grpSpPr bwMode="auto">
            <a:xfrm>
              <a:off x="809625" y="2305050"/>
              <a:ext cx="752475" cy="714375"/>
              <a:chOff x="510" y="1452"/>
              <a:chExt cx="474" cy="450"/>
            </a:xfrm>
          </p:grpSpPr>
          <p:sp>
            <p:nvSpPr>
              <p:cNvPr id="18" name="Oval 78"/>
              <p:cNvSpPr>
                <a:spLocks noChangeArrowheads="1"/>
              </p:cNvSpPr>
              <p:nvPr/>
            </p:nvSpPr>
            <p:spPr bwMode="auto">
              <a:xfrm>
                <a:off x="510" y="145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Oval 81"/>
              <p:cNvSpPr>
                <a:spLocks noChangeArrowheads="1"/>
              </p:cNvSpPr>
              <p:nvPr/>
            </p:nvSpPr>
            <p:spPr bwMode="auto">
              <a:xfrm>
                <a:off x="698" y="1622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AutoShape 84"/>
              <p:cNvSpPr>
                <a:spLocks noChangeArrowheads="1"/>
              </p:cNvSpPr>
              <p:nvPr/>
            </p:nvSpPr>
            <p:spPr bwMode="auto">
              <a:xfrm rot="11772453" flipH="1">
                <a:off x="614" y="1628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27" name="Группа 43"/>
          <p:cNvGrpSpPr>
            <a:grpSpLocks/>
          </p:cNvGrpSpPr>
          <p:nvPr/>
        </p:nvGrpSpPr>
        <p:grpSpPr bwMode="auto">
          <a:xfrm>
            <a:off x="7293343" y="4958113"/>
            <a:ext cx="623887" cy="603250"/>
            <a:chOff x="2706775" y="2339987"/>
            <a:chExt cx="574474" cy="526337"/>
          </a:xfrm>
        </p:grpSpPr>
        <p:sp>
          <p:nvSpPr>
            <p:cNvPr id="28" name="Oval 100"/>
            <p:cNvSpPr>
              <a:spLocks noChangeArrowheads="1"/>
            </p:cNvSpPr>
            <p:nvPr/>
          </p:nvSpPr>
          <p:spPr bwMode="auto">
            <a:xfrm>
              <a:off x="2762250" y="2514600"/>
              <a:ext cx="133350" cy="13335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112"/>
            <p:cNvSpPr>
              <a:spLocks noChangeArrowheads="1"/>
            </p:cNvSpPr>
            <p:nvPr/>
          </p:nvSpPr>
          <p:spPr bwMode="auto">
            <a:xfrm>
              <a:off x="2905125" y="2686050"/>
              <a:ext cx="88900" cy="889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Oval 125"/>
            <p:cNvSpPr>
              <a:spLocks noChangeArrowheads="1"/>
            </p:cNvSpPr>
            <p:nvPr/>
          </p:nvSpPr>
          <p:spPr bwMode="auto">
            <a:xfrm>
              <a:off x="2809875" y="2447925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Oval 143"/>
            <p:cNvSpPr>
              <a:spLocks noChangeArrowheads="1"/>
            </p:cNvSpPr>
            <p:nvPr/>
          </p:nvSpPr>
          <p:spPr bwMode="auto">
            <a:xfrm>
              <a:off x="2930525" y="2616200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Oval 144"/>
            <p:cNvSpPr>
              <a:spLocks noChangeArrowheads="1"/>
            </p:cNvSpPr>
            <p:nvPr/>
          </p:nvSpPr>
          <p:spPr bwMode="auto">
            <a:xfrm>
              <a:off x="3022600" y="2451100"/>
              <a:ext cx="142875" cy="1333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 baseline="0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Круговая стрелка 32"/>
            <p:cNvSpPr/>
            <p:nvPr/>
          </p:nvSpPr>
          <p:spPr bwMode="auto">
            <a:xfrm rot="19539864">
              <a:off x="2706775" y="2339987"/>
              <a:ext cx="317203" cy="346274"/>
            </a:xfrm>
            <a:prstGeom prst="circular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  <p:sp>
          <p:nvSpPr>
            <p:cNvPr id="34" name="Круговая стрелка 33"/>
            <p:cNvSpPr/>
            <p:nvPr/>
          </p:nvSpPr>
          <p:spPr bwMode="auto">
            <a:xfrm rot="3813911">
              <a:off x="2948744" y="2339905"/>
              <a:ext cx="318572" cy="346438"/>
            </a:xfrm>
            <a:prstGeom prst="circular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  <p:sp>
          <p:nvSpPr>
            <p:cNvPr id="35" name="Круговая стрелка 34"/>
            <p:cNvSpPr/>
            <p:nvPr/>
          </p:nvSpPr>
          <p:spPr bwMode="auto">
            <a:xfrm rot="20873171" flipV="1">
              <a:off x="2867569" y="2564373"/>
              <a:ext cx="283583" cy="301951"/>
            </a:xfrm>
            <a:prstGeom prst="circularArrow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 sz="2400" baseline="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Группа 5"/>
          <p:cNvGrpSpPr>
            <a:grpSpLocks/>
          </p:cNvGrpSpPr>
          <p:nvPr/>
        </p:nvGrpSpPr>
        <p:grpSpPr bwMode="auto">
          <a:xfrm>
            <a:off x="3769176" y="4410065"/>
            <a:ext cx="1371600" cy="1271588"/>
            <a:chOff x="571500" y="1911350"/>
            <a:chExt cx="1263650" cy="1108075"/>
          </a:xfrm>
        </p:grpSpPr>
        <p:grpSp>
          <p:nvGrpSpPr>
            <p:cNvPr id="38" name="Group 86"/>
            <p:cNvGrpSpPr>
              <a:grpSpLocks/>
            </p:cNvGrpSpPr>
            <p:nvPr/>
          </p:nvGrpSpPr>
          <p:grpSpPr bwMode="auto">
            <a:xfrm>
              <a:off x="571500" y="1924050"/>
              <a:ext cx="752475" cy="714375"/>
              <a:chOff x="360" y="1212"/>
              <a:chExt cx="474" cy="450"/>
            </a:xfrm>
          </p:grpSpPr>
          <p:sp>
            <p:nvSpPr>
              <p:cNvPr id="47" name="Oval 76"/>
              <p:cNvSpPr>
                <a:spLocks noChangeArrowheads="1"/>
              </p:cNvSpPr>
              <p:nvPr/>
            </p:nvSpPr>
            <p:spPr bwMode="auto">
              <a:xfrm>
                <a:off x="360" y="121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Oval 80"/>
              <p:cNvSpPr>
                <a:spLocks noChangeArrowheads="1"/>
              </p:cNvSpPr>
              <p:nvPr/>
            </p:nvSpPr>
            <p:spPr bwMode="auto">
              <a:xfrm>
                <a:off x="544" y="1366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AutoShape 82"/>
              <p:cNvSpPr>
                <a:spLocks noChangeArrowheads="1"/>
              </p:cNvSpPr>
              <p:nvPr/>
            </p:nvSpPr>
            <p:spPr bwMode="auto">
              <a:xfrm rot="-5135316">
                <a:off x="408" y="1302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0000">
                  <a:alpha val="2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39" name="Group 85"/>
            <p:cNvGrpSpPr>
              <a:grpSpLocks/>
            </p:cNvGrpSpPr>
            <p:nvPr/>
          </p:nvGrpSpPr>
          <p:grpSpPr bwMode="auto">
            <a:xfrm>
              <a:off x="1082675" y="1911350"/>
              <a:ext cx="752475" cy="714375"/>
              <a:chOff x="682" y="1204"/>
              <a:chExt cx="474" cy="450"/>
            </a:xfrm>
          </p:grpSpPr>
          <p:sp>
            <p:nvSpPr>
              <p:cNvPr id="44" name="Oval 77"/>
              <p:cNvSpPr>
                <a:spLocks noChangeArrowheads="1"/>
              </p:cNvSpPr>
              <p:nvPr/>
            </p:nvSpPr>
            <p:spPr bwMode="auto">
              <a:xfrm>
                <a:off x="682" y="1204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5" name="Oval 79"/>
              <p:cNvSpPr>
                <a:spLocks noChangeArrowheads="1"/>
              </p:cNvSpPr>
              <p:nvPr/>
            </p:nvSpPr>
            <p:spPr bwMode="auto">
              <a:xfrm>
                <a:off x="864" y="1368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AutoShape 83"/>
              <p:cNvSpPr>
                <a:spLocks noChangeArrowheads="1"/>
              </p:cNvSpPr>
              <p:nvPr/>
            </p:nvSpPr>
            <p:spPr bwMode="auto">
              <a:xfrm rot="2213773">
                <a:off x="838" y="1270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>
                  <a:alpha val="2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40" name="Group 87"/>
            <p:cNvGrpSpPr>
              <a:grpSpLocks/>
            </p:cNvGrpSpPr>
            <p:nvPr/>
          </p:nvGrpSpPr>
          <p:grpSpPr bwMode="auto">
            <a:xfrm>
              <a:off x="809625" y="2305050"/>
              <a:ext cx="752475" cy="714375"/>
              <a:chOff x="510" y="1452"/>
              <a:chExt cx="474" cy="450"/>
            </a:xfrm>
          </p:grpSpPr>
          <p:sp>
            <p:nvSpPr>
              <p:cNvPr id="41" name="Oval 78"/>
              <p:cNvSpPr>
                <a:spLocks noChangeArrowheads="1"/>
              </p:cNvSpPr>
              <p:nvPr/>
            </p:nvSpPr>
            <p:spPr bwMode="auto">
              <a:xfrm>
                <a:off x="510" y="145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Oval 81"/>
              <p:cNvSpPr>
                <a:spLocks noChangeArrowheads="1"/>
              </p:cNvSpPr>
              <p:nvPr/>
            </p:nvSpPr>
            <p:spPr bwMode="auto">
              <a:xfrm>
                <a:off x="698" y="1622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3" name="AutoShape 84"/>
              <p:cNvSpPr>
                <a:spLocks noChangeArrowheads="1"/>
              </p:cNvSpPr>
              <p:nvPr/>
            </p:nvSpPr>
            <p:spPr bwMode="auto">
              <a:xfrm rot="11772453" flipH="1">
                <a:off x="614" y="1628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B0F0">
                  <a:alpha val="26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59" name="Группа 5"/>
          <p:cNvGrpSpPr>
            <a:grpSpLocks/>
          </p:cNvGrpSpPr>
          <p:nvPr/>
        </p:nvGrpSpPr>
        <p:grpSpPr bwMode="auto">
          <a:xfrm>
            <a:off x="5558029" y="4776558"/>
            <a:ext cx="1110193" cy="884636"/>
            <a:chOff x="571500" y="1911350"/>
            <a:chExt cx="1263650" cy="1108075"/>
          </a:xfrm>
        </p:grpSpPr>
        <p:grpSp>
          <p:nvGrpSpPr>
            <p:cNvPr id="60" name="Group 86"/>
            <p:cNvGrpSpPr>
              <a:grpSpLocks/>
            </p:cNvGrpSpPr>
            <p:nvPr/>
          </p:nvGrpSpPr>
          <p:grpSpPr bwMode="auto">
            <a:xfrm>
              <a:off x="571500" y="1924050"/>
              <a:ext cx="752475" cy="714375"/>
              <a:chOff x="360" y="1212"/>
              <a:chExt cx="474" cy="450"/>
            </a:xfrm>
          </p:grpSpPr>
          <p:sp>
            <p:nvSpPr>
              <p:cNvPr id="69" name="Oval 76"/>
              <p:cNvSpPr>
                <a:spLocks noChangeArrowheads="1"/>
              </p:cNvSpPr>
              <p:nvPr/>
            </p:nvSpPr>
            <p:spPr bwMode="auto">
              <a:xfrm>
                <a:off x="360" y="121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Oval 80"/>
              <p:cNvSpPr>
                <a:spLocks noChangeArrowheads="1"/>
              </p:cNvSpPr>
              <p:nvPr/>
            </p:nvSpPr>
            <p:spPr bwMode="auto">
              <a:xfrm>
                <a:off x="544" y="1366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AutoShape 82"/>
              <p:cNvSpPr>
                <a:spLocks noChangeArrowheads="1"/>
              </p:cNvSpPr>
              <p:nvPr/>
            </p:nvSpPr>
            <p:spPr bwMode="auto">
              <a:xfrm rot="-5135316">
                <a:off x="408" y="1302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0000">
                  <a:alpha val="41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61" name="Group 85"/>
            <p:cNvGrpSpPr>
              <a:grpSpLocks/>
            </p:cNvGrpSpPr>
            <p:nvPr/>
          </p:nvGrpSpPr>
          <p:grpSpPr bwMode="auto">
            <a:xfrm>
              <a:off x="1082675" y="1911350"/>
              <a:ext cx="752475" cy="714375"/>
              <a:chOff x="682" y="1204"/>
              <a:chExt cx="474" cy="450"/>
            </a:xfrm>
          </p:grpSpPr>
          <p:sp>
            <p:nvSpPr>
              <p:cNvPr id="66" name="Oval 77"/>
              <p:cNvSpPr>
                <a:spLocks noChangeArrowheads="1"/>
              </p:cNvSpPr>
              <p:nvPr/>
            </p:nvSpPr>
            <p:spPr bwMode="auto">
              <a:xfrm>
                <a:off x="682" y="1204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Oval 79"/>
              <p:cNvSpPr>
                <a:spLocks noChangeArrowheads="1"/>
              </p:cNvSpPr>
              <p:nvPr/>
            </p:nvSpPr>
            <p:spPr bwMode="auto">
              <a:xfrm>
                <a:off x="864" y="1368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AutoShape 83"/>
              <p:cNvSpPr>
                <a:spLocks noChangeArrowheads="1"/>
              </p:cNvSpPr>
              <p:nvPr/>
            </p:nvSpPr>
            <p:spPr bwMode="auto">
              <a:xfrm rot="2213773">
                <a:off x="838" y="1270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62" name="Group 87"/>
            <p:cNvGrpSpPr>
              <a:grpSpLocks/>
            </p:cNvGrpSpPr>
            <p:nvPr/>
          </p:nvGrpSpPr>
          <p:grpSpPr bwMode="auto">
            <a:xfrm>
              <a:off x="809625" y="2305050"/>
              <a:ext cx="752475" cy="714375"/>
              <a:chOff x="510" y="1452"/>
              <a:chExt cx="474" cy="450"/>
            </a:xfrm>
          </p:grpSpPr>
          <p:sp>
            <p:nvSpPr>
              <p:cNvPr id="63" name="Oval 78"/>
              <p:cNvSpPr>
                <a:spLocks noChangeArrowheads="1"/>
              </p:cNvSpPr>
              <p:nvPr/>
            </p:nvSpPr>
            <p:spPr bwMode="auto">
              <a:xfrm>
                <a:off x="510" y="1452"/>
                <a:ext cx="474" cy="4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Oval 81"/>
              <p:cNvSpPr>
                <a:spLocks noChangeArrowheads="1"/>
              </p:cNvSpPr>
              <p:nvPr/>
            </p:nvSpPr>
            <p:spPr bwMode="auto">
              <a:xfrm>
                <a:off x="698" y="1622"/>
                <a:ext cx="120" cy="11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AutoShape 84"/>
              <p:cNvSpPr>
                <a:spLocks noChangeArrowheads="1"/>
              </p:cNvSpPr>
              <p:nvPr/>
            </p:nvSpPr>
            <p:spPr bwMode="auto">
              <a:xfrm rot="11772453" flipH="1">
                <a:off x="614" y="1628"/>
                <a:ext cx="270" cy="2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200 w 21600"/>
                  <a:gd name="T19" fmla="*/ 3138 h 21600"/>
                  <a:gd name="T20" fmla="*/ 18400 w 21600"/>
                  <a:gd name="T21" fmla="*/ 18462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00B0F0">
                  <a:alpha val="46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ru-RU" b="0" baseline="0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07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500063" y="142875"/>
            <a:ext cx="8229600" cy="1428750"/>
          </a:xfrm>
        </p:spPr>
        <p:txBody>
          <a:bodyPr/>
          <a:lstStyle/>
          <a:p>
            <a:pPr>
              <a:buFontTx/>
              <a:buNone/>
            </a:pPr>
            <a:endParaRPr lang="en-US" sz="2400" dirty="0" smtClean="0"/>
          </a:p>
          <a:p>
            <a:pPr algn="ctr">
              <a:buFontTx/>
              <a:buNone/>
            </a:pPr>
            <a:r>
              <a:rPr lang="en-US" b="1" dirty="0" smtClean="0">
                <a:cs typeface="Times New Roman" pitchFamily="18" charset="0"/>
              </a:rPr>
              <a:t>Neutron star</a:t>
            </a:r>
          </a:p>
          <a:p>
            <a:endParaRPr lang="en-US" sz="2400" dirty="0" smtClean="0">
              <a:cs typeface="Times New Roman" pitchFamily="18" charset="0"/>
            </a:endParaRPr>
          </a:p>
          <a:p>
            <a:endParaRPr lang="ru-RU" sz="2400" dirty="0" smtClean="0">
              <a:cs typeface="Times New Roman" pitchFamily="18" charset="0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ru-RU" dirty="0" smtClean="0"/>
          </a:p>
        </p:txBody>
      </p:sp>
      <p:pic>
        <p:nvPicPr>
          <p:cNvPr id="47107" name="Рисунок 4" descr="neutron_st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88840"/>
            <a:ext cx="37592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Box 18"/>
          <p:cNvSpPr txBox="1">
            <a:spLocks noChangeArrowheads="1"/>
          </p:cNvSpPr>
          <p:nvPr/>
        </p:nvSpPr>
        <p:spPr bwMode="auto">
          <a:xfrm>
            <a:off x="6357938" y="764704"/>
            <a:ext cx="2786062" cy="487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aseline="0" dirty="0">
                <a:solidFill>
                  <a:srgbClr val="002060"/>
                </a:solidFill>
                <a:cs typeface="Times New Roman" pitchFamily="18" charset="0"/>
              </a:rPr>
              <a:t>Gravitational </a:t>
            </a:r>
            <a:r>
              <a:rPr lang="en-US" sz="2000" baseline="0" dirty="0" smtClean="0">
                <a:solidFill>
                  <a:srgbClr val="002060"/>
                </a:solidFill>
                <a:cs typeface="Times New Roman" pitchFamily="18" charset="0"/>
              </a:rPr>
              <a:t>compression</a:t>
            </a:r>
            <a:endParaRPr lang="en-US" sz="2000" baseline="0" dirty="0">
              <a:solidFill>
                <a:srgbClr val="002060"/>
              </a:solidFill>
              <a:cs typeface="Times New Roman" pitchFamily="18" charset="0"/>
            </a:endParaRPr>
          </a:p>
          <a:p>
            <a:endParaRPr lang="en-US" sz="2000" dirty="0">
              <a:cs typeface="Times New Roman" pitchFamily="18" charset="0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cs typeface="Times New Roman" pitchFamily="18" charset="0"/>
              </a:rPr>
              <a:t>NS core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20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n-US" sz="2000" baseline="0" dirty="0">
                <a:solidFill>
                  <a:srgbClr val="000000"/>
                </a:solidFill>
                <a:cs typeface="Times New Roman" pitchFamily="18" charset="0"/>
              </a:rPr>
              <a:t>    </a:t>
            </a:r>
            <a:endParaRPr lang="en-US" sz="2000" baseline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endParaRPr lang="en-US" sz="2000" baseline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n-US" sz="2000" baseline="0" dirty="0" smtClean="0">
                <a:solidFill>
                  <a:srgbClr val="000000"/>
                </a:solidFill>
                <a:cs typeface="Times New Roman" pitchFamily="18" charset="0"/>
              </a:rPr>
              <a:t>Neutrons?</a:t>
            </a:r>
            <a:endParaRPr lang="en-US" sz="2000" baseline="0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2000" baseline="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l-GR" sz="2000" baseline="0" dirty="0">
                <a:solidFill>
                  <a:srgbClr val="000000"/>
                </a:solidFill>
              </a:rPr>
              <a:t>Δ</a:t>
            </a:r>
            <a:r>
              <a:rPr lang="en-US" sz="2000" baseline="0" dirty="0">
                <a:solidFill>
                  <a:srgbClr val="000000"/>
                </a:solidFill>
              </a:rPr>
              <a:t>- </a:t>
            </a:r>
            <a:r>
              <a:rPr lang="en-US" sz="2000" baseline="0" dirty="0" smtClean="0">
                <a:solidFill>
                  <a:srgbClr val="000000"/>
                </a:solidFill>
                <a:cs typeface="Times New Roman" pitchFamily="18" charset="0"/>
              </a:rPr>
              <a:t>isobars </a:t>
            </a:r>
            <a:endParaRPr lang="en-US" sz="2000" baseline="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endParaRPr lang="en-US" sz="2000" baseline="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en-US" sz="2000" baseline="0" dirty="0" smtClean="0">
                <a:solidFill>
                  <a:srgbClr val="000000"/>
                </a:solidFill>
                <a:cs typeface="Times New Roman" pitchFamily="18" charset="0"/>
              </a:rPr>
              <a:t>Hyperons</a:t>
            </a:r>
            <a:endParaRPr lang="en-US" sz="2000" baseline="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endParaRPr lang="en-US" sz="2000" baseline="0" dirty="0">
              <a:cs typeface="Times New Roman" pitchFamily="18" charset="0"/>
            </a:endParaRPr>
          </a:p>
          <a:p>
            <a:pPr algn="ctr"/>
            <a:r>
              <a:rPr lang="en-US" sz="2000" baseline="0" dirty="0" smtClean="0">
                <a:cs typeface="Times New Roman" pitchFamily="18" charset="0"/>
              </a:rPr>
              <a:t>…</a:t>
            </a:r>
            <a:endParaRPr lang="en-US" sz="2000" baseline="0" dirty="0">
              <a:cs typeface="Times New Roman" pitchFamily="18" charset="0"/>
            </a:endParaRPr>
          </a:p>
          <a:p>
            <a:pPr algn="ctr"/>
            <a:endParaRPr lang="en-US" sz="2000" dirty="0">
              <a:cs typeface="Times New Roman" pitchFamily="18" charset="0"/>
            </a:endParaRPr>
          </a:p>
          <a:p>
            <a:pPr algn="ctr"/>
            <a:endParaRPr lang="en-US" sz="2000" dirty="0">
              <a:cs typeface="Times New Roman" pitchFamily="18" charset="0"/>
            </a:endParaRPr>
          </a:p>
          <a:p>
            <a:pPr algn="ctr"/>
            <a:endParaRPr lang="en-US" sz="2000" dirty="0"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444208" y="2636912"/>
            <a:ext cx="216024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512750" y="30643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2D2DB9"/>
                </a:solidFill>
              </a:rPr>
              <a:t>compression</a:t>
            </a:r>
            <a:endParaRPr lang="ru-RU" baseline="0" dirty="0">
              <a:solidFill>
                <a:srgbClr val="2D2D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323528" y="79152"/>
            <a:ext cx="8135788" cy="2232248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 modifications in a dense nuclear medium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</a:rPr>
              <a:t>1. Hadronic matter at high density and temperature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3548" y="2636912"/>
            <a:ext cx="8136904" cy="3456276"/>
            <a:chOff x="503548" y="2636912"/>
            <a:chExt cx="8136904" cy="3456276"/>
          </a:xfrm>
        </p:grpSpPr>
        <p:sp>
          <p:nvSpPr>
            <p:cNvPr id="57" name="Содержимое 5"/>
            <p:cNvSpPr txBox="1">
              <a:spLocks/>
            </p:cNvSpPr>
            <p:nvPr/>
          </p:nvSpPr>
          <p:spPr bwMode="auto">
            <a:xfrm>
              <a:off x="503548" y="2636912"/>
              <a:ext cx="8136904" cy="345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FontTx/>
                <a:buNone/>
                <a:defRPr/>
              </a:pPr>
              <a:endParaRPr lang="en-US" sz="2400" kern="0" baseline="0" dirty="0" smtClean="0">
                <a:solidFill>
                  <a:srgbClr val="000000"/>
                </a:solidFill>
                <a:latin typeface="Times New Roman"/>
              </a:endParaRPr>
            </a:p>
            <a:p>
              <a:pPr>
                <a:buFontTx/>
                <a:buNone/>
                <a:defRPr/>
              </a:pPr>
              <a:r>
                <a:rPr lang="en-US" sz="2400" kern="0" baseline="0" dirty="0" smtClean="0">
                  <a:solidFill>
                    <a:srgbClr val="000000"/>
                  </a:solidFill>
                  <a:latin typeface="Times New Roman"/>
                </a:rPr>
                <a:t>Particle production in a hot and dense fireball</a:t>
              </a:r>
            </a:p>
            <a:p>
              <a:pPr>
                <a:defRPr/>
              </a:pPr>
              <a:r>
                <a:rPr lang="en-US" sz="240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l-GR" sz="2400" b="0" kern="0" baseline="0" dirty="0">
                  <a:solidFill>
                    <a:srgbClr val="000000"/>
                  </a:solidFill>
                  <a:latin typeface="Times New Roman"/>
                </a:rPr>
                <a:t>π</a:t>
              </a:r>
              <a:r>
                <a:rPr lang="en-US" sz="2400" b="0" kern="0" baseline="0" dirty="0">
                  <a:solidFill>
                    <a:srgbClr val="000000"/>
                  </a:solidFill>
                  <a:latin typeface="Times New Roman"/>
                </a:rPr>
                <a:t> – </a:t>
              </a:r>
              <a:r>
                <a:rPr lang="en-US" sz="2400" b="0" kern="0" baseline="0" dirty="0" smtClean="0">
                  <a:solidFill>
                    <a:srgbClr val="FF0000"/>
                  </a:solidFill>
                  <a:latin typeface="Times New Roman"/>
                </a:rPr>
                <a:t>collapses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  <a:sym typeface="Wingdings" panose="05000000000000000000" pitchFamily="2" charset="2"/>
                </a:rPr>
                <a:t> </a:t>
              </a:r>
              <a:r>
                <a:rPr lang="el-GR" sz="2400" b="0" kern="0" baseline="0" dirty="0" smtClean="0">
                  <a:solidFill>
                    <a:srgbClr val="000000"/>
                  </a:solidFill>
                  <a:latin typeface="Times New Roman"/>
                </a:rPr>
                <a:t>π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–production is suppressed </a:t>
              </a:r>
            </a:p>
            <a:p>
              <a:pPr>
                <a:defRPr/>
              </a:pPr>
              <a:r>
                <a:rPr lang="en-US" sz="2400" b="0" kern="0" baseline="0" dirty="0">
                  <a:solidFill>
                    <a:srgbClr val="000000"/>
                  </a:solidFill>
                  <a:latin typeface="Times New Roman"/>
                </a:rPr>
                <a:t>v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ector mesons:   </a:t>
              </a:r>
              <a:r>
                <a:rPr lang="ru-RU" sz="2400" b="0" kern="0" baseline="0" dirty="0" smtClean="0">
                  <a:solidFill>
                    <a:srgbClr val="000000"/>
                  </a:solidFill>
                  <a:latin typeface="Times New Roman"/>
                </a:rPr>
                <a:t>                   -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2400" b="0" kern="0" baseline="0" dirty="0" smtClean="0">
                  <a:solidFill>
                    <a:srgbClr val="FF0000"/>
                  </a:solidFill>
                  <a:latin typeface="Times New Roman"/>
                </a:rPr>
                <a:t>incompressible</a:t>
              </a:r>
              <a:r>
                <a:rPr lang="ru-RU" sz="2400" b="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(effective </a:t>
              </a:r>
              <a:r>
                <a:rPr lang="en-US" sz="2400" b="0" kern="0" baseline="0" dirty="0" smtClean="0">
                  <a:solidFill>
                    <a:srgbClr val="FF0000"/>
                  </a:solidFill>
                  <a:latin typeface="Times New Roman"/>
                </a:rPr>
                <a:t>cores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)</a:t>
              </a:r>
            </a:p>
            <a:p>
              <a:pPr>
                <a:defRPr/>
              </a:pPr>
              <a:r>
                <a:rPr lang="el-GR" sz="2800" b="0" i="1" kern="0" baseline="0" dirty="0" smtClean="0">
                  <a:solidFill>
                    <a:srgbClr val="000000"/>
                  </a:solidFill>
                  <a:latin typeface="Times New Roman"/>
                </a:rPr>
                <a:t>ρ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, </a:t>
              </a:r>
              <a:r>
                <a:rPr lang="el-GR" sz="2400" b="0" kern="0" baseline="0" dirty="0" smtClean="0">
                  <a:solidFill>
                    <a:srgbClr val="000000"/>
                  </a:solidFill>
                  <a:latin typeface="Times New Roman"/>
                </a:rPr>
                <a:t>ω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 – ‘</a:t>
              </a:r>
              <a:r>
                <a:rPr lang="en-US" sz="2400" kern="0" baseline="0" dirty="0" smtClean="0">
                  <a:solidFill>
                    <a:srgbClr val="000000"/>
                  </a:solidFill>
                  <a:latin typeface="Times New Roman"/>
                </a:rPr>
                <a:t>melting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’: </a:t>
              </a:r>
              <a:r>
                <a:rPr lang="en-US" sz="2400" b="0" kern="0" baseline="0" dirty="0">
                  <a:solidFill>
                    <a:srgbClr val="000000"/>
                  </a:solidFill>
                  <a:latin typeface="Times New Roman"/>
                </a:rPr>
                <a:t>m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ass dropping and width-widening; 	    </a:t>
              </a:r>
              <a:r>
                <a:rPr lang="en-US" sz="2400" kern="0" baseline="0" dirty="0" smtClean="0">
                  <a:solidFill>
                    <a:srgbClr val="000000"/>
                  </a:solidFill>
                  <a:latin typeface="Times New Roman"/>
                </a:rPr>
                <a:t>delayed hadronic decay		   </a:t>
              </a:r>
              <a:r>
                <a:rPr lang="en-US" sz="2400" kern="0" baseline="0" dirty="0" err="1" smtClean="0">
                  <a:solidFill>
                    <a:srgbClr val="0099FF"/>
                  </a:solidFill>
                  <a:latin typeface="Times New Roman"/>
                </a:rPr>
                <a:t>dilepton</a:t>
              </a:r>
              <a:r>
                <a:rPr lang="en-US" sz="2400" kern="0" baseline="0" dirty="0" smtClean="0">
                  <a:solidFill>
                    <a:srgbClr val="0099FF"/>
                  </a:solidFill>
                  <a:latin typeface="Times New Roman"/>
                </a:rPr>
                <a:t> spectra </a:t>
              </a:r>
            </a:p>
            <a:p>
              <a:pPr>
                <a:defRPr/>
              </a:pP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Fireball ‘cooling’ 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  <a:sym typeface="Wingdings" panose="05000000000000000000" pitchFamily="2" charset="2"/>
                </a:rPr>
                <a:t> increased 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l-GR" sz="2400" b="0" kern="0" baseline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l-GR" sz="2400" b="0" kern="0" baseline="0" dirty="0">
                  <a:solidFill>
                    <a:srgbClr val="000000"/>
                  </a:solidFill>
                  <a:latin typeface="Times New Roman"/>
                </a:rPr>
                <a:t>π – </a:t>
              </a:r>
              <a:r>
                <a:rPr lang="en-US" sz="2400" b="0" kern="0" baseline="0" dirty="0" smtClean="0">
                  <a:solidFill>
                    <a:srgbClr val="000000"/>
                  </a:solidFill>
                  <a:latin typeface="Times New Roman"/>
                </a:rPr>
                <a:t>yield </a:t>
              </a:r>
              <a:endParaRPr lang="ru-RU" sz="2400" b="0" kern="0" baseline="0" dirty="0">
                <a:solidFill>
                  <a:srgbClr val="000000"/>
                </a:solidFill>
                <a:latin typeface="Times New Roman"/>
              </a:endParaRPr>
            </a:p>
          </p:txBody>
        </p:sp>
        <p:graphicFrame>
          <p:nvGraphicFramePr>
            <p:cNvPr id="2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3230136"/>
                </p:ext>
              </p:extLst>
            </p:nvPr>
          </p:nvGraphicFramePr>
          <p:xfrm>
            <a:off x="2771800" y="3937828"/>
            <a:ext cx="1679613" cy="458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422" name="Формула" r:id="rId3" imgW="838080" imgH="228600" progId="Equation.3">
                    <p:embed/>
                  </p:oleObj>
                </mc:Choice>
                <mc:Fallback>
                  <p:oleObj name="Формула" r:id="rId3" imgW="838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1800" y="3937828"/>
                          <a:ext cx="1679613" cy="458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Стрелка вправо 4"/>
          <p:cNvSpPr/>
          <p:nvPr/>
        </p:nvSpPr>
        <p:spPr>
          <a:xfrm>
            <a:off x="4396527" y="5036425"/>
            <a:ext cx="720080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одержимое 5"/>
          <p:cNvSpPr txBox="1">
            <a:spLocks/>
          </p:cNvSpPr>
          <p:nvPr/>
        </p:nvSpPr>
        <p:spPr bwMode="auto">
          <a:xfrm>
            <a:off x="611560" y="1844824"/>
            <a:ext cx="813690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endParaRPr lang="en-US" sz="2400" kern="0" baseline="0" dirty="0" smtClean="0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Baryons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 transform to isobars then to hyperons  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l-GR" sz="2400" kern="0" baseline="0" dirty="0">
                <a:solidFill>
                  <a:srgbClr val="000000"/>
                </a:solidFill>
                <a:latin typeface="Times New Roman"/>
              </a:rPr>
              <a:t>π–</a:t>
            </a:r>
            <a:r>
              <a:rPr lang="en-US" sz="2400" kern="0" baseline="0" dirty="0">
                <a:solidFill>
                  <a:srgbClr val="000000"/>
                </a:solidFill>
                <a:latin typeface="Times New Roman"/>
              </a:rPr>
              <a:t>production </a:t>
            </a:r>
            <a:r>
              <a:rPr lang="en-US" sz="2400" b="0" kern="0" baseline="0" dirty="0">
                <a:solidFill>
                  <a:srgbClr val="000000"/>
                </a:solidFill>
                <a:latin typeface="Times New Roman"/>
              </a:rPr>
              <a:t>is suppressed </a:t>
            </a:r>
            <a:endParaRPr lang="en-US" sz="2400" b="0" kern="0" baseline="0" dirty="0" smtClean="0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Particle generation inside hot and dense fireball is realized mainly by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vector mesons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l-GR" sz="2800" b="0" i="1" kern="0" baseline="0" dirty="0" smtClean="0">
                <a:solidFill>
                  <a:srgbClr val="000000"/>
                </a:solidFill>
                <a:latin typeface="Times New Roman"/>
              </a:rPr>
              <a:t>ρ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l-GR" sz="2400" b="0" kern="0" baseline="0" dirty="0" smtClean="0">
                <a:solidFill>
                  <a:srgbClr val="000000"/>
                </a:solidFill>
                <a:latin typeface="Times New Roman"/>
              </a:rPr>
              <a:t>ω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 – ‘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melting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’: </a:t>
            </a:r>
            <a:r>
              <a:rPr lang="en-US" sz="2400" b="0" kern="0" baseline="0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ass dropping and width-widening; 	    	    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delayed hadronic decay 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(owing to 2.)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Fireball evolution:</a:t>
            </a:r>
          </a:p>
          <a:p>
            <a:pPr marL="0" indent="0">
              <a:buNone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Hadron-Resonance </a:t>
            </a:r>
            <a:r>
              <a:rPr lang="en-US" sz="2400" b="0" kern="0" baseline="0" dirty="0">
                <a:solidFill>
                  <a:srgbClr val="000000"/>
                </a:solidFill>
                <a:latin typeface="Times New Roman"/>
              </a:rPr>
              <a:t>L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iquid 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 Hadron-Resonance Gas</a:t>
            </a:r>
            <a:endParaRPr lang="en-US" sz="2400" b="0" kern="0" baseline="0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323528" y="79152"/>
            <a:ext cx="8135788" cy="1621656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Hadrons in a high dense and temperature medium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dirty="0" smtClean="0">
                <a:latin typeface="Times New Roman" pitchFamily="18" charset="0"/>
                <a:cs typeface="Times New Roman" pitchFamily="18" charset="0"/>
              </a:rPr>
              <a:t>Model Consequences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одержимое 5"/>
          <p:cNvSpPr txBox="1">
            <a:spLocks/>
          </p:cNvSpPr>
          <p:nvPr/>
        </p:nvSpPr>
        <p:spPr bwMode="auto">
          <a:xfrm>
            <a:off x="611560" y="1844824"/>
            <a:ext cx="81369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Hadrons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topological solitons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Conservation of topological charge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0" kern="0" baseline="0" dirty="0" err="1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Deconfinement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 </a:t>
            </a:r>
            <a:r>
              <a:rPr lang="en-US" sz="2400" kern="0" baseline="0" dirty="0" smtClean="0">
                <a:solidFill>
                  <a:srgbClr val="FF0000"/>
                </a:solidFill>
                <a:latin typeface="Times New Roman"/>
                <a:sym typeface="Wingdings" panose="05000000000000000000" pitchFamily="2" charset="2"/>
              </a:rPr>
              <a:t>is forbidden 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 no room for QGP</a:t>
            </a:r>
          </a:p>
          <a:p>
            <a:pPr marL="0" indent="0">
              <a:buNone/>
              <a:defRPr/>
            </a:pPr>
            <a:endParaRPr lang="en-US" sz="2400" b="0" kern="0" baseline="0" dirty="0" smtClean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323528" y="79152"/>
            <a:ext cx="8135788" cy="1621656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Hadrons in a high dense and temperature medium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Speculations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3200" dirty="0" err="1" smtClean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pleged</a:t>
            </a:r>
            <a:r>
              <a:rPr lang="en-US" alt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314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87" y="2311400"/>
            <a:ext cx="27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87" y="3184296"/>
            <a:ext cx="27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5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одержимое 5"/>
          <p:cNvSpPr txBox="1">
            <a:spLocks/>
          </p:cNvSpPr>
          <p:nvPr/>
        </p:nvSpPr>
        <p:spPr bwMode="auto">
          <a:xfrm>
            <a:off x="611561" y="1844824"/>
            <a:ext cx="54006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Hadrons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</a:rPr>
              <a:t>topological solitons</a:t>
            </a:r>
            <a:r>
              <a:rPr lang="en-US" sz="240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Meson – </a:t>
            </a:r>
            <a:r>
              <a:rPr lang="en-US" sz="2400" b="0" kern="0" baseline="0" dirty="0" err="1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vortical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 torus in 4D-space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Baryon – </a:t>
            </a:r>
            <a:r>
              <a:rPr lang="en-US" sz="2400" b="0" kern="0" baseline="0" dirty="0" err="1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vortical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 trefoil in 4D-space</a:t>
            </a:r>
          </a:p>
          <a:p>
            <a:pPr marL="0" indent="0">
              <a:buNone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en-US" sz="2400" b="0" kern="0" baseline="0" dirty="0" smtClean="0">
                <a:solidFill>
                  <a:srgbClr val="000000"/>
                </a:solidFill>
                <a:latin typeface="Times New Roman"/>
                <a:sym typeface="Wingdings" panose="05000000000000000000" pitchFamily="2" charset="2"/>
              </a:rPr>
              <a:t>Our world - 3D-hypersurface</a:t>
            </a:r>
          </a:p>
          <a:p>
            <a:pPr marL="0" indent="0">
              <a:buNone/>
              <a:defRPr/>
            </a:pPr>
            <a:endParaRPr lang="en-US" sz="2400" b="0" kern="0" baseline="0" dirty="0" smtClean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2400" b="0" kern="0" baseline="0" dirty="0">
              <a:solidFill>
                <a:srgbClr val="000000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323528" y="79152"/>
            <a:ext cx="8135788" cy="1621656"/>
          </a:xfrm>
        </p:spPr>
        <p:txBody>
          <a:bodyPr/>
          <a:lstStyle/>
          <a:p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Hadrons in a high dense and temperature medium</a:t>
            </a:r>
            <a:b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Speculations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3200" dirty="0" err="1" smtClean="0">
                <a:latin typeface="Times New Roman" pitchFamily="18" charset="0"/>
                <a:cs typeface="Times New Roman" pitchFamily="18" charset="0"/>
              </a:rPr>
              <a:t>pleged</a:t>
            </a:r>
            <a:r>
              <a:rPr lang="en-US" alt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231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0" y="2265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94" y="3717032"/>
            <a:ext cx="1682472" cy="1656184"/>
          </a:xfrm>
          <a:prstGeom prst="rect">
            <a:avLst/>
          </a:prstGeom>
        </p:spPr>
      </p:pic>
      <p:pic>
        <p:nvPicPr>
          <p:cNvPr id="3" name="vort-trefoi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4178" y="3646246"/>
            <a:ext cx="1711751" cy="1677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21" y="2597270"/>
            <a:ext cx="1187807" cy="874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521" y="2197160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>
                <a:solidFill>
                  <a:schemeClr val="tx1"/>
                </a:solidFill>
              </a:rPr>
              <a:t>3D analogs</a:t>
            </a:r>
            <a:endParaRPr lang="ru-RU" sz="20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024" y="476672"/>
            <a:ext cx="860546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400" baseline="-25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200" baseline="0" dirty="0" smtClean="0">
                <a:solidFill>
                  <a:schemeClr val="tx1"/>
                </a:solidFill>
              </a:rPr>
              <a:t>Experiments </a:t>
            </a:r>
          </a:p>
          <a:p>
            <a:pPr algn="ctr">
              <a:defRPr/>
            </a:pPr>
            <a:endParaRPr lang="en-US" sz="3200" baseline="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2800" baseline="0" dirty="0" smtClean="0">
                <a:solidFill>
                  <a:schemeClr val="accent6"/>
                </a:solidFill>
              </a:rPr>
              <a:t>Energy range: </a:t>
            </a:r>
            <a:r>
              <a:rPr lang="en-US" sz="2800" b="0" baseline="0" dirty="0" smtClean="0">
                <a:solidFill>
                  <a:schemeClr val="accent6"/>
                </a:solidFill>
              </a:rPr>
              <a:t> </a:t>
            </a:r>
            <a:r>
              <a:rPr lang="en-US" sz="2800" i="1" baseline="0" dirty="0" smtClean="0">
                <a:solidFill>
                  <a:schemeClr val="accent6"/>
                </a:solidFill>
              </a:rPr>
              <a:t>√s = 3 – 11 </a:t>
            </a:r>
            <a:r>
              <a:rPr lang="en-US" sz="2800" b="0" i="1" baseline="0" dirty="0" smtClean="0">
                <a:solidFill>
                  <a:schemeClr val="accent6"/>
                </a:solidFill>
              </a:rPr>
              <a:t>GeV    </a:t>
            </a:r>
            <a:r>
              <a:rPr lang="en-US" sz="2400" b="0" i="1" baseline="0" dirty="0" smtClean="0">
                <a:solidFill>
                  <a:srgbClr val="C00000"/>
                </a:solidFill>
              </a:rPr>
              <a:t>most interesting!</a:t>
            </a:r>
            <a:endParaRPr lang="en-US" sz="2400" b="0" i="1" baseline="0" dirty="0">
              <a:solidFill>
                <a:schemeClr val="accent6"/>
              </a:solidFill>
            </a:endParaRPr>
          </a:p>
          <a:p>
            <a:pPr>
              <a:defRPr/>
            </a:pPr>
            <a:endParaRPr lang="de-DE" sz="2800" baseline="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800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aseline="0" dirty="0" smtClean="0">
                <a:solidFill>
                  <a:schemeClr val="accent6">
                    <a:lumMod val="75000"/>
                  </a:schemeClr>
                </a:solidFill>
              </a:rPr>
              <a:t>Enhanced yield of </a:t>
            </a:r>
            <a:r>
              <a:rPr lang="en-US" sz="2800" baseline="0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800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sz="2800" baseline="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l-GR" sz="2800" baseline="0" dirty="0" smtClean="0">
                <a:solidFill>
                  <a:schemeClr val="accent6">
                    <a:lumMod val="75000"/>
                  </a:schemeClr>
                </a:solidFill>
              </a:rPr>
              <a:t>φ</a:t>
            </a:r>
            <a:endParaRPr lang="en-US" sz="2800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de-DE" sz="24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experiments</a:t>
            </a:r>
            <a:r>
              <a:rPr lang="ru-RU" sz="2400" b="0" baseline="0" dirty="0" smtClean="0">
                <a:solidFill>
                  <a:schemeClr val="tx1"/>
                </a:solidFill>
              </a:rPr>
              <a:t>:</a:t>
            </a:r>
            <a:r>
              <a:rPr lang="de-DE" sz="2400" b="0" baseline="0" dirty="0" smtClean="0">
                <a:solidFill>
                  <a:schemeClr val="tx1"/>
                </a:solidFill>
              </a:rPr>
              <a:t>      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KaoS</a:t>
            </a:r>
            <a:r>
              <a:rPr lang="de-DE" sz="2400" b="0" baseline="0" dirty="0" smtClean="0">
                <a:solidFill>
                  <a:schemeClr val="tx1"/>
                </a:solidFill>
              </a:rPr>
              <a:t>, </a:t>
            </a:r>
            <a:r>
              <a:rPr lang="de-DE" sz="2400" b="0" baseline="0" dirty="0">
                <a:solidFill>
                  <a:schemeClr val="tx1"/>
                </a:solidFill>
              </a:rPr>
              <a:t>AGS, </a:t>
            </a:r>
            <a:r>
              <a:rPr lang="de-DE" sz="2400" b="0" baseline="0" dirty="0" smtClean="0">
                <a:solidFill>
                  <a:schemeClr val="tx1"/>
                </a:solidFill>
              </a:rPr>
              <a:t>NA49 at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low</a:t>
            </a:r>
            <a:r>
              <a:rPr lang="de-DE" sz="2400" b="0" baseline="0" dirty="0" smtClean="0">
                <a:solidFill>
                  <a:schemeClr val="tx1"/>
                </a:solidFill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energies</a:t>
            </a:r>
            <a:r>
              <a:rPr lang="de-DE" sz="2400" b="0" baseline="0" dirty="0" smtClean="0">
                <a:solidFill>
                  <a:schemeClr val="tx1"/>
                </a:solidFill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of</a:t>
            </a:r>
            <a:r>
              <a:rPr lang="de-DE" sz="2400" b="0" baseline="0" dirty="0" smtClean="0">
                <a:solidFill>
                  <a:schemeClr val="tx1"/>
                </a:solidFill>
              </a:rPr>
              <a:t> SPS </a:t>
            </a:r>
          </a:p>
          <a:p>
            <a:pPr>
              <a:defRPr/>
            </a:pPr>
            <a:endParaRPr lang="de-DE" sz="2400" baseline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de-DE" sz="2400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800" baseline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Horn-</a:t>
            </a:r>
            <a:r>
              <a:rPr lang="de-DE" sz="2800" baseline="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effect</a:t>
            </a:r>
            <a:r>
              <a:rPr lang="de-DE" sz="2800" baseline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0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</a:t>
            </a:r>
            <a:r>
              <a:rPr lang="en-US" sz="2400" baseline="0" dirty="0" smtClean="0">
                <a:solidFill>
                  <a:schemeClr val="tx1"/>
                </a:solidFill>
              </a:rPr>
              <a:t>irregular  </a:t>
            </a:r>
            <a:r>
              <a:rPr lang="en-US" sz="2400" baseline="0" dirty="0" err="1">
                <a:solidFill>
                  <a:schemeClr val="tx1"/>
                </a:solidFill>
              </a:rPr>
              <a:t>behaviour</a:t>
            </a:r>
            <a:r>
              <a:rPr lang="en-US" sz="2400" baseline="0" dirty="0">
                <a:solidFill>
                  <a:schemeClr val="tx1"/>
                </a:solidFill>
              </a:rPr>
              <a:t> of  K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sz="2400" baseline="0" dirty="0">
                <a:solidFill>
                  <a:schemeClr val="tx1"/>
                </a:solidFill>
              </a:rPr>
              <a:t>/</a:t>
            </a:r>
            <a:r>
              <a:rPr lang="el-GR" sz="2400" baseline="0" dirty="0">
                <a:solidFill>
                  <a:schemeClr val="tx1"/>
                </a:solidFill>
              </a:rPr>
              <a:t>π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sz="2400" baseline="0" dirty="0">
                <a:solidFill>
                  <a:schemeClr val="tx1"/>
                </a:solidFill>
              </a:rPr>
              <a:t> </a:t>
            </a:r>
            <a:endParaRPr lang="en-US" sz="2400" baseline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24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  <a:latin typeface="+mj-lt"/>
              </a:rPr>
              <a:t>experiments</a:t>
            </a:r>
            <a:r>
              <a:rPr lang="de-DE" sz="2400" b="0" baseline="0" dirty="0" smtClean="0">
                <a:solidFill>
                  <a:schemeClr val="tx1"/>
                </a:solidFill>
                <a:latin typeface="+mj-lt"/>
              </a:rPr>
              <a:t>:      </a:t>
            </a:r>
            <a:r>
              <a:rPr lang="de-DE" sz="2400" b="0" baseline="0" dirty="0" smtClean="0">
                <a:solidFill>
                  <a:schemeClr val="tx1"/>
                </a:solidFill>
              </a:rPr>
              <a:t>NA49, STAR (BES RHIC)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400" baseline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aseline="0" dirty="0" err="1" smtClean="0">
                <a:solidFill>
                  <a:schemeClr val="tx1"/>
                </a:solidFill>
              </a:rPr>
              <a:t>Dilepton</a:t>
            </a:r>
            <a:r>
              <a:rPr lang="de-DE" sz="2400" baseline="0" dirty="0" smtClean="0">
                <a:solidFill>
                  <a:schemeClr val="tx1"/>
                </a:solidFill>
              </a:rPr>
              <a:t> </a:t>
            </a:r>
            <a:r>
              <a:rPr lang="de-DE" sz="2400" baseline="0" dirty="0" err="1" smtClean="0">
                <a:solidFill>
                  <a:schemeClr val="tx1"/>
                </a:solidFill>
              </a:rPr>
              <a:t>production</a:t>
            </a:r>
            <a:endParaRPr lang="de-DE" sz="2400" baseline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2400" baseline="0" dirty="0">
                <a:solidFill>
                  <a:schemeClr val="tx1"/>
                </a:solidFill>
              </a:rPr>
              <a:t> </a:t>
            </a:r>
            <a:r>
              <a:rPr lang="de-DE" sz="2400" b="0" baseline="0" dirty="0" err="1" smtClean="0">
                <a:solidFill>
                  <a:schemeClr val="tx1"/>
                </a:solidFill>
              </a:rPr>
              <a:t>experiments</a:t>
            </a:r>
            <a:r>
              <a:rPr lang="de-DE" sz="2400" b="0" baseline="0" dirty="0" smtClean="0">
                <a:solidFill>
                  <a:schemeClr val="tx1"/>
                </a:solidFill>
              </a:rPr>
              <a:t>: DLS, HADES, CERES, PHENIX</a:t>
            </a:r>
          </a:p>
          <a:p>
            <a:pPr>
              <a:defRPr/>
            </a:pPr>
            <a:endParaRPr lang="de-DE" sz="2400" baseline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28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Projects: </a:t>
            </a:r>
            <a:r>
              <a:rPr lang="de-DE" sz="2400" b="0" baseline="0" dirty="0" smtClean="0">
                <a:solidFill>
                  <a:schemeClr val="tx1"/>
                </a:solidFill>
              </a:rPr>
              <a:t>FAIR/CBM, NICA/MPD, BM&amp;N</a:t>
            </a:r>
          </a:p>
          <a:p>
            <a:pPr>
              <a:defRPr/>
            </a:pPr>
            <a:endParaRPr lang="de-DE" sz="2800" baseline="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ru-RU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792832"/>
          </a:xfrm>
        </p:spPr>
        <p:txBody>
          <a:bodyPr/>
          <a:lstStyle/>
          <a:p>
            <a:pPr eaLnBrk="1" hangingPunct="1"/>
            <a:r>
              <a:rPr lang="en-US" sz="3200" b="1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yield of K</a:t>
            </a:r>
            <a:r>
              <a:rPr lang="en-US" sz="3200" b="1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subthreshold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</a:t>
            </a:r>
            <a:endParaRPr lang="el-GR" sz="32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3995936" y="1196752"/>
            <a:ext cx="5004048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aseline="0" dirty="0" smtClean="0">
                <a:solidFill>
                  <a:schemeClr val="tx2"/>
                </a:solidFill>
              </a:rPr>
              <a:t>Transport models with NN-interactions</a:t>
            </a:r>
          </a:p>
          <a:p>
            <a:pPr>
              <a:buFont typeface="Arial" pitchFamily="34" charset="0"/>
              <a:buChar char="•"/>
            </a:pPr>
            <a:r>
              <a:rPr lang="en-US" sz="2000" baseline="0" dirty="0">
                <a:solidFill>
                  <a:srgbClr val="C00000"/>
                </a:solidFill>
              </a:rPr>
              <a:t> </a:t>
            </a:r>
            <a:r>
              <a:rPr lang="en-US" sz="2000" baseline="0" dirty="0" smtClean="0">
                <a:solidFill>
                  <a:srgbClr val="C00000"/>
                </a:solidFill>
              </a:rPr>
              <a:t>underestimate</a:t>
            </a:r>
            <a:r>
              <a:rPr lang="en-US" sz="2000" baseline="0" dirty="0" smtClean="0">
                <a:solidFill>
                  <a:schemeClr val="tx1"/>
                </a:solidFill>
              </a:rPr>
              <a:t> yield of  K</a:t>
            </a:r>
            <a:r>
              <a:rPr lang="en-US" sz="2000" baseline="30000" dirty="0" smtClean="0">
                <a:solidFill>
                  <a:schemeClr val="tx1"/>
                </a:solidFill>
              </a:rPr>
              <a:t>+</a:t>
            </a:r>
            <a:r>
              <a:rPr lang="en-US" sz="2000" baseline="0" dirty="0" smtClean="0">
                <a:solidFill>
                  <a:schemeClr val="tx1"/>
                </a:solidFill>
              </a:rPr>
              <a:t> by a </a:t>
            </a:r>
            <a:r>
              <a:rPr lang="en-US" sz="2000" baseline="0" dirty="0" smtClean="0"/>
              <a:t>factor of 6 </a:t>
            </a:r>
          </a:p>
          <a:p>
            <a:pPr>
              <a:buFont typeface="Arial" pitchFamily="34" charset="0"/>
              <a:buChar char="•"/>
            </a:pPr>
            <a:r>
              <a:rPr lang="en-US" sz="2000" baseline="0" dirty="0">
                <a:solidFill>
                  <a:srgbClr val="C00000"/>
                </a:solidFill>
              </a:rPr>
              <a:t> </a:t>
            </a:r>
            <a:r>
              <a:rPr lang="en-US" sz="2000" baseline="0" dirty="0" smtClean="0">
                <a:solidFill>
                  <a:srgbClr val="C00000"/>
                </a:solidFill>
              </a:rPr>
              <a:t>overestimate</a:t>
            </a:r>
            <a:r>
              <a:rPr lang="en-US" sz="2000" baseline="0" dirty="0" smtClean="0">
                <a:solidFill>
                  <a:schemeClr val="tx1"/>
                </a:solidFill>
              </a:rPr>
              <a:t> yield of  K</a:t>
            </a:r>
            <a:r>
              <a:rPr lang="en-US" sz="2000" baseline="30000" dirty="0" smtClean="0">
                <a:solidFill>
                  <a:schemeClr val="tx1"/>
                </a:solidFill>
              </a:rPr>
              <a:t>-</a:t>
            </a:r>
          </a:p>
          <a:p>
            <a:endParaRPr lang="en-US" sz="2000" baseline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l-GR" sz="2000" b="1" baseline="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72000" y="2852936"/>
            <a:ext cx="2971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baseline="0" dirty="0">
                <a:solidFill>
                  <a:schemeClr val="tx2"/>
                </a:solidFill>
              </a:rPr>
              <a:t>J. Phys. G: </a:t>
            </a:r>
            <a:r>
              <a:rPr lang="en-US" b="0" i="1" baseline="0" dirty="0" err="1">
                <a:solidFill>
                  <a:schemeClr val="tx2"/>
                </a:solidFill>
              </a:rPr>
              <a:t>Nucl</a:t>
            </a:r>
            <a:r>
              <a:rPr lang="en-US" b="0" i="1" baseline="0" dirty="0">
                <a:solidFill>
                  <a:schemeClr val="tx2"/>
                </a:solidFill>
              </a:rPr>
              <a:t>. Part. Phys. 27 (2001) </a:t>
            </a:r>
            <a:r>
              <a:rPr lang="en-US" b="0" i="1" baseline="0" dirty="0" smtClean="0">
                <a:solidFill>
                  <a:schemeClr val="tx2"/>
                </a:solidFill>
              </a:rPr>
              <a:t>275</a:t>
            </a:r>
            <a:endParaRPr lang="ru-RU" b="0" i="1" dirty="0">
              <a:solidFill>
                <a:schemeClr val="tx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75656" y="1628800"/>
            <a:ext cx="2662064" cy="936104"/>
          </a:xfrm>
        </p:spPr>
        <p:txBody>
          <a:bodyPr/>
          <a:lstStyle/>
          <a:p>
            <a:pPr>
              <a:buNone/>
            </a:pPr>
            <a:r>
              <a:rPr lang="en-US" b="1" dirty="0" err="1" smtClean="0"/>
              <a:t>KaoS</a:t>
            </a:r>
            <a:r>
              <a:rPr lang="en-US" b="1" dirty="0" smtClean="0"/>
              <a:t> at SIS</a:t>
            </a:r>
            <a:endParaRPr lang="ru-RU" b="1" dirty="0"/>
          </a:p>
        </p:txBody>
      </p:sp>
      <p:pic>
        <p:nvPicPr>
          <p:cNvPr id="7" name="Рисунок 6" descr="kao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48880"/>
            <a:ext cx="4095750" cy="386715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51920" y="3861048"/>
            <a:ext cx="5004048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aseline="0" dirty="0" smtClean="0">
                <a:solidFill>
                  <a:schemeClr val="tx2"/>
                </a:solidFill>
              </a:rPr>
              <a:t>RQMD:</a:t>
            </a:r>
          </a:p>
          <a:p>
            <a:pPr>
              <a:buFont typeface="Arial" pitchFamily="34" charset="0"/>
              <a:buChar char="•"/>
            </a:pPr>
            <a:r>
              <a:rPr lang="en-US" sz="2000" baseline="0" dirty="0">
                <a:solidFill>
                  <a:schemeClr val="tx2"/>
                </a:solidFill>
              </a:rPr>
              <a:t> </a:t>
            </a:r>
            <a:r>
              <a:rPr lang="en-US" sz="2000" b="0" baseline="0" dirty="0" smtClean="0">
                <a:solidFill>
                  <a:schemeClr val="tx2"/>
                </a:solidFill>
              </a:rPr>
              <a:t>K</a:t>
            </a:r>
            <a:r>
              <a:rPr lang="en-US" sz="2000" b="0" baseline="30000" dirty="0" smtClean="0">
                <a:solidFill>
                  <a:schemeClr val="tx2"/>
                </a:solidFill>
              </a:rPr>
              <a:t>+ </a:t>
            </a:r>
            <a:r>
              <a:rPr lang="en-US" sz="2000" b="0" baseline="0" dirty="0" smtClean="0">
                <a:solidFill>
                  <a:schemeClr val="tx2"/>
                </a:solidFill>
              </a:rPr>
              <a:t>N repulsive potential</a:t>
            </a:r>
          </a:p>
          <a:p>
            <a:pPr>
              <a:buFont typeface="Arial" pitchFamily="34" charset="0"/>
              <a:buChar char="•"/>
            </a:pPr>
            <a:r>
              <a:rPr lang="en-US" sz="2000" b="0" baseline="0" dirty="0">
                <a:solidFill>
                  <a:schemeClr val="tx2"/>
                </a:solidFill>
              </a:rPr>
              <a:t> </a:t>
            </a:r>
            <a:r>
              <a:rPr lang="en-US" sz="2000" b="0" baseline="0" dirty="0" smtClean="0">
                <a:solidFill>
                  <a:schemeClr val="tx2"/>
                </a:solidFill>
              </a:rPr>
              <a:t> K</a:t>
            </a:r>
            <a:r>
              <a:rPr lang="en-US" sz="2000" b="0" baseline="30000" dirty="0" smtClean="0">
                <a:solidFill>
                  <a:schemeClr val="tx2"/>
                </a:solidFill>
              </a:rPr>
              <a:t>- </a:t>
            </a:r>
            <a:r>
              <a:rPr lang="en-US" sz="2000" b="0" baseline="0" dirty="0" smtClean="0">
                <a:solidFill>
                  <a:schemeClr val="tx2"/>
                </a:solidFill>
              </a:rPr>
              <a:t>N attractive potential</a:t>
            </a:r>
          </a:p>
          <a:p>
            <a:pPr>
              <a:buFont typeface="Arial" pitchFamily="34" charset="0"/>
              <a:buChar char="•"/>
            </a:pPr>
            <a:r>
              <a:rPr lang="en-US" sz="2000" b="0" baseline="0" dirty="0">
                <a:solidFill>
                  <a:schemeClr val="tx2"/>
                </a:solidFill>
              </a:rPr>
              <a:t> </a:t>
            </a:r>
            <a:r>
              <a:rPr lang="en-US" sz="2000" b="0" baseline="0" dirty="0" smtClean="0">
                <a:solidFill>
                  <a:schemeClr val="tx2"/>
                </a:solidFill>
              </a:rPr>
              <a:t>Momentum dependent </a:t>
            </a:r>
            <a:r>
              <a:rPr lang="en-US" sz="2000" b="0" baseline="0" dirty="0" err="1" smtClean="0">
                <a:solidFill>
                  <a:schemeClr val="tx2"/>
                </a:solidFill>
              </a:rPr>
              <a:t>Skyrme</a:t>
            </a:r>
            <a:r>
              <a:rPr lang="en-US" sz="2000" b="0" baseline="0" dirty="0" smtClean="0">
                <a:solidFill>
                  <a:schemeClr val="tx2"/>
                </a:solidFill>
              </a:rPr>
              <a:t> forces</a:t>
            </a:r>
          </a:p>
          <a:p>
            <a:pPr>
              <a:buFont typeface="Arial" pitchFamily="34" charset="0"/>
              <a:buChar char="•"/>
            </a:pPr>
            <a:r>
              <a:rPr lang="en-US" sz="2000" b="0" baseline="0" dirty="0">
                <a:solidFill>
                  <a:schemeClr val="tx2"/>
                </a:solidFill>
              </a:rPr>
              <a:t> C</a:t>
            </a:r>
            <a:r>
              <a:rPr lang="en-US" sz="2000" b="0" baseline="0" dirty="0" smtClean="0">
                <a:solidFill>
                  <a:schemeClr val="tx2"/>
                </a:solidFill>
              </a:rPr>
              <a:t>ompression parameter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b="0" baseline="0" dirty="0">
                <a:solidFill>
                  <a:schemeClr val="tx2"/>
                </a:solidFill>
              </a:rPr>
              <a:t> </a:t>
            </a:r>
            <a:r>
              <a:rPr lang="en-US" sz="2000" b="0" baseline="0" dirty="0" smtClean="0">
                <a:solidFill>
                  <a:schemeClr val="tx2"/>
                </a:solidFill>
              </a:rPr>
              <a:t>soft ~ 200 MeV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b="0" baseline="0" dirty="0">
                <a:solidFill>
                  <a:schemeClr val="tx2"/>
                </a:solidFill>
              </a:rPr>
              <a:t> </a:t>
            </a:r>
            <a:r>
              <a:rPr lang="en-US" sz="2000" b="0" baseline="0" dirty="0" smtClean="0">
                <a:solidFill>
                  <a:schemeClr val="tx2"/>
                </a:solidFill>
              </a:rPr>
              <a:t>hard ~ 380 MeV</a:t>
            </a:r>
          </a:p>
          <a:p>
            <a:pPr lvl="1">
              <a:buFont typeface="Wingdings" pitchFamily="2" charset="2"/>
              <a:buChar char="ü"/>
            </a:pPr>
            <a:endParaRPr lang="en-US" sz="2000" baseline="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000" baseline="0" dirty="0" smtClean="0">
              <a:solidFill>
                <a:schemeClr val="tx2"/>
              </a:solidFill>
            </a:endParaRPr>
          </a:p>
          <a:p>
            <a:endParaRPr lang="en-US" sz="2000" baseline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l-GR" sz="2000" b="1" baseline="0" dirty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7" y="3699970"/>
            <a:ext cx="3934646" cy="2921376"/>
          </a:xfrm>
          <a:prstGeom prst="rect">
            <a:avLst/>
          </a:prstGeom>
        </p:spPr>
      </p:pic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633412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</a:rPr>
              <a:t>Enhansement</a:t>
            </a:r>
            <a:r>
              <a:rPr lang="en-US" sz="2800" b="1" dirty="0" smtClean="0">
                <a:solidFill>
                  <a:schemeClr val="accent2"/>
                </a:solidFill>
              </a:rPr>
              <a:t> of </a:t>
            </a:r>
            <a:r>
              <a:rPr lang="en-US" sz="2800" b="1" dirty="0" err="1" smtClean="0">
                <a:solidFill>
                  <a:schemeClr val="accent2"/>
                </a:solidFill>
              </a:rPr>
              <a:t>stangeness</a:t>
            </a:r>
            <a:endParaRPr lang="el-GR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4904019" y="980728"/>
            <a:ext cx="3851275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srgbClr val="C00000"/>
                </a:solidFill>
              </a:rPr>
              <a:t> Clear evidence for “horn” structure in K</a:t>
            </a:r>
            <a:r>
              <a:rPr lang="en-US" sz="2000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aseline="0" dirty="0" smtClean="0">
                <a:solidFill>
                  <a:srgbClr val="C00000"/>
                </a:solidFill>
              </a:rPr>
              <a:t>/</a:t>
            </a:r>
            <a:r>
              <a:rPr lang="el-GR" sz="2000" baseline="0" dirty="0" smtClean="0">
                <a:solidFill>
                  <a:srgbClr val="C00000"/>
                </a:solidFill>
              </a:rPr>
              <a:t>π</a:t>
            </a:r>
            <a:r>
              <a:rPr lang="en-US" sz="2000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aseline="0" dirty="0" smtClean="0">
                <a:solidFill>
                  <a:srgbClr val="C00000"/>
                </a:solidFill>
              </a:rPr>
              <a:t> at </a:t>
            </a:r>
            <a:r>
              <a:rPr lang="en-US" sz="2000" baseline="0" dirty="0">
                <a:solidFill>
                  <a:srgbClr val="C00000"/>
                </a:solidFill>
                <a:cs typeface="Times New Roman" pitchFamily="18" charset="0"/>
              </a:rPr>
              <a:t>~30 A GeV </a:t>
            </a:r>
            <a:r>
              <a:rPr lang="en-US" sz="2000" baseline="0" dirty="0" smtClean="0">
                <a:solidFill>
                  <a:srgbClr val="C00000"/>
                </a:solidFill>
              </a:rPr>
              <a:t>!</a:t>
            </a:r>
          </a:p>
          <a:p>
            <a:endParaRPr lang="en-US" sz="2000" baseline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srgbClr val="C00000"/>
                </a:solidFill>
              </a:rPr>
              <a:t> Non-horn structure in K</a:t>
            </a:r>
            <a:r>
              <a:rPr lang="en-US" sz="200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baseline="0" dirty="0" smtClean="0">
                <a:solidFill>
                  <a:srgbClr val="C00000"/>
                </a:solidFill>
              </a:rPr>
              <a:t>/</a:t>
            </a:r>
            <a:r>
              <a:rPr lang="el-GR" sz="2000" baseline="0" dirty="0" smtClean="0">
                <a:solidFill>
                  <a:srgbClr val="C00000"/>
                </a:solidFill>
              </a:rPr>
              <a:t>π</a:t>
            </a:r>
            <a:r>
              <a:rPr lang="en-US" sz="200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baseline="0" dirty="0" smtClean="0">
                <a:solidFill>
                  <a:srgbClr val="C00000"/>
                </a:solidFill>
              </a:rPr>
              <a:t> 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aseline="0" dirty="0" smtClean="0">
                <a:cs typeface="Times New Roman" pitchFamily="18" charset="0"/>
              </a:rPr>
              <a:t> New degrees of freedom?</a:t>
            </a:r>
            <a:endParaRPr lang="en-US" sz="2000" b="1" baseline="0" dirty="0" smtClean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l-GR" sz="2000" b="1" baseline="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53168"/>
            <a:ext cx="3672408" cy="318016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638646" y="3633166"/>
            <a:ext cx="4397850" cy="2988180"/>
            <a:chOff x="5662334" y="3860312"/>
            <a:chExt cx="3585434" cy="259093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2334" y="3935610"/>
              <a:ext cx="3585434" cy="2515635"/>
              <a:chOff x="5695385" y="3935610"/>
              <a:chExt cx="3585434" cy="2515635"/>
            </a:xfrm>
          </p:grpSpPr>
          <p:cxnSp>
            <p:nvCxnSpPr>
              <p:cNvPr id="15" name="Прямая соединительная линия 14"/>
              <p:cNvCxnSpPr/>
              <p:nvPr/>
            </p:nvCxnSpPr>
            <p:spPr bwMode="auto">
              <a:xfrm>
                <a:off x="6084168" y="5805264"/>
                <a:ext cx="280787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385" y="3935610"/>
                <a:ext cx="3585434" cy="2515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Содержимое 5"/>
            <p:cNvSpPr txBox="1">
              <a:spLocks/>
            </p:cNvSpPr>
            <p:nvPr/>
          </p:nvSpPr>
          <p:spPr bwMode="auto">
            <a:xfrm>
              <a:off x="6753084" y="3860312"/>
              <a:ext cx="1403935" cy="262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FontTx/>
                <a:buNone/>
              </a:pPr>
              <a:r>
                <a:rPr lang="en-US" sz="1600" b="0" kern="0" baseline="0" dirty="0" err="1" smtClean="0"/>
                <a:t>PbPb</a:t>
              </a:r>
              <a:r>
                <a:rPr lang="en-US" sz="1600" b="0" kern="0" baseline="0" dirty="0" smtClean="0"/>
                <a:t> vs </a:t>
              </a:r>
              <a:r>
                <a:rPr lang="en-US" sz="1600" b="0" kern="0" baseline="0" dirty="0" err="1" smtClean="0"/>
                <a:t>pBe</a:t>
              </a:r>
              <a:r>
                <a:rPr lang="en-US" sz="1600" b="0" kern="0" baseline="0" dirty="0" smtClean="0"/>
                <a:t> SPS</a:t>
              </a:r>
              <a:r>
                <a:rPr lang="en-US" sz="2000" b="0" kern="0" baseline="0" dirty="0" smtClean="0"/>
                <a:t>	</a:t>
              </a:r>
              <a:endParaRPr lang="ru-RU" sz="2000" b="0" kern="0" baseline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body" idx="1"/>
          </p:nvPr>
        </p:nvSpPr>
        <p:spPr>
          <a:xfrm>
            <a:off x="457200" y="1614488"/>
            <a:ext cx="8229600" cy="4511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ru-RU" sz="2400" dirty="0" smtClean="0"/>
              <a:t>Chiral Symmetry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2400" dirty="0" smtClean="0"/>
              <a:t>	SU(2)</a:t>
            </a:r>
            <a:r>
              <a:rPr lang="en-US" altLang="ru-RU" sz="2400" baseline="-25000" dirty="0" smtClean="0"/>
              <a:t>L</a:t>
            </a:r>
            <a:r>
              <a:rPr lang="en-US" altLang="ru-RU" sz="2400" dirty="0" smtClean="0"/>
              <a:t> </a:t>
            </a:r>
            <a:r>
              <a:rPr lang="ru-RU" altLang="ru-RU" sz="2400" dirty="0" smtClean="0"/>
              <a:t>×</a:t>
            </a:r>
            <a:r>
              <a:rPr lang="en-US" altLang="ru-RU" sz="2400" dirty="0" smtClean="0"/>
              <a:t> SU(2)</a:t>
            </a:r>
            <a:r>
              <a:rPr lang="en-US" altLang="ru-RU" sz="2400" baseline="-25000" dirty="0" smtClean="0"/>
              <a:t>R</a:t>
            </a:r>
            <a:r>
              <a:rPr lang="en-US" altLang="ru-RU" sz="2400" dirty="0" smtClean="0"/>
              <a:t>       for </a:t>
            </a:r>
            <a:r>
              <a:rPr lang="el-GR" altLang="ru-RU" sz="2400" dirty="0" smtClean="0">
                <a:cs typeface="Times New Roman" pitchFamily="18" charset="0"/>
              </a:rPr>
              <a:t>ψ</a:t>
            </a:r>
            <a:r>
              <a:rPr lang="en-US" altLang="ru-RU" sz="2400" baseline="-25000" dirty="0" smtClean="0">
                <a:cs typeface="Times New Roman" pitchFamily="18" charset="0"/>
              </a:rPr>
              <a:t>L,R</a:t>
            </a:r>
            <a:r>
              <a:rPr lang="en-US" altLang="ru-RU" sz="2400" dirty="0" smtClean="0">
                <a:cs typeface="Times New Roman" pitchFamily="18" charset="0"/>
              </a:rPr>
              <a:t>  =  </a:t>
            </a:r>
            <a:r>
              <a:rPr lang="en-US" altLang="ru-RU" sz="2400" i="1" dirty="0" smtClean="0">
                <a:cs typeface="Times New Roman" pitchFamily="18" charset="0"/>
              </a:rPr>
              <a:t>u, d</a:t>
            </a:r>
          </a:p>
          <a:p>
            <a:pPr>
              <a:lnSpc>
                <a:spcPct val="90000"/>
              </a:lnSpc>
            </a:pPr>
            <a:endParaRPr lang="en-US" altLang="ru-RU" sz="2400" i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ru-RU" sz="2400" dirty="0" smtClean="0">
                <a:cs typeface="Times New Roman" pitchFamily="18" charset="0"/>
              </a:rPr>
              <a:t>The order parameter for symmetry breaking is quark or </a:t>
            </a:r>
            <a:r>
              <a:rPr lang="en-US" altLang="ru-RU" sz="2400" i="1" dirty="0" smtClean="0">
                <a:cs typeface="Times New Roman" pitchFamily="18" charset="0"/>
              </a:rPr>
              <a:t>chiral </a:t>
            </a:r>
            <a:r>
              <a:rPr lang="en-US" altLang="ru-RU" sz="2400" dirty="0" smtClean="0">
                <a:cs typeface="Times New Roman" pitchFamily="18" charset="0"/>
              </a:rPr>
              <a:t>condensate: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2400" dirty="0" smtClean="0">
                <a:cs typeface="Times New Roman" pitchFamily="18" charset="0"/>
              </a:rPr>
              <a:t>	 </a:t>
            </a:r>
            <a:r>
              <a:rPr lang="en-US" altLang="ru-RU" sz="2400" dirty="0" smtClean="0"/>
              <a:t>&lt;</a:t>
            </a:r>
            <a:r>
              <a:rPr lang="en-US" altLang="ru-RU" sz="2400" dirty="0" err="1" smtClean="0"/>
              <a:t>ψψ</a:t>
            </a:r>
            <a:r>
              <a:rPr lang="en-US" altLang="ru-RU" sz="2400" dirty="0" smtClean="0"/>
              <a:t>&gt;</a:t>
            </a:r>
            <a:r>
              <a:rPr lang="en-US" altLang="ru-RU" sz="2400" dirty="0" smtClean="0">
                <a:cs typeface="Times New Roman" pitchFamily="18" charset="0"/>
              </a:rPr>
              <a:t> </a:t>
            </a:r>
            <a:r>
              <a:rPr lang="en-US" altLang="ru-RU" sz="2400" dirty="0" smtClean="0"/>
              <a:t>≃ - (250 MeV)³,    ψ = </a:t>
            </a:r>
            <a:r>
              <a:rPr lang="en-US" altLang="ru-RU" sz="2400" i="1" dirty="0" err="1" smtClean="0"/>
              <a:t>u,d</a:t>
            </a:r>
            <a:endParaRPr lang="en-US" altLang="ru-RU" sz="2400" i="1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altLang="ru-RU" sz="2400" dirty="0" smtClean="0"/>
              <a:t>As a consequence massless valence quarks (u, d) acquire dynamical masses which we call constituent quarks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ru-RU" sz="2400" dirty="0" smtClean="0">
                <a:cs typeface="Times New Roman" pitchFamily="18" charset="0"/>
              </a:rPr>
              <a:t>			M</a:t>
            </a:r>
            <a:r>
              <a:rPr lang="en-US" altLang="ru-RU" sz="2400" baseline="-25000" dirty="0" smtClean="0">
                <a:cs typeface="Times New Roman" pitchFamily="18" charset="0"/>
              </a:rPr>
              <a:t>C </a:t>
            </a:r>
            <a:r>
              <a:rPr lang="en-US" altLang="ru-RU" sz="2400" dirty="0" smtClean="0">
                <a:cs typeface="Times New Roman" pitchFamily="18" charset="0"/>
              </a:rPr>
              <a:t>≈ 350 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ru-RU" sz="2400" dirty="0" smtClean="0">
                <a:cs typeface="Times New Roman" pitchFamily="18" charset="0"/>
              </a:rPr>
              <a:t> 400 MeV</a:t>
            </a:r>
          </a:p>
          <a:p>
            <a:pPr>
              <a:lnSpc>
                <a:spcPct val="90000"/>
              </a:lnSpc>
            </a:pPr>
            <a:endParaRPr lang="ru-RU" altLang="ru-RU" sz="24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8175"/>
          </a:xfrm>
          <a:noFill/>
        </p:spPr>
        <p:txBody>
          <a:bodyPr/>
          <a:lstStyle/>
          <a:p>
            <a:r>
              <a:rPr lang="en-US" altLang="ru-RU" sz="3200" smtClean="0"/>
              <a:t>What is Chiral Symmetry and its Breaking?</a:t>
            </a:r>
            <a:endParaRPr lang="ru-RU" altLang="ru-RU" sz="3200" smtClean="0"/>
          </a:p>
        </p:txBody>
      </p:sp>
    </p:spTree>
    <p:extLst>
      <p:ext uri="{BB962C8B-B14F-4D97-AF65-F5344CB8AC3E}">
        <p14:creationId xmlns:p14="http://schemas.microsoft.com/office/powerpoint/2010/main" val="12417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D:\Projects\NICA\CBM-NICA_Workshop\phi2pi_me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7"/>
            <a:ext cx="5092113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1" y="115888"/>
            <a:ext cx="8964488" cy="1008856"/>
          </a:xfrm>
        </p:spPr>
        <p:txBody>
          <a:bodyPr/>
          <a:lstStyle/>
          <a:p>
            <a:pPr eaLnBrk="1" hangingPunct="1"/>
            <a:r>
              <a:rPr lang="en-US" sz="3200" b="1" baseline="0" dirty="0" smtClean="0">
                <a:solidFill>
                  <a:schemeClr val="accent6">
                    <a:lumMod val="75000"/>
                  </a:schemeClr>
                </a:solidFill>
              </a:rPr>
              <a:t>Enhancement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of strangeness</a:t>
            </a:r>
            <a:b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b="1" baseline="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b="1" baseline="0" dirty="0" smtClean="0">
                <a:solidFill>
                  <a:schemeClr val="accent6">
                    <a:lumMod val="75000"/>
                  </a:schemeClr>
                </a:solidFill>
              </a:rPr>
              <a:t>φ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-mesons</a:t>
            </a:r>
            <a:endParaRPr lang="el-GR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355976" y="1880826"/>
            <a:ext cx="792088" cy="468053"/>
          </a:xfrm>
        </p:spPr>
        <p:txBody>
          <a:bodyPr/>
          <a:lstStyle/>
          <a:p>
            <a:pPr>
              <a:buNone/>
            </a:pPr>
            <a:r>
              <a:rPr lang="el-GR" sz="2400" dirty="0" smtClean="0"/>
              <a:t>φ</a:t>
            </a:r>
            <a:r>
              <a:rPr lang="en-US" sz="2400" dirty="0" smtClean="0"/>
              <a:t>/</a:t>
            </a:r>
            <a:r>
              <a:rPr lang="el-GR" sz="2400" dirty="0" smtClean="0"/>
              <a:t>π</a:t>
            </a:r>
            <a:r>
              <a:rPr lang="en-US" sz="2000" baseline="30000" dirty="0" smtClean="0"/>
              <a:t>-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451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792832"/>
          </a:xfrm>
        </p:spPr>
        <p:txBody>
          <a:bodyPr/>
          <a:lstStyle/>
          <a:p>
            <a:pPr eaLnBrk="1" hangingPunct="1"/>
            <a:r>
              <a:rPr lang="en-US" sz="3200" b="1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yield of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hyperons</a:t>
            </a:r>
            <a:endParaRPr lang="el-GR" sz="32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355976" y="1880827"/>
            <a:ext cx="936104" cy="360040"/>
          </a:xfrm>
        </p:spPr>
        <p:txBody>
          <a:bodyPr/>
          <a:lstStyle/>
          <a:p>
            <a:pPr>
              <a:buNone/>
            </a:pPr>
            <a:r>
              <a:rPr lang="el-GR" sz="2000" dirty="0" smtClean="0"/>
              <a:t>φ</a:t>
            </a:r>
            <a:r>
              <a:rPr lang="en-US" sz="2000" dirty="0" smtClean="0"/>
              <a:t>/</a:t>
            </a:r>
            <a:r>
              <a:rPr lang="el-GR" sz="2000" dirty="0" smtClean="0"/>
              <a:t>π</a:t>
            </a:r>
            <a:r>
              <a:rPr lang="en-US" sz="2000" baseline="30000" dirty="0" smtClean="0"/>
              <a:t>-</a:t>
            </a:r>
            <a:endParaRPr lang="ru-RU" sz="2000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0" y="4210904"/>
            <a:ext cx="3585434" cy="251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5"/>
          <p:cNvSpPr txBox="1">
            <a:spLocks/>
          </p:cNvSpPr>
          <p:nvPr/>
        </p:nvSpPr>
        <p:spPr bwMode="auto">
          <a:xfrm>
            <a:off x="3210342" y="4079881"/>
            <a:ext cx="1403935" cy="26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sz="1600" b="0" kern="0" baseline="0" dirty="0" err="1" smtClean="0"/>
              <a:t>PbPb</a:t>
            </a:r>
            <a:r>
              <a:rPr lang="en-US" sz="1600" b="0" kern="0" baseline="0" dirty="0" smtClean="0"/>
              <a:t> vs </a:t>
            </a:r>
            <a:r>
              <a:rPr lang="en-US" sz="1600" b="0" kern="0" baseline="0" dirty="0" err="1" smtClean="0"/>
              <a:t>pBe</a:t>
            </a:r>
            <a:r>
              <a:rPr lang="en-US" sz="1600" b="0" kern="0" baseline="0" dirty="0" smtClean="0"/>
              <a:t> SPS</a:t>
            </a:r>
            <a:r>
              <a:rPr lang="en-US" sz="2000" b="0" kern="0" baseline="0" dirty="0" smtClean="0"/>
              <a:t>	</a:t>
            </a:r>
            <a:endParaRPr lang="ru-RU" sz="2000" b="0" kern="0" baseline="0" dirty="0"/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670367" y="5951196"/>
            <a:ext cx="280787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54192"/>
            <a:ext cx="6622408" cy="263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633412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</a:rPr>
              <a:t>Dilepton</a:t>
            </a:r>
            <a:r>
              <a:rPr lang="en-US" sz="2800" b="1" dirty="0" smtClean="0">
                <a:solidFill>
                  <a:schemeClr val="accent2"/>
                </a:solidFill>
              </a:rPr>
              <a:t> production</a:t>
            </a:r>
            <a:endParaRPr lang="el-GR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4904019" y="980728"/>
            <a:ext cx="3851275" cy="27084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srgbClr val="C00000"/>
                </a:solidFill>
              </a:rPr>
              <a:t> Clear evidence for “horn” structure in K</a:t>
            </a:r>
            <a:r>
              <a:rPr lang="en-US" sz="2000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aseline="0" dirty="0" smtClean="0">
                <a:solidFill>
                  <a:srgbClr val="C00000"/>
                </a:solidFill>
              </a:rPr>
              <a:t>/</a:t>
            </a:r>
            <a:r>
              <a:rPr lang="el-GR" sz="2000" baseline="0" dirty="0" smtClean="0">
                <a:solidFill>
                  <a:srgbClr val="C00000"/>
                </a:solidFill>
              </a:rPr>
              <a:t>π</a:t>
            </a:r>
            <a:r>
              <a:rPr lang="en-US" sz="2000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aseline="0" dirty="0" smtClean="0">
                <a:solidFill>
                  <a:srgbClr val="C00000"/>
                </a:solidFill>
              </a:rPr>
              <a:t> at </a:t>
            </a:r>
            <a:r>
              <a:rPr lang="en-US" sz="2000" baseline="0" dirty="0">
                <a:solidFill>
                  <a:srgbClr val="C00000"/>
                </a:solidFill>
                <a:cs typeface="Times New Roman" pitchFamily="18" charset="0"/>
              </a:rPr>
              <a:t>~30 A GeV </a:t>
            </a:r>
            <a:r>
              <a:rPr lang="en-US" sz="2000" baseline="0" dirty="0" smtClean="0">
                <a:solidFill>
                  <a:srgbClr val="C00000"/>
                </a:solidFill>
              </a:rPr>
              <a:t>!</a:t>
            </a:r>
          </a:p>
          <a:p>
            <a:endParaRPr lang="en-US" sz="2000" baseline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srgbClr val="C00000"/>
                </a:solidFill>
              </a:rPr>
              <a:t> Non-horn structure in K</a:t>
            </a:r>
            <a:r>
              <a:rPr lang="en-US" sz="200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baseline="0" dirty="0" smtClean="0">
                <a:solidFill>
                  <a:srgbClr val="C00000"/>
                </a:solidFill>
              </a:rPr>
              <a:t>/</a:t>
            </a:r>
            <a:r>
              <a:rPr lang="el-GR" sz="2000" baseline="0" dirty="0" smtClean="0">
                <a:solidFill>
                  <a:srgbClr val="C00000"/>
                </a:solidFill>
              </a:rPr>
              <a:t>π</a:t>
            </a:r>
            <a:r>
              <a:rPr lang="en-US" sz="2000" baseline="30000" dirty="0" smtClean="0">
                <a:solidFill>
                  <a:srgbClr val="C00000"/>
                </a:solidFill>
              </a:rPr>
              <a:t>-</a:t>
            </a:r>
            <a:r>
              <a:rPr lang="en-US" sz="2000" baseline="0" dirty="0" smtClean="0">
                <a:solidFill>
                  <a:srgbClr val="C00000"/>
                </a:solidFill>
              </a:rPr>
              <a:t> 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schemeClr val="accent2"/>
                </a:solidFill>
                <a:cs typeface="Times New Roman" pitchFamily="18" charset="0"/>
              </a:rPr>
              <a:t> “step” in inverse slop parameter</a:t>
            </a:r>
            <a:endParaRPr lang="en-US" sz="2000" b="1" baseline="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aseline="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000" baseline="0" dirty="0" smtClean="0">
                <a:solidFill>
                  <a:srgbClr val="C00000"/>
                </a:solidFill>
                <a:cs typeface="Times New Roman" pitchFamily="18" charset="0"/>
              </a:rPr>
              <a:t>New degrees of freedom?</a:t>
            </a:r>
            <a:endParaRPr lang="en-US" sz="2000" b="1" baseline="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l-GR" sz="2000" b="1" baseline="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64344" y="3573016"/>
            <a:ext cx="3790950" cy="2686050"/>
            <a:chOff x="4964344" y="3573016"/>
            <a:chExt cx="3790950" cy="2686050"/>
          </a:xfrm>
        </p:grpSpPr>
        <p:pic>
          <p:nvPicPr>
            <p:cNvPr id="1996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344" y="3573016"/>
              <a:ext cx="3790950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80112" y="3840425"/>
              <a:ext cx="158417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aseline="0" dirty="0" smtClean="0">
                  <a:solidFill>
                    <a:schemeClr val="tx1"/>
                  </a:solidFill>
                </a:rPr>
                <a:t>Au-Au √s = 200 GeV </a:t>
              </a:r>
              <a:endParaRPr lang="en-US" sz="1100" dirty="0" smtClean="0">
                <a:solidFill>
                  <a:schemeClr val="tx1"/>
                </a:solidFill>
              </a:endParaRPr>
            </a:p>
            <a:p>
              <a:r>
                <a:rPr lang="en-US" sz="1100" baseline="0" dirty="0" smtClean="0">
                  <a:solidFill>
                    <a:schemeClr val="tx1"/>
                  </a:solidFill>
                </a:rPr>
                <a:t>PHENIX</a:t>
              </a:r>
              <a:endParaRPr lang="ru-RU" sz="1100" baseline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98271"/>
            <a:ext cx="3555959" cy="28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7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3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582613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Nucleon Transition into Hyperon Phase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142875" y="714375"/>
            <a:ext cx="9001125" cy="58578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b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b="1" dirty="0" smtClean="0">
                <a:cs typeface="Times New Roman" pitchFamily="18" charset="0"/>
              </a:rPr>
              <a:t>How can nucleons be converted into hyperons?</a:t>
            </a:r>
          </a:p>
          <a:p>
            <a:pPr eaLnBrk="1" hangingPunct="1">
              <a:buFontTx/>
              <a:buNone/>
            </a:pPr>
            <a:endParaRPr lang="en-US" sz="2400" b="1" dirty="0" smtClean="0">
              <a:cs typeface="Times New Roman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Inside highly compressed nuclear matter a strange quark-antiquark condensate </a:t>
            </a:r>
            <a:r>
              <a:rPr lang="en-US" sz="2400" b="1" dirty="0" smtClean="0">
                <a:solidFill>
                  <a:schemeClr val="tx2"/>
                </a:solidFill>
                <a:cs typeface="Times New Roman" pitchFamily="18" charset="0"/>
              </a:rPr>
              <a:t>&lt;    &gt;    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is created.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And:</a:t>
            </a:r>
          </a:p>
          <a:p>
            <a:pPr eaLnBrk="1" hangingPunct="1"/>
            <a:r>
              <a:rPr lang="en-US" sz="2400" b="1" i="1" dirty="0" smtClean="0">
                <a:cs typeface="Times New Roman" pitchFamily="18" charset="0"/>
              </a:rPr>
              <a:t>u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and </a:t>
            </a:r>
            <a:r>
              <a:rPr lang="en-US" sz="2400" b="1" i="1" dirty="0" smtClean="0">
                <a:cs typeface="Times New Roman" pitchFamily="18" charset="0"/>
              </a:rPr>
              <a:t>d </a:t>
            </a:r>
            <a:r>
              <a:rPr lang="en-US" sz="2400" dirty="0" smtClean="0">
                <a:cs typeface="Times New Roman" pitchFamily="18" charset="0"/>
              </a:rPr>
              <a:t>quarks in nucleons are replaced by</a:t>
            </a:r>
            <a:r>
              <a:rPr lang="en-US" sz="2400" i="1" dirty="0" smtClean="0">
                <a:cs typeface="Times New Roman" pitchFamily="18" charset="0"/>
              </a:rPr>
              <a:t> </a:t>
            </a:r>
            <a:r>
              <a:rPr lang="en-US" sz="2400" b="1" i="1" dirty="0" smtClean="0">
                <a:cs typeface="Times New Roman" pitchFamily="18" charset="0"/>
              </a:rPr>
              <a:t>s</a:t>
            </a:r>
            <a:r>
              <a:rPr lang="en-US" sz="2400" i="1" dirty="0" smtClean="0">
                <a:cs typeface="Times New Roman" pitchFamily="18" charset="0"/>
              </a:rPr>
              <a:t>-</a:t>
            </a:r>
            <a:r>
              <a:rPr lang="en-US" sz="2400" dirty="0" smtClean="0">
                <a:cs typeface="Times New Roman" pitchFamily="18" charset="0"/>
              </a:rPr>
              <a:t>quarks</a:t>
            </a:r>
            <a:r>
              <a:rPr lang="ru-RU" sz="2400" dirty="0" smtClean="0">
                <a:cs typeface="Times New Roman" pitchFamily="18" charset="0"/>
              </a:rPr>
              <a:t>,</a:t>
            </a:r>
            <a:r>
              <a:rPr lang="en-US" sz="2400" dirty="0" smtClean="0">
                <a:cs typeface="Times New Roman" pitchFamily="18" charset="0"/>
              </a:rPr>
              <a:t> </a:t>
            </a:r>
            <a:endParaRPr lang="ru-RU" sz="2400" dirty="0" smtClean="0">
              <a:cs typeface="Times New Roman" pitchFamily="18" charset="0"/>
            </a:endParaRPr>
          </a:p>
          <a:p>
            <a:pPr eaLnBrk="1" hangingPunct="1"/>
            <a:r>
              <a:rPr lang="en-US" sz="2400" b="1" i="1" dirty="0" smtClean="0">
                <a:cs typeface="Times New Roman" pitchFamily="18" charset="0"/>
              </a:rPr>
              <a:t>s</a:t>
            </a:r>
            <a:r>
              <a:rPr lang="en-US" sz="2400" i="1" dirty="0" smtClean="0">
                <a:cs typeface="Times New Roman" pitchFamily="18" charset="0"/>
              </a:rPr>
              <a:t>-</a:t>
            </a:r>
            <a:r>
              <a:rPr lang="en-US" sz="2400" dirty="0" smtClean="0">
                <a:cs typeface="Times New Roman" pitchFamily="18" charset="0"/>
              </a:rPr>
              <a:t>antiquarks together with those </a:t>
            </a:r>
            <a:r>
              <a:rPr lang="en-US" sz="2400" b="1" i="1" dirty="0">
                <a:cs typeface="Times New Roman" pitchFamily="18" charset="0"/>
              </a:rPr>
              <a:t>u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and </a:t>
            </a:r>
            <a:r>
              <a:rPr lang="en-US" sz="2400" b="1" i="1" dirty="0">
                <a:cs typeface="Times New Roman" pitchFamily="18" charset="0"/>
              </a:rPr>
              <a:t>d</a:t>
            </a:r>
            <a:r>
              <a:rPr lang="en-US" sz="2400" dirty="0" smtClean="0">
                <a:cs typeface="Times New Roman" pitchFamily="18" charset="0"/>
              </a:rPr>
              <a:t> form kaons:</a:t>
            </a:r>
            <a:endParaRPr lang="en-US" sz="2400" i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dirty="0" smtClean="0">
                <a:cs typeface="Times New Roman" pitchFamily="18" charset="0"/>
              </a:rPr>
              <a:t>			p, n </a:t>
            </a:r>
            <a:r>
              <a:rPr lang="en-US" sz="2400" dirty="0" smtClean="0">
                <a:cs typeface="Times New Roman" pitchFamily="18" charset="0"/>
                <a:sym typeface="Wingdings" pitchFamily="2" charset="2"/>
              </a:rPr>
              <a:t> hyperons + </a:t>
            </a:r>
            <a:r>
              <a:rPr lang="en-US" sz="2400" dirty="0" err="1" smtClean="0">
                <a:cs typeface="Times New Roman" pitchFamily="18" charset="0"/>
                <a:sym typeface="Wingdings" pitchFamily="2" charset="2"/>
              </a:rPr>
              <a:t>kaons</a:t>
            </a:r>
            <a:endParaRPr lang="en-US" sz="2400" dirty="0" smtClean="0">
              <a:cs typeface="Times New Roman" pitchFamily="18" charset="0"/>
            </a:endParaRPr>
          </a:p>
          <a:p>
            <a:pPr eaLnBrk="1" hangingPunct="1"/>
            <a:r>
              <a:rPr lang="en-US" sz="2400" dirty="0" smtClean="0">
                <a:cs typeface="Times New Roman" pitchFamily="18" charset="0"/>
              </a:rPr>
              <a:t>the </a:t>
            </a:r>
            <a:r>
              <a:rPr lang="en-US" sz="2400" b="1" dirty="0" smtClean="0">
                <a:cs typeface="Times New Roman" pitchFamily="18" charset="0"/>
              </a:rPr>
              <a:t>heavier</a:t>
            </a:r>
            <a:r>
              <a:rPr lang="en-US" sz="2400" dirty="0" smtClean="0">
                <a:cs typeface="Times New Roman" pitchFamily="18" charset="0"/>
              </a:rPr>
              <a:t> quark content of a baryon, the </a:t>
            </a:r>
            <a:r>
              <a:rPr lang="en-US" sz="2400" b="1" dirty="0" smtClean="0">
                <a:cs typeface="Times New Roman" pitchFamily="18" charset="0"/>
              </a:rPr>
              <a:t>less</a:t>
            </a:r>
            <a:r>
              <a:rPr lang="en-US" sz="2400" dirty="0" smtClean="0">
                <a:cs typeface="Times New Roman" pitchFamily="18" charset="0"/>
              </a:rPr>
              <a:t> spatial dimensions it occupies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cs typeface="Times New Roman" pitchFamily="18" charset="0"/>
              </a:rPr>
              <a:t>			</a:t>
            </a:r>
            <a:endParaRPr lang="en-US" sz="2400" dirty="0" smtClean="0">
              <a:cs typeface="Times New Roman" pitchFamily="18" charset="0"/>
              <a:sym typeface="Wingdings" pitchFamily="2" charset="2"/>
            </a:endParaRPr>
          </a:p>
          <a:p>
            <a:pPr eaLnBrk="1" hangingPunct="1">
              <a:buFontTx/>
              <a:buNone/>
            </a:pPr>
            <a:r>
              <a:rPr lang="en-US" sz="2400" b="1" dirty="0" smtClean="0">
                <a:cs typeface="Times New Roman" pitchFamily="18" charset="0"/>
              </a:rPr>
              <a:t>	</a:t>
            </a:r>
            <a:r>
              <a:rPr lang="en-US" sz="2400" dirty="0" smtClean="0">
                <a:cs typeface="Times New Roman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cs typeface="Times New Roman" pitchFamily="18" charset="0"/>
              </a:rPr>
              <a:t>			</a:t>
            </a:r>
            <a:endParaRPr lang="en-US" sz="2800" b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b="1" dirty="0" smtClean="0"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894019"/>
              </p:ext>
            </p:extLst>
          </p:nvPr>
        </p:nvGraphicFramePr>
        <p:xfrm>
          <a:off x="2123728" y="2348880"/>
          <a:ext cx="38735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10" name="Формула" r:id="rId3" imgW="177480" imgH="190440" progId="Equation.3">
                  <p:embed/>
                </p:oleObj>
              </mc:Choice>
              <mc:Fallback>
                <p:oleObj name="Формула" r:id="rId3" imgW="177480" imgH="19044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348880"/>
                        <a:ext cx="38735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 eaLnBrk="1" hangingPunct="1"/>
            <a:r>
              <a:rPr lang="en-US" sz="2800" b="1" smtClean="0">
                <a:cs typeface="Times New Roman" pitchFamily="18" charset="0"/>
              </a:rPr>
              <a:t>Stangeness Production in central HIC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715375" cy="4911725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 sz="2800" b="1" dirty="0" smtClean="0"/>
          </a:p>
          <a:p>
            <a:pPr>
              <a:buFont typeface="Arial" pitchFamily="34" charset="0"/>
              <a:buNone/>
              <a:defRPr/>
            </a:pPr>
            <a:endParaRPr lang="en-US" sz="2800" b="1" dirty="0" smtClean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492896"/>
            <a:ext cx="70567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Preferable (measurable) types of hyperons:  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Ξ</a:t>
            </a:r>
            <a:r>
              <a:rPr lang="en-US" sz="2400" baseline="30000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Ω</a:t>
            </a:r>
            <a:r>
              <a:rPr lang="en-US" sz="2000" baseline="30000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endParaRPr lang="en-US" sz="2000" baseline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sz="2000" baseline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 p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3000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-</a:t>
            </a:r>
          </a:p>
          <a:p>
            <a:pPr lvl="1">
              <a:buFont typeface="Arial" pitchFamily="34" charset="0"/>
              <a:buChar char="•"/>
            </a:pP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Ξ</a:t>
            </a:r>
            <a:r>
              <a:rPr lang="en-US" sz="2400" baseline="30000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 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π</a:t>
            </a:r>
            <a:r>
              <a:rPr lang="en-US" sz="2400" baseline="3000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-</a:t>
            </a:r>
          </a:p>
          <a:p>
            <a:pPr lvl="1">
              <a:buFont typeface="Arial" pitchFamily="34" charset="0"/>
              <a:buChar char="•"/>
            </a:pP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Ω</a:t>
            </a:r>
            <a:r>
              <a:rPr lang="en-US" sz="2000" baseline="30000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 </a:t>
            </a:r>
            <a:r>
              <a:rPr lang="el-GR" sz="2400" baseline="0" dirty="0" smtClean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K</a:t>
            </a:r>
            <a:r>
              <a:rPr lang="en-US" sz="2400" baseline="30000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  (B.R. 68%)</a:t>
            </a:r>
          </a:p>
        </p:txBody>
      </p:sp>
    </p:spTree>
    <p:extLst>
      <p:ext uri="{BB962C8B-B14F-4D97-AF65-F5344CB8AC3E}">
        <p14:creationId xmlns:p14="http://schemas.microsoft.com/office/powerpoint/2010/main" val="31916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6805959" cy="981869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Requirements for nucleon </a:t>
            </a:r>
            <a:r>
              <a:rPr lang="en-US" sz="3200" b="1" dirty="0" smtClean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b="1" dirty="0" err="1" smtClean="0">
                <a:cs typeface="Times New Roman" pitchFamily="18" charset="0"/>
                <a:sym typeface="Wingdings" pitchFamily="2" charset="2"/>
              </a:rPr>
              <a:t>hyperon</a:t>
            </a:r>
            <a:r>
              <a:rPr lang="en-US" sz="3200" b="1" dirty="0" smtClean="0">
                <a:cs typeface="Times New Roman" pitchFamily="18" charset="0"/>
                <a:sym typeface="Wingdings" pitchFamily="2" charset="2"/>
              </a:rPr>
              <a:t/>
            </a:r>
            <a:br>
              <a:rPr lang="en-US" sz="3200" b="1" dirty="0" smtClean="0">
                <a:cs typeface="Times New Roman" pitchFamily="18" charset="0"/>
                <a:sym typeface="Wingdings" pitchFamily="2" charset="2"/>
              </a:rPr>
            </a:br>
            <a:r>
              <a:rPr lang="en-US" sz="3200" b="1" dirty="0" smtClean="0">
                <a:cs typeface="Times New Roman" pitchFamily="18" charset="0"/>
                <a:sym typeface="Wingdings" pitchFamily="2" charset="2"/>
              </a:rPr>
              <a:t>transition</a:t>
            </a:r>
            <a:endParaRPr lang="en-US" sz="3200" b="1" dirty="0" smtClean="0">
              <a:cs typeface="Times New Roman" pitchFamily="18" charset="0"/>
            </a:endParaRP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3456384" cy="864096"/>
          </a:xfrm>
        </p:spPr>
        <p:txBody>
          <a:bodyPr/>
          <a:lstStyle/>
          <a:p>
            <a:pPr marL="0" eaLnBrk="1" hangingPunct="1">
              <a:spcBef>
                <a:spcPts val="0"/>
              </a:spcBef>
              <a:buFontTx/>
              <a:buNone/>
            </a:pPr>
            <a:r>
              <a:rPr lang="en-US" sz="2000" dirty="0" smtClean="0">
                <a:cs typeface="Times New Roman" pitchFamily="18" charset="0"/>
              </a:rPr>
              <a:t>Baryon  density evolution</a:t>
            </a:r>
          </a:p>
          <a:p>
            <a:pPr marL="0" eaLnBrk="1" hangingPunct="1">
              <a:spcBef>
                <a:spcPts val="0"/>
              </a:spcBef>
              <a:buNone/>
            </a:pPr>
            <a:r>
              <a:rPr lang="en-US" sz="2000" dirty="0" smtClean="0"/>
              <a:t>in central </a:t>
            </a:r>
            <a:r>
              <a:rPr lang="en-US" sz="2000" dirty="0" err="1" smtClean="0"/>
              <a:t>Au+Au</a:t>
            </a:r>
            <a:r>
              <a:rPr lang="en-US" sz="2000" dirty="0" smtClean="0"/>
              <a:t>/</a:t>
            </a:r>
            <a:r>
              <a:rPr lang="en-US" sz="2000" dirty="0" err="1" smtClean="0"/>
              <a:t>Pb+Pb</a:t>
            </a: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b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000" b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000" b="1" dirty="0" smtClean="0">
                <a:cs typeface="Times New Roman" pitchFamily="18" charset="0"/>
              </a:rPr>
              <a:t> </a:t>
            </a:r>
            <a:endParaRPr lang="en-US" sz="2000" b="1" baseline="-25000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000" b="1" dirty="0" smtClean="0">
              <a:cs typeface="Times New Roman" pitchFamily="18" charset="0"/>
            </a:endParaRPr>
          </a:p>
        </p:txBody>
      </p:sp>
      <p:grpSp>
        <p:nvGrpSpPr>
          <p:cNvPr id="2" name="Группа 45"/>
          <p:cNvGrpSpPr>
            <a:grpSpLocks/>
          </p:cNvGrpSpPr>
          <p:nvPr/>
        </p:nvGrpSpPr>
        <p:grpSpPr bwMode="auto">
          <a:xfrm>
            <a:off x="6643688" y="357188"/>
            <a:ext cx="2347912" cy="1000125"/>
            <a:chOff x="6643688" y="357188"/>
            <a:chExt cx="2347912" cy="1000125"/>
          </a:xfrm>
        </p:grpSpPr>
        <p:sp>
          <p:nvSpPr>
            <p:cNvPr id="5" name="Овал 4"/>
            <p:cNvSpPr/>
            <p:nvPr/>
          </p:nvSpPr>
          <p:spPr bwMode="auto">
            <a:xfrm>
              <a:off x="7215188" y="357188"/>
              <a:ext cx="571500" cy="10001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7786688" y="357188"/>
              <a:ext cx="571500" cy="10001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0" name="Прямая со стрелкой 9"/>
            <p:cNvCxnSpPr/>
            <p:nvPr/>
          </p:nvCxnSpPr>
          <p:spPr bwMode="auto">
            <a:xfrm>
              <a:off x="6643688" y="857250"/>
              <a:ext cx="5715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 bwMode="auto">
            <a:xfrm rot="10800000" flipV="1">
              <a:off x="8358188" y="857250"/>
              <a:ext cx="633412" cy="111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66" name="Прямоугольник 50"/>
          <p:cNvSpPr>
            <a:spLocks noChangeArrowheads="1"/>
          </p:cNvSpPr>
          <p:nvPr/>
        </p:nvSpPr>
        <p:spPr bwMode="auto">
          <a:xfrm>
            <a:off x="3491879" y="1484784"/>
            <a:ext cx="329468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b="0" baseline="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b="0" baseline="0" dirty="0">
                <a:solidFill>
                  <a:schemeClr val="tx1"/>
                </a:solidFill>
                <a:cs typeface="Times New Roman" pitchFamily="18" charset="0"/>
              </a:rPr>
              <a:t>In overlap region </a:t>
            </a:r>
            <a:r>
              <a:rPr lang="en-US" sz="2000" baseline="0" dirty="0">
                <a:solidFill>
                  <a:schemeClr val="tx1"/>
                </a:solidFill>
                <a:cs typeface="Times New Roman" pitchFamily="18" charset="0"/>
              </a:rPr>
              <a:t>nucleons are 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under compression </a:t>
            </a:r>
            <a:r>
              <a:rPr lang="en-US" sz="2000" b="0" baseline="0" dirty="0">
                <a:solidFill>
                  <a:schemeClr val="tx1"/>
                </a:solidFill>
                <a:cs typeface="Times New Roman" pitchFamily="18" charset="0"/>
              </a:rPr>
              <a:t>and forced to occupy much less space volume</a:t>
            </a:r>
            <a:r>
              <a:rPr lang="en-US" sz="2000" baseline="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2000" baseline="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aseline="0" dirty="0">
                <a:solidFill>
                  <a:schemeClr val="tx1"/>
                </a:solidFill>
                <a:cs typeface="Times New Roman" pitchFamily="18" charset="0"/>
              </a:rPr>
              <a:t> Overlap 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time in </a:t>
            </a:r>
            <a:r>
              <a:rPr lang="en-US" sz="2000" baseline="0" dirty="0" err="1" smtClean="0">
                <a:solidFill>
                  <a:schemeClr val="tx1"/>
                </a:solidFill>
                <a:cs typeface="Times New Roman" pitchFamily="18" charset="0"/>
              </a:rPr>
              <a:t>c.m.s</a:t>
            </a:r>
            <a:endParaRPr lang="en-US" sz="200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    </a:t>
            </a:r>
            <a:r>
              <a:rPr lang="el-GR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τ</a:t>
            </a:r>
            <a:r>
              <a:rPr lang="en-US" sz="2000" i="1" baseline="-25000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n-US" sz="2000" i="1" baseline="0" dirty="0">
                <a:solidFill>
                  <a:schemeClr val="tx1"/>
                </a:solidFill>
                <a:cs typeface="Times New Roman" pitchFamily="18" charset="0"/>
              </a:rPr>
              <a:t>= 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[2R</a:t>
            </a:r>
            <a:r>
              <a:rPr lang="en-US" sz="2000" i="1" baseline="-25000" dirty="0" smtClean="0">
                <a:solidFill>
                  <a:schemeClr val="tx1"/>
                </a:solidFill>
                <a:cs typeface="Times New Roman" pitchFamily="18" charset="0"/>
              </a:rPr>
              <a:t>A</a:t>
            </a:r>
            <a:r>
              <a:rPr lang="en-US" sz="2000" i="1" baseline="0" dirty="0">
                <a:solidFill>
                  <a:schemeClr val="tx1"/>
                </a:solidFill>
                <a:cs typeface="Times New Roman" pitchFamily="18" charset="0"/>
              </a:rPr>
              <a:t>/(</a:t>
            </a:r>
            <a:r>
              <a:rPr lang="el-GR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γβ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)]·</a:t>
            </a:r>
            <a:r>
              <a:rPr lang="en-US" sz="2000" i="1" baseline="0" dirty="0" err="1" smtClean="0">
                <a:solidFill>
                  <a:schemeClr val="tx1"/>
                </a:solidFill>
                <a:cs typeface="Times New Roman" pitchFamily="18" charset="0"/>
              </a:rPr>
              <a:t>b</a:t>
            </a:r>
            <a:r>
              <a:rPr lang="en-US" sz="2000" i="1" baseline="-25000" dirty="0" err="1" smtClean="0">
                <a:solidFill>
                  <a:schemeClr val="tx1"/>
                </a:solidFill>
                <a:cs typeface="Times New Roman" pitchFamily="18" charset="0"/>
              </a:rPr>
              <a:t>SP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  <a:p>
            <a:endParaRPr lang="en-US" sz="2000" baseline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000" b="0" baseline="0" dirty="0" smtClean="0">
                <a:solidFill>
                  <a:schemeClr val="tx1"/>
                </a:solidFill>
                <a:cs typeface="Times New Roman" pitchFamily="18" charset="0"/>
              </a:rPr>
              <a:t>In </a:t>
            </a:r>
            <a:r>
              <a:rPr lang="en-US" sz="2000" baseline="0" dirty="0" err="1" smtClean="0">
                <a:solidFill>
                  <a:schemeClr val="tx1"/>
                </a:solidFill>
                <a:cs typeface="Times New Roman" pitchFamily="18" charset="0"/>
              </a:rPr>
              <a:t>Bjorken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 scenario </a:t>
            </a:r>
            <a:r>
              <a:rPr lang="en-US" sz="2000" i="1" baseline="0" dirty="0" err="1" smtClean="0">
                <a:solidFill>
                  <a:schemeClr val="tx1"/>
                </a:solidFill>
                <a:cs typeface="Times New Roman" pitchFamily="18" charset="0"/>
              </a:rPr>
              <a:t>b</a:t>
            </a:r>
            <a:r>
              <a:rPr lang="en-US" sz="2000" i="1" baseline="-25000" dirty="0" err="1" smtClean="0">
                <a:solidFill>
                  <a:schemeClr val="tx1"/>
                </a:solidFill>
                <a:cs typeface="Times New Roman" pitchFamily="18" charset="0"/>
              </a:rPr>
              <a:t>SP</a:t>
            </a:r>
            <a:r>
              <a:rPr lang="en-US" sz="2000" i="1" baseline="-250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= 1</a:t>
            </a:r>
            <a:endParaRPr lang="en-US" sz="2000" baseline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baseline="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b="0" baseline="0" dirty="0" smtClean="0">
                <a:solidFill>
                  <a:schemeClr val="tx1"/>
                </a:solidFill>
                <a:cs typeface="Times New Roman" pitchFamily="18" charset="0"/>
              </a:rPr>
              <a:t>For central </a:t>
            </a:r>
            <a:r>
              <a:rPr lang="en-US" sz="2000" b="0" baseline="0" dirty="0" err="1" smtClean="0">
                <a:solidFill>
                  <a:schemeClr val="tx1"/>
                </a:solidFill>
                <a:cs typeface="Times New Roman" pitchFamily="18" charset="0"/>
              </a:rPr>
              <a:t>AuAu</a:t>
            </a:r>
            <a:r>
              <a:rPr lang="en-US" sz="2000" b="0" baseline="0" dirty="0" smtClean="0">
                <a:solidFill>
                  <a:schemeClr val="tx1"/>
                </a:solidFill>
                <a:cs typeface="Times New Roman" pitchFamily="18" charset="0"/>
              </a:rPr>
              <a:t>-collisions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 ‘horn’ location: </a:t>
            </a:r>
          </a:p>
          <a:p>
            <a:r>
              <a:rPr lang="en-US" sz="2000" baseline="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τ</a:t>
            </a:r>
            <a:r>
              <a:rPr lang="en-US" sz="2000" i="1" baseline="-25000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 ≈ 3 - 4 fm</a:t>
            </a:r>
            <a:r>
              <a:rPr lang="en-US" sz="2000" i="1" baseline="30000" dirty="0" smtClean="0">
                <a:solidFill>
                  <a:schemeClr val="tx1"/>
                </a:solidFill>
                <a:cs typeface="Times New Roman" pitchFamily="18" charset="0"/>
              </a:rPr>
              <a:t>-1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cs typeface="Times New Roman" pitchFamily="18" charset="0"/>
              </a:rPr>
              <a:t>Above ‘horn’</a:t>
            </a:r>
          </a:p>
          <a:p>
            <a:r>
              <a:rPr lang="en-US" sz="200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τ</a:t>
            </a:r>
            <a:r>
              <a:rPr lang="en-US" sz="2000" i="1" baseline="-25000" dirty="0" smtClean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i="1" baseline="0" dirty="0" smtClean="0">
                <a:solidFill>
                  <a:schemeClr val="tx1"/>
                </a:solidFill>
                <a:cs typeface="Times New Roman" pitchFamily="18" charset="0"/>
              </a:rPr>
              <a:t>  0</a:t>
            </a:r>
          </a:p>
        </p:txBody>
      </p:sp>
      <p:grpSp>
        <p:nvGrpSpPr>
          <p:cNvPr id="3" name="Группа 67"/>
          <p:cNvGrpSpPr>
            <a:grpSpLocks/>
          </p:cNvGrpSpPr>
          <p:nvPr/>
        </p:nvGrpSpPr>
        <p:grpSpPr bwMode="auto">
          <a:xfrm>
            <a:off x="6643688" y="5572125"/>
            <a:ext cx="2357437" cy="1000125"/>
            <a:chOff x="6786578" y="5857868"/>
            <a:chExt cx="2357422" cy="1000132"/>
          </a:xfrm>
        </p:grpSpPr>
        <p:sp>
          <p:nvSpPr>
            <p:cNvPr id="60" name="Овал 59"/>
            <p:cNvSpPr/>
            <p:nvPr/>
          </p:nvSpPr>
          <p:spPr>
            <a:xfrm>
              <a:off x="7429511" y="5857868"/>
              <a:ext cx="571496" cy="100013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61" name="Прямая со стрелкой 60"/>
            <p:cNvCxnSpPr/>
            <p:nvPr/>
          </p:nvCxnSpPr>
          <p:spPr>
            <a:xfrm rot="10800000" flipV="1">
              <a:off x="6786578" y="6357935"/>
              <a:ext cx="633408" cy="111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61"/>
            <p:cNvGrpSpPr>
              <a:grpSpLocks/>
            </p:cNvGrpSpPr>
            <p:nvPr/>
          </p:nvGrpSpPr>
          <p:grpSpPr bwMode="auto">
            <a:xfrm>
              <a:off x="8000992" y="5857868"/>
              <a:ext cx="1143008" cy="1000132"/>
              <a:chOff x="7867640" y="4500570"/>
              <a:chExt cx="1143008" cy="1000132"/>
            </a:xfrm>
          </p:grpSpPr>
          <p:cxnSp>
            <p:nvCxnSpPr>
              <p:cNvPr id="63" name="Прямая со стрелкой 62"/>
              <p:cNvCxnSpPr/>
              <p:nvPr/>
            </p:nvCxnSpPr>
            <p:spPr>
              <a:xfrm>
                <a:off x="8439151" y="4929198"/>
                <a:ext cx="571497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Овал 63"/>
              <p:cNvSpPr/>
              <p:nvPr/>
            </p:nvSpPr>
            <p:spPr>
              <a:xfrm>
                <a:off x="7867655" y="4500570"/>
                <a:ext cx="571497" cy="100013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66" name="Овал 65"/>
            <p:cNvSpPr/>
            <p:nvPr/>
          </p:nvSpPr>
          <p:spPr>
            <a:xfrm>
              <a:off x="8001007" y="5857868"/>
              <a:ext cx="571496" cy="100013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40968" name="Рисунок 47" descr="coll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571625"/>
            <a:ext cx="21526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Рисунок 48" descr="coll_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2928938"/>
            <a:ext cx="17716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Рисунок 49" descr="coll_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286250"/>
            <a:ext cx="20669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/>
          <a:srcRect l="5893" t="40634" r="15863" b="3160"/>
          <a:stretch>
            <a:fillRect/>
          </a:stretch>
        </p:blipFill>
        <p:spPr bwMode="auto">
          <a:xfrm>
            <a:off x="179512" y="2164962"/>
            <a:ext cx="3168476" cy="328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19"/>
          <p:cNvSpPr>
            <a:spLocks noChangeArrowheads="1"/>
          </p:cNvSpPr>
          <p:nvPr/>
        </p:nvSpPr>
        <p:spPr bwMode="auto">
          <a:xfrm>
            <a:off x="428596" y="117693"/>
            <a:ext cx="792088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aseline="0" dirty="0" smtClean="0">
                <a:solidFill>
                  <a:schemeClr val="tx1"/>
                </a:solidFill>
                <a:cs typeface="Times New Roman" pitchFamily="18" charset="0"/>
              </a:rPr>
              <a:t> Initial stage of a central fireball formation</a:t>
            </a:r>
          </a:p>
          <a:p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Nucleons 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transformation to hyperons</a:t>
            </a:r>
          </a:p>
          <a:p>
            <a:r>
              <a:rPr lang="en-US" sz="280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n-US" sz="2800" b="0" baseline="0" dirty="0" err="1" smtClean="0">
                <a:solidFill>
                  <a:schemeClr val="tx1"/>
                </a:solidFill>
                <a:cs typeface="Times New Roman" pitchFamily="18" charset="0"/>
              </a:rPr>
              <a:t>P</a:t>
            </a:r>
            <a:r>
              <a:rPr lang="en-US" sz="2800" b="0" baseline="-25000" dirty="0" err="1" smtClean="0">
                <a:solidFill>
                  <a:schemeClr val="tx1"/>
                </a:solidFill>
                <a:cs typeface="Times New Roman" pitchFamily="18" charset="0"/>
              </a:rPr>
              <a:t>n</a:t>
            </a:r>
            <a:r>
              <a:rPr lang="en-US" sz="2800" b="0" baseline="-25000" dirty="0" err="1" smtClean="0">
                <a:solidFill>
                  <a:schemeClr val="tx1"/>
                </a:solidFill>
                <a:cs typeface="Times New Roman" pitchFamily="18" charset="0"/>
                <a:sym typeface="Wingdings" panose="05000000000000000000" pitchFamily="2" charset="2"/>
              </a:rPr>
              <a:t>hyp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~ (</a:t>
            </a:r>
            <a:r>
              <a:rPr lang="el-GR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τ</a:t>
            </a:r>
            <a:r>
              <a:rPr lang="en-US" sz="2800" b="0" baseline="-25000" dirty="0" smtClean="0">
                <a:solidFill>
                  <a:schemeClr val="tx1"/>
                </a:solidFill>
                <a:cs typeface="Times New Roman" pitchFamily="18" charset="0"/>
              </a:rPr>
              <a:t>o 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/</a:t>
            </a:r>
            <a:r>
              <a:rPr lang="el-GR" sz="2800" b="0" baseline="0" dirty="0">
                <a:solidFill>
                  <a:schemeClr val="tx1"/>
                </a:solidFill>
                <a:cs typeface="Times New Roman" pitchFamily="18" charset="0"/>
              </a:rPr>
              <a:t> τ</a:t>
            </a:r>
            <a:r>
              <a:rPr lang="en-US" sz="2800" b="0" baseline="-25000" dirty="0" smtClean="0">
                <a:solidFill>
                  <a:schemeClr val="tx1"/>
                </a:solidFill>
                <a:cs typeface="Times New Roman" pitchFamily="18" charset="0"/>
              </a:rPr>
              <a:t>re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r>
              <a:rPr lang="en-US" sz="2800" b="0" baseline="30000" dirty="0" smtClean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l-GR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f(</a:t>
            </a:r>
            <a:r>
              <a:rPr lang="el-GR" sz="2800" b="0" baseline="0" dirty="0">
                <a:solidFill>
                  <a:schemeClr val="tx1"/>
                </a:solidFill>
                <a:cs typeface="Times New Roman" pitchFamily="18" charset="0"/>
              </a:rPr>
              <a:t>ε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n-US" sz="2800" b="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τ</a:t>
            </a:r>
            <a:r>
              <a:rPr lang="en-US" sz="2800" b="0" baseline="-25000" dirty="0" err="1" smtClean="0">
                <a:solidFill>
                  <a:schemeClr val="tx1"/>
                </a:solidFill>
                <a:cs typeface="Times New Roman" pitchFamily="18" charset="0"/>
              </a:rPr>
              <a:t>ovelap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- 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overlap time     </a:t>
            </a:r>
          </a:p>
          <a:p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800" b="0" baseline="0" dirty="0">
                <a:solidFill>
                  <a:schemeClr val="tx1"/>
                </a:solidFill>
                <a:cs typeface="Times New Roman" pitchFamily="18" charset="0"/>
              </a:rPr>
              <a:t>τ</a:t>
            </a:r>
            <a:r>
              <a:rPr lang="en-US" sz="2800" b="0" baseline="-25000" dirty="0">
                <a:solidFill>
                  <a:schemeClr val="tx1"/>
                </a:solidFill>
                <a:cs typeface="Times New Roman" pitchFamily="18" charset="0"/>
              </a:rPr>
              <a:t>re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~ 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1fm</a:t>
            </a:r>
            <a:r>
              <a:rPr lang="en-US" sz="2400" b="0" baseline="30000" dirty="0" smtClean="0">
                <a:solidFill>
                  <a:schemeClr val="tx1"/>
                </a:solidFill>
                <a:cs typeface="Times New Roman" pitchFamily="18" charset="0"/>
              </a:rPr>
              <a:t>-1</a:t>
            </a:r>
            <a:r>
              <a:rPr lang="en-US" sz="2800" b="0" baseline="0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- 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rearrangement 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time</a:t>
            </a:r>
          </a:p>
          <a:p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	c – adjustable parameter</a:t>
            </a:r>
          </a:p>
          <a:p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 f(</a:t>
            </a:r>
            <a:r>
              <a:rPr lang="el-GR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ε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) – nucleon 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b="0" baseline="0" dirty="0" err="1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hyperon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 probability, </a:t>
            </a:r>
          </a:p>
          <a:p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  <a:sym typeface="Wingdings" pitchFamily="2" charset="2"/>
              </a:rPr>
              <a:t>	</a:t>
            </a:r>
            <a:r>
              <a:rPr lang="el-GR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l-GR" sz="2800" b="0" i="1" baseline="0" dirty="0" smtClean="0">
                <a:solidFill>
                  <a:schemeClr val="tx1"/>
                </a:solidFill>
                <a:cs typeface="Times New Roman" pitchFamily="18" charset="0"/>
              </a:rPr>
              <a:t>ε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 – energy density in the overlap region</a:t>
            </a:r>
          </a:p>
          <a:p>
            <a:endParaRPr lang="en-US" sz="2400" b="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	</a:t>
            </a:r>
          </a:p>
          <a:p>
            <a:endParaRPr lang="en-US" sz="2400" baseline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aseline="0" dirty="0" smtClean="0">
                <a:solidFill>
                  <a:schemeClr val="tx1"/>
                </a:solidFill>
                <a:cs typeface="Times New Roman" pitchFamily="18" charset="0"/>
              </a:rPr>
              <a:t> Expansion of the central fireball</a:t>
            </a:r>
            <a:endParaRPr lang="en-US" sz="240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Non-equilibrium  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kinetic </a:t>
            </a:r>
            <a:r>
              <a:rPr lang="en-US" sz="2400" b="0" baseline="0" dirty="0" smtClean="0">
                <a:solidFill>
                  <a:schemeClr val="tx1"/>
                </a:solidFill>
                <a:cs typeface="Times New Roman" pitchFamily="18" charset="0"/>
              </a:rPr>
              <a:t>mechanism</a:t>
            </a:r>
            <a:endParaRPr lang="en-US" sz="240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400" baseline="0" dirty="0">
                <a:solidFill>
                  <a:schemeClr val="tx1"/>
                </a:solidFill>
                <a:cs typeface="Times New Roman" pitchFamily="18" charset="0"/>
              </a:rPr>
              <a:t>		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~ 1/</a:t>
            </a:r>
            <a:r>
              <a:rPr lang="el-GR" sz="2400" b="0" baseline="0" dirty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n-US" sz="2400" b="0" baseline="-25000" dirty="0" err="1">
                <a:solidFill>
                  <a:schemeClr val="tx1"/>
                </a:solidFill>
                <a:cs typeface="Times New Roman" pitchFamily="18" charset="0"/>
              </a:rPr>
              <a:t>int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 ~ </a:t>
            </a:r>
            <a:r>
              <a:rPr lang="el-GR" sz="2400" b="0" baseline="0" dirty="0">
                <a:solidFill>
                  <a:schemeClr val="tx1"/>
                </a:solidFill>
                <a:cs typeface="Times New Roman" pitchFamily="18" charset="0"/>
              </a:rPr>
              <a:t>ρσ</a:t>
            </a:r>
            <a:r>
              <a:rPr lang="en-US" sz="2400" b="0" baseline="-25000" dirty="0" err="1" smtClean="0">
                <a:solidFill>
                  <a:schemeClr val="tx1"/>
                </a:solidFill>
                <a:cs typeface="Times New Roman" pitchFamily="18" charset="0"/>
              </a:rPr>
              <a:t>hN</a:t>
            </a:r>
            <a:endParaRPr lang="en-US" sz="2400" b="0" baseline="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800" b="0" baseline="0" dirty="0">
                <a:solidFill>
                  <a:schemeClr val="tx1"/>
                </a:solidFill>
                <a:cs typeface="Times New Roman" pitchFamily="18" charset="0"/>
              </a:rPr>
              <a:t>λ</a:t>
            </a:r>
            <a:r>
              <a:rPr lang="en-US" sz="2800" b="0" baseline="0" dirty="0">
                <a:solidFill>
                  <a:schemeClr val="tx1"/>
                </a:solidFill>
                <a:cs typeface="Times New Roman" pitchFamily="18" charset="0"/>
              </a:rPr>
              <a:t>    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- mean free path   </a:t>
            </a:r>
            <a:endParaRPr lang="ru-RU" sz="2400" b="0" baseline="0" dirty="0">
              <a:solidFill>
                <a:schemeClr val="tx1"/>
              </a:solidFill>
            </a:endParaRPr>
          </a:p>
          <a:p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el-GR" sz="2400" b="0" baseline="0" dirty="0">
                <a:solidFill>
                  <a:schemeClr val="tx1"/>
                </a:solidFill>
                <a:cs typeface="Times New Roman" pitchFamily="18" charset="0"/>
              </a:rPr>
              <a:t>σ</a:t>
            </a:r>
            <a:r>
              <a:rPr lang="en-US" sz="2400" b="0" baseline="-25000" dirty="0" err="1">
                <a:solidFill>
                  <a:schemeClr val="tx1"/>
                </a:solidFill>
                <a:cs typeface="Times New Roman" pitchFamily="18" charset="0"/>
              </a:rPr>
              <a:t>hB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    - </a:t>
            </a:r>
            <a:r>
              <a:rPr lang="en-US" sz="2400" b="0" baseline="0" dirty="0" err="1">
                <a:solidFill>
                  <a:schemeClr val="tx1"/>
                </a:solidFill>
                <a:cs typeface="Times New Roman" pitchFamily="18" charset="0"/>
              </a:rPr>
              <a:t>hadron</a:t>
            </a:r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-baryon cross section</a:t>
            </a:r>
          </a:p>
          <a:p>
            <a:r>
              <a:rPr lang="en-US" sz="2400" b="0" baseline="0" dirty="0">
                <a:solidFill>
                  <a:schemeClr val="tx1"/>
                </a:solidFill>
                <a:cs typeface="Times New Roman" pitchFamily="18" charset="0"/>
              </a:rPr>
              <a:t>		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35995"/>
              </p:ext>
            </p:extLst>
          </p:nvPr>
        </p:nvGraphicFramePr>
        <p:xfrm>
          <a:off x="2832100" y="3503613"/>
          <a:ext cx="15509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5" name="Формула" r:id="rId3" imgW="787320" imgH="431640" progId="Equation.3">
                  <p:embed/>
                </p:oleObj>
              </mc:Choice>
              <mc:Fallback>
                <p:oleObj name="Формула" r:id="rId3" imgW="787320" imgH="4316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3503613"/>
                        <a:ext cx="1550988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cs typeface="Times New Roman" pitchFamily="18" charset="0"/>
              </a:rPr>
              <a:t>Strangeness Enhancement Mechanism in HIC</a:t>
            </a:r>
            <a:br>
              <a:rPr lang="en-US" sz="2800" b="1" dirty="0" smtClean="0">
                <a:cs typeface="Times New Roman" pitchFamily="18" charset="0"/>
              </a:rPr>
            </a:br>
            <a:endParaRPr lang="ru-RU" sz="2800" dirty="0" smtClean="0"/>
          </a:p>
        </p:txBody>
      </p:sp>
      <p:grpSp>
        <p:nvGrpSpPr>
          <p:cNvPr id="2" name="Группа 23"/>
          <p:cNvGrpSpPr>
            <a:grpSpLocks/>
          </p:cNvGrpSpPr>
          <p:nvPr/>
        </p:nvGrpSpPr>
        <p:grpSpPr bwMode="auto">
          <a:xfrm>
            <a:off x="214313" y="1785938"/>
            <a:ext cx="7858125" cy="3552825"/>
            <a:chOff x="214304" y="785794"/>
            <a:chExt cx="7858125" cy="3552841"/>
          </a:xfrm>
        </p:grpSpPr>
        <p:grpSp>
          <p:nvGrpSpPr>
            <p:cNvPr id="3" name="Группа 22"/>
            <p:cNvGrpSpPr>
              <a:grpSpLocks/>
            </p:cNvGrpSpPr>
            <p:nvPr/>
          </p:nvGrpSpPr>
          <p:grpSpPr bwMode="auto">
            <a:xfrm>
              <a:off x="214304" y="1785923"/>
              <a:ext cx="7858125" cy="2552712"/>
              <a:chOff x="214304" y="1785923"/>
              <a:chExt cx="7858125" cy="2552712"/>
            </a:xfrm>
          </p:grpSpPr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 rot="16200000">
                <a:off x="-623901" y="2624128"/>
                <a:ext cx="2105035" cy="4286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sz="1600" b="0" baseline="0" dirty="0" smtClean="0">
                    <a:solidFill>
                      <a:schemeClr val="tx1"/>
                    </a:solidFill>
                    <a:latin typeface="+mn-lt"/>
                  </a:rPr>
                  <a:t>Baryon/Energy </a:t>
                </a:r>
                <a:r>
                  <a:rPr lang="en-US" sz="1600" b="0" baseline="0" dirty="0">
                    <a:solidFill>
                      <a:schemeClr val="tx1"/>
                    </a:solidFill>
                    <a:latin typeface="+mn-lt"/>
                  </a:rPr>
                  <a:t>Density</a:t>
                </a:r>
                <a:endParaRPr lang="ru-RU" sz="1600" b="0" baseline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14366" y="1928800"/>
                <a:ext cx="2000250" cy="1857383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714366" y="2285988"/>
                <a:ext cx="1071563" cy="1495431"/>
              </a:xfrm>
              <a:custGeom>
                <a:avLst/>
                <a:gdLst>
                  <a:gd name="connsiteX0" fmla="*/ 0 w 1383957"/>
                  <a:gd name="connsiteY0" fmla="*/ 1495168 h 1495168"/>
                  <a:gd name="connsiteX1" fmla="*/ 345990 w 1383957"/>
                  <a:gd name="connsiteY1" fmla="*/ 951471 h 1495168"/>
                  <a:gd name="connsiteX2" fmla="*/ 976184 w 1383957"/>
                  <a:gd name="connsiteY2" fmla="*/ 259492 h 1495168"/>
                  <a:gd name="connsiteX3" fmla="*/ 1383957 w 1383957"/>
                  <a:gd name="connsiteY3" fmla="*/ 0 h 149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3957" h="1495168">
                    <a:moveTo>
                      <a:pt x="0" y="1495168"/>
                    </a:moveTo>
                    <a:cubicBezTo>
                      <a:pt x="91646" y="1326292"/>
                      <a:pt x="183293" y="1157417"/>
                      <a:pt x="345990" y="951471"/>
                    </a:cubicBezTo>
                    <a:cubicBezTo>
                      <a:pt x="508687" y="745525"/>
                      <a:pt x="803190" y="418070"/>
                      <a:pt x="976184" y="259492"/>
                    </a:cubicBezTo>
                    <a:cubicBezTo>
                      <a:pt x="1149178" y="100914"/>
                      <a:pt x="1266567" y="50457"/>
                      <a:pt x="1383957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286116" y="1928800"/>
                <a:ext cx="2000250" cy="1857383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6072179" y="1928800"/>
                <a:ext cx="2000250" cy="1857383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3020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2381694" y="2681065"/>
                <a:ext cx="1321458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0" baseline="0" dirty="0">
                    <a:solidFill>
                      <a:schemeClr val="tx1"/>
                    </a:solidFill>
                  </a:rPr>
                  <a:t>Overlap Time</a:t>
                </a:r>
                <a:endParaRPr lang="ru-RU" sz="1600" b="0" baseline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6143616" y="2357426"/>
                <a:ext cx="1363663" cy="1357318"/>
              </a:xfrm>
              <a:custGeom>
                <a:avLst/>
                <a:gdLst>
                  <a:gd name="connsiteX0" fmla="*/ 0 w 1223319"/>
                  <a:gd name="connsiteY0" fmla="*/ 677562 h 986481"/>
                  <a:gd name="connsiteX1" fmla="*/ 345989 w 1223319"/>
                  <a:gd name="connsiteY1" fmla="*/ 22654 h 986481"/>
                  <a:gd name="connsiteX2" fmla="*/ 679622 w 1223319"/>
                  <a:gd name="connsiteY2" fmla="*/ 813486 h 986481"/>
                  <a:gd name="connsiteX3" fmla="*/ 1223319 w 1223319"/>
                  <a:gd name="connsiteY3" fmla="*/ 986481 h 98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319" h="986481">
                    <a:moveTo>
                      <a:pt x="0" y="677562"/>
                    </a:moveTo>
                    <a:cubicBezTo>
                      <a:pt x="116359" y="338781"/>
                      <a:pt x="232719" y="0"/>
                      <a:pt x="345989" y="22654"/>
                    </a:cubicBezTo>
                    <a:cubicBezTo>
                      <a:pt x="459259" y="45308"/>
                      <a:pt x="533400" y="652848"/>
                      <a:pt x="679622" y="813486"/>
                    </a:cubicBezTo>
                    <a:cubicBezTo>
                      <a:pt x="825844" y="974124"/>
                      <a:pt x="1024581" y="980302"/>
                      <a:pt x="1223319" y="986481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3022" name="TextBox 18"/>
              <p:cNvSpPr txBox="1">
                <a:spLocks noChangeArrowheads="1"/>
              </p:cNvSpPr>
              <p:nvPr/>
            </p:nvSpPr>
            <p:spPr bwMode="auto">
              <a:xfrm rot="16200000">
                <a:off x="4901799" y="2640586"/>
                <a:ext cx="1853400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0" dirty="0" smtClean="0">
                    <a:solidFill>
                      <a:schemeClr val="tx1"/>
                    </a:solidFill>
                    <a:cs typeface="Times New Roman" pitchFamily="18" charset="0"/>
                  </a:rPr>
                  <a:t>Strangeness/entropy</a:t>
                </a:r>
                <a:endParaRPr lang="ru-RU" sz="2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/>
            </p:nvSpPr>
            <p:spPr bwMode="auto">
              <a:xfrm>
                <a:off x="3071804" y="3857620"/>
                <a:ext cx="2105025" cy="48101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b="0" baseline="0" dirty="0">
                    <a:solidFill>
                      <a:schemeClr val="tx1"/>
                    </a:solidFill>
                    <a:latin typeface="Arial" charset="0"/>
                  </a:rPr>
                  <a:t>Collision Energy</a:t>
                </a:r>
                <a:endParaRPr lang="ru-RU" b="0" baseline="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6" name="Дуга 15"/>
            <p:cNvSpPr/>
            <p:nvPr/>
          </p:nvSpPr>
          <p:spPr>
            <a:xfrm rot="10800000">
              <a:off x="3357554" y="785794"/>
              <a:ext cx="2428875" cy="292895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 bwMode="auto">
          <a:xfrm>
            <a:off x="6444208" y="2928938"/>
            <a:ext cx="0" cy="18573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072188" y="4833163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√s ≈ 7-9 GeV</a:t>
            </a:r>
            <a:endParaRPr lang="ru-RU" sz="1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>
            <a:off x="3707904" y="2921788"/>
            <a:ext cx="0" cy="18573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3286125" y="4293096"/>
            <a:ext cx="200024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776872" y="3985491"/>
            <a:ext cx="1509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 smtClean="0"/>
              <a:t>τ ~ </a:t>
            </a:r>
            <a:r>
              <a:rPr lang="el-GR" sz="1400" baseline="0" dirty="0" smtClean="0"/>
              <a:t>τ</a:t>
            </a:r>
            <a:r>
              <a:rPr lang="en-US" sz="1400" baseline="-25000" dirty="0" smtClean="0"/>
              <a:t>0</a:t>
            </a:r>
            <a:r>
              <a:rPr lang="en-US" sz="1400" baseline="0" dirty="0" smtClean="0"/>
              <a:t> ≈ </a:t>
            </a:r>
            <a:r>
              <a:rPr lang="en-US" sz="1400" b="0" baseline="0" dirty="0" smtClean="0"/>
              <a:t>3 – 4 fm</a:t>
            </a:r>
            <a:r>
              <a:rPr lang="en-US" sz="1400" b="0" baseline="30000" dirty="0"/>
              <a:t>-1</a:t>
            </a:r>
            <a:r>
              <a:rPr lang="en-US" sz="1400" b="0" baseline="0" dirty="0" smtClean="0"/>
              <a:t>   </a:t>
            </a:r>
            <a:endParaRPr lang="ru-RU" sz="1400" b="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>
            <a:off x="6588224" y="2921787"/>
            <a:ext cx="0" cy="18573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229600" cy="1143000"/>
          </a:xfrm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But why ‘horn’ structure takes place for K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+ </a:t>
            </a:r>
            <a:b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but not for K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631224"/>
            <a:ext cx="5400675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714500" y="214313"/>
            <a:ext cx="5829300" cy="1244600"/>
          </a:xfrm>
          <a:noFill/>
        </p:spPr>
        <p:txBody>
          <a:bodyPr/>
          <a:lstStyle/>
          <a:p>
            <a:r>
              <a:rPr lang="ru-RU" altLang="ru-RU" sz="2800" b="1" smtClean="0">
                <a:cs typeface="Times New Roman" pitchFamily="18" charset="0"/>
              </a:rPr>
              <a:t>Strongly Correlated Quark Model (SCQM)</a:t>
            </a:r>
            <a:r>
              <a:rPr lang="ru-RU" altLang="ru-RU" smtClean="0"/>
              <a:t>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143000" y="2357438"/>
            <a:ext cx="7389813" cy="3051175"/>
            <a:chOff x="0" y="3648"/>
            <a:chExt cx="4655" cy="1922"/>
          </a:xfrm>
        </p:grpSpPr>
        <p:pic>
          <p:nvPicPr>
            <p:cNvPr id="12292" name="Picture 12" descr="ch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648"/>
              <a:ext cx="4032" cy="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AutoShape 13"/>
            <p:cNvSpPr>
              <a:spLocks noChangeArrowheads="1"/>
            </p:cNvSpPr>
            <p:nvPr/>
          </p:nvSpPr>
          <p:spPr bwMode="auto">
            <a:xfrm>
              <a:off x="0" y="4896"/>
              <a:ext cx="1296" cy="480"/>
            </a:xfrm>
            <a:prstGeom prst="rightArrow">
              <a:avLst>
                <a:gd name="adj1" fmla="val 50000"/>
                <a:gd name="adj2" fmla="val 675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latin typeface="Arial" charset="0"/>
                </a:rPr>
                <a:t>Attractive Force</a:t>
              </a:r>
            </a:p>
          </p:txBody>
        </p:sp>
        <p:sp>
          <p:nvSpPr>
            <p:cNvPr id="12294" name="AutoShape 14"/>
            <p:cNvSpPr>
              <a:spLocks noChangeArrowheads="1"/>
            </p:cNvSpPr>
            <p:nvPr/>
          </p:nvSpPr>
          <p:spPr bwMode="auto">
            <a:xfrm>
              <a:off x="2976" y="3648"/>
              <a:ext cx="1679" cy="528"/>
            </a:xfrm>
            <a:prstGeom prst="leftArrow">
              <a:avLst>
                <a:gd name="adj1" fmla="val 50000"/>
                <a:gd name="adj2" fmla="val 6364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charset="0"/>
                </a:rPr>
                <a:t>  </a:t>
              </a:r>
              <a:r>
                <a:rPr lang="ru-RU" altLang="ru-RU" sz="1800">
                  <a:latin typeface="Arial" charset="0"/>
                </a:rPr>
                <a:t>Attractive Force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8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429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Proton-to-hyperon transition channels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498957"/>
              </p:ext>
            </p:extLst>
          </p:nvPr>
        </p:nvGraphicFramePr>
        <p:xfrm>
          <a:off x="1236663" y="946150"/>
          <a:ext cx="6858000" cy="596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Формула" r:id="rId3" imgW="3124080" imgH="2717640" progId="Equation.3">
                  <p:embed/>
                </p:oleObj>
              </mc:Choice>
              <mc:Fallback>
                <p:oleObj name="Формула" r:id="rId3" imgW="3124080" imgH="2717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946150"/>
                        <a:ext cx="6858000" cy="596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785813" y="5572125"/>
            <a:ext cx="48053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Only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and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0 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are produced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ru-RU" sz="2800" baseline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No one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is created!</a:t>
            </a:r>
            <a:endParaRPr lang="ru-RU" sz="2800" baseline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6429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Neutron-to-hyperon </a:t>
            </a:r>
            <a:r>
              <a:rPr lang="en-US" sz="3200" b="1" dirty="0">
                <a:cs typeface="Times New Roman" pitchFamily="18" charset="0"/>
              </a:rPr>
              <a:t>transition channels </a:t>
            </a:r>
            <a:endParaRPr lang="en-US" sz="3200" b="1" dirty="0" smtClean="0">
              <a:cs typeface="Times New Roman" pitchFamily="18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31265"/>
              </p:ext>
            </p:extLst>
          </p:nvPr>
        </p:nvGraphicFramePr>
        <p:xfrm>
          <a:off x="1484313" y="869950"/>
          <a:ext cx="6272212" cy="546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Формула" r:id="rId3" imgW="2857320" imgH="2489040" progId="Equation.3">
                  <p:embed/>
                </p:oleObj>
              </mc:Choice>
              <mc:Fallback>
                <p:oleObj name="Формула" r:id="rId3" imgW="2857320" imgH="248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869950"/>
                        <a:ext cx="6272212" cy="546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643063" y="5429250"/>
            <a:ext cx="48053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Only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+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and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0 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are produced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ru-RU" sz="2800" baseline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No one K</a:t>
            </a:r>
            <a:r>
              <a:rPr lang="en-US" sz="2800" baseline="3000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en-US" sz="2800" baseline="0">
                <a:solidFill>
                  <a:srgbClr val="C00000"/>
                </a:solidFill>
                <a:cs typeface="Times New Roman" pitchFamily="18" charset="0"/>
              </a:rPr>
              <a:t> is created!</a:t>
            </a:r>
            <a:endParaRPr lang="ru-RU" sz="2800" baseline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 eaLnBrk="1" hangingPunct="1"/>
            <a:r>
              <a:rPr lang="en-US" sz="2800" b="1" smtClean="0">
                <a:cs typeface="Times New Roman" pitchFamily="18" charset="0"/>
              </a:rPr>
              <a:t>Stangeness Production in central HIC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715375" cy="4911725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 sz="2800" b="1" dirty="0" smtClean="0"/>
          </a:p>
          <a:p>
            <a:pPr>
              <a:buFont typeface="Arial" pitchFamily="34" charset="0"/>
              <a:buNone/>
              <a:defRPr/>
            </a:pPr>
            <a:r>
              <a:rPr lang="en-US" sz="2800" b="1" dirty="0" smtClean="0"/>
              <a:t>AGS, NICA, CBM, low SPS: </a:t>
            </a:r>
            <a:r>
              <a:rPr lang="en-US" sz="2800" dirty="0" smtClean="0"/>
              <a:t>Kinetic + Transition mechanisms</a:t>
            </a:r>
            <a:r>
              <a:rPr lang="en-US" sz="2800" b="1" dirty="0" smtClean="0"/>
              <a:t>: </a:t>
            </a:r>
            <a:r>
              <a:rPr lang="en-US" sz="2800" dirty="0" smtClean="0"/>
              <a:t>nucleon transition to (multi)strange hyperons + </a:t>
            </a:r>
            <a:r>
              <a:rPr lang="en-US" sz="2800" dirty="0" err="1" smtClean="0"/>
              <a:t>kaons</a:t>
            </a:r>
            <a:r>
              <a:rPr lang="en-US" sz="2800" dirty="0" smtClean="0"/>
              <a:t>			         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dirty="0" smtClean="0"/>
              <a:t>				 1</a:t>
            </a:r>
            <a:r>
              <a:rPr lang="en-US" sz="2800" dirty="0" smtClean="0">
                <a:cs typeface="Times New Roman"/>
              </a:rPr>
              <a:t> ≤</a:t>
            </a:r>
            <a:r>
              <a:rPr lang="en-US" sz="2800" dirty="0" smtClean="0"/>
              <a:t> </a:t>
            </a:r>
            <a:r>
              <a:rPr lang="en-US" sz="2800" dirty="0" smtClean="0">
                <a:cs typeface="Times New Roman"/>
              </a:rPr>
              <a:t> (</a:t>
            </a:r>
            <a:r>
              <a:rPr lang="el-GR" sz="2800" dirty="0" smtClean="0">
                <a:cs typeface="Times New Roman"/>
              </a:rPr>
              <a:t>τ</a:t>
            </a:r>
            <a:r>
              <a:rPr lang="en-US" sz="2800" baseline="-25000" dirty="0" smtClean="0">
                <a:cs typeface="Times New Roman"/>
              </a:rPr>
              <a:t>o</a:t>
            </a:r>
            <a:r>
              <a:rPr lang="en-US" sz="2800" dirty="0" smtClean="0">
                <a:cs typeface="Times New Roman"/>
              </a:rPr>
              <a:t>/</a:t>
            </a:r>
            <a:r>
              <a:rPr lang="el-GR" sz="2800" dirty="0" smtClean="0">
                <a:cs typeface="Times New Roman"/>
              </a:rPr>
              <a:t>τ</a:t>
            </a:r>
            <a:r>
              <a:rPr lang="en-US" sz="2800" baseline="-25000" dirty="0" smtClean="0">
                <a:cs typeface="Times New Roman"/>
              </a:rPr>
              <a:t>re</a:t>
            </a:r>
            <a:r>
              <a:rPr lang="en-US" sz="2800" dirty="0" smtClean="0">
                <a:cs typeface="Times New Roman"/>
              </a:rPr>
              <a:t>), </a:t>
            </a:r>
            <a:r>
              <a:rPr lang="el-GR" sz="2800" dirty="0">
                <a:cs typeface="Times New Roman"/>
              </a:rPr>
              <a:t>τ</a:t>
            </a:r>
            <a:r>
              <a:rPr lang="en-US" sz="2800" baseline="-25000" dirty="0" smtClean="0">
                <a:cs typeface="Times New Roman"/>
              </a:rPr>
              <a:t>re </a:t>
            </a:r>
            <a:r>
              <a:rPr lang="en-US" sz="2800" dirty="0">
                <a:cs typeface="Times New Roman"/>
              </a:rPr>
              <a:t>≤ </a:t>
            </a:r>
            <a:r>
              <a:rPr lang="en-US" sz="2800" dirty="0" smtClean="0">
                <a:cs typeface="Times New Roman"/>
              </a:rPr>
              <a:t>3 – 4 </a:t>
            </a:r>
            <a:r>
              <a:rPr lang="en-US" sz="2800" i="1" dirty="0" smtClean="0">
                <a:cs typeface="Times New Roman"/>
              </a:rPr>
              <a:t>fm</a:t>
            </a:r>
            <a:r>
              <a:rPr lang="en-US" sz="2800" i="1" baseline="30000" dirty="0" smtClean="0">
                <a:cs typeface="Times New Roman"/>
              </a:rPr>
              <a:t>-1</a:t>
            </a:r>
            <a:r>
              <a:rPr lang="en-US" sz="2800" i="1" dirty="0" smtClean="0">
                <a:cs typeface="Times New Roman"/>
              </a:rPr>
              <a:t> 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b="1" dirty="0" smtClean="0">
                <a:latin typeface="+mj-lt"/>
                <a:cs typeface="Times New Roman"/>
              </a:rPr>
              <a:t>top SPS, RHIC: </a:t>
            </a:r>
            <a:r>
              <a:rPr lang="en-US" sz="2800" dirty="0" smtClean="0">
                <a:latin typeface="+mj-lt"/>
                <a:cs typeface="Times New Roman"/>
              </a:rPr>
              <a:t>Only k</a:t>
            </a:r>
            <a:r>
              <a:rPr lang="en-US" sz="2800" dirty="0" smtClean="0"/>
              <a:t>inetic mechanism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b="1" dirty="0" smtClean="0">
                <a:latin typeface="+mj-lt"/>
                <a:cs typeface="Times New Roman"/>
              </a:rPr>
              <a:t>				</a:t>
            </a:r>
            <a:r>
              <a:rPr lang="en-US" sz="2800" dirty="0" smtClean="0">
                <a:cs typeface="Times New Roman"/>
              </a:rPr>
              <a:t> (</a:t>
            </a:r>
            <a:r>
              <a:rPr lang="el-GR" sz="2800" dirty="0" smtClean="0">
                <a:cs typeface="Times New Roman"/>
              </a:rPr>
              <a:t>τ</a:t>
            </a:r>
            <a:r>
              <a:rPr lang="en-US" sz="2800" baseline="-25000" dirty="0" smtClean="0">
                <a:cs typeface="Times New Roman"/>
              </a:rPr>
              <a:t>o</a:t>
            </a:r>
            <a:r>
              <a:rPr lang="en-US" sz="2800" dirty="0" smtClean="0">
                <a:cs typeface="Times New Roman"/>
              </a:rPr>
              <a:t>/</a:t>
            </a:r>
            <a:r>
              <a:rPr lang="el-GR" sz="2800" dirty="0" smtClean="0">
                <a:cs typeface="Times New Roman"/>
              </a:rPr>
              <a:t>τ</a:t>
            </a:r>
            <a:r>
              <a:rPr lang="en-US" sz="2800" baseline="-25000" dirty="0" smtClean="0">
                <a:cs typeface="Times New Roman"/>
              </a:rPr>
              <a:t>re</a:t>
            </a:r>
            <a:r>
              <a:rPr lang="en-US" sz="2800" dirty="0" smtClean="0">
                <a:cs typeface="Times New Roman"/>
              </a:rPr>
              <a:t>)  « 1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i="1" dirty="0" smtClean="0">
                <a:latin typeface="+mj-lt"/>
                <a:cs typeface="Times New Roman"/>
              </a:rPr>
              <a:t> 	BB</a:t>
            </a:r>
            <a:r>
              <a:rPr lang="en-US" sz="2800" i="1" dirty="0" smtClean="0">
                <a:latin typeface="+mj-lt"/>
                <a:cs typeface="Times New Roman"/>
                <a:sym typeface="Wingdings" panose="05000000000000000000" pitchFamily="2" charset="2"/>
              </a:rPr>
              <a:t> BYK</a:t>
            </a:r>
            <a:r>
              <a:rPr lang="en-US" sz="2800" i="1" baseline="30000" dirty="0" smtClean="0">
                <a:latin typeface="+mj-lt"/>
                <a:cs typeface="Times New Roman"/>
                <a:sym typeface="Wingdings" panose="05000000000000000000" pitchFamily="2" charset="2"/>
              </a:rPr>
              <a:t>+</a:t>
            </a:r>
            <a:r>
              <a:rPr lang="en-US" sz="2800" i="1" dirty="0" smtClean="0">
                <a:latin typeface="+mj-lt"/>
                <a:cs typeface="Times New Roman"/>
                <a:sym typeface="Wingdings" panose="05000000000000000000" pitchFamily="2" charset="2"/>
              </a:rPr>
              <a:t>, BB BBK</a:t>
            </a:r>
            <a:r>
              <a:rPr lang="en-US" sz="2800" i="1" baseline="30000" dirty="0" smtClean="0">
                <a:latin typeface="+mj-lt"/>
                <a:cs typeface="Times New Roman"/>
                <a:sym typeface="Wingdings" panose="05000000000000000000" pitchFamily="2" charset="2"/>
              </a:rPr>
              <a:t>+</a:t>
            </a:r>
            <a:r>
              <a:rPr lang="en-US" sz="2800" i="1" dirty="0" smtClean="0">
                <a:latin typeface="+mj-lt"/>
                <a:cs typeface="Times New Roman"/>
                <a:sym typeface="Wingdings" panose="05000000000000000000" pitchFamily="2" charset="2"/>
              </a:rPr>
              <a:t>K</a:t>
            </a:r>
            <a:r>
              <a:rPr lang="en-US" sz="2800" i="1" baseline="30000" dirty="0" smtClean="0">
                <a:latin typeface="+mj-lt"/>
                <a:cs typeface="Times New Roman"/>
                <a:sym typeface="Wingdings" panose="05000000000000000000" pitchFamily="2" charset="2"/>
              </a:rPr>
              <a:t>-</a:t>
            </a:r>
            <a:r>
              <a:rPr lang="en-US" sz="2800" i="1" dirty="0" smtClean="0">
                <a:latin typeface="+mj-lt"/>
                <a:cs typeface="Times New Roman"/>
                <a:sym typeface="Wingdings" panose="05000000000000000000" pitchFamily="2" charset="2"/>
              </a:rPr>
              <a:t> , 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i="1" dirty="0" smtClean="0">
                <a:latin typeface="+mj-lt"/>
                <a:cs typeface="Times New Roman"/>
                <a:sym typeface="Wingdings" panose="05000000000000000000" pitchFamily="2" charset="2"/>
              </a:rPr>
              <a:t>	MB</a:t>
            </a:r>
            <a:r>
              <a:rPr lang="en-US" sz="2800" i="1" smtClean="0">
                <a:latin typeface="+mj-lt"/>
                <a:cs typeface="Times New Roman"/>
                <a:sym typeface="Wingdings" panose="05000000000000000000" pitchFamily="2" charset="2"/>
              </a:rPr>
              <a:t> YK</a:t>
            </a:r>
            <a:r>
              <a:rPr lang="en-US" sz="2800" i="1" baseline="30000" smtClean="0">
                <a:latin typeface="+mj-lt"/>
                <a:cs typeface="Times New Roman"/>
                <a:sym typeface="Wingdings" panose="05000000000000000000" pitchFamily="2" charset="2"/>
              </a:rPr>
              <a:t>+</a:t>
            </a:r>
            <a:r>
              <a:rPr lang="en-US" sz="2800" i="1" smtClean="0">
                <a:latin typeface="+mj-lt"/>
                <a:cs typeface="Times New Roman"/>
                <a:sym typeface="Wingdings" panose="05000000000000000000" pitchFamily="2" charset="2"/>
              </a:rPr>
              <a:t>, </a:t>
            </a:r>
            <a:r>
              <a:rPr lang="en-US" sz="2800" i="1" dirty="0">
                <a:cs typeface="Times New Roman"/>
                <a:sym typeface="Wingdings" panose="05000000000000000000" pitchFamily="2" charset="2"/>
              </a:rPr>
              <a:t>MB </a:t>
            </a:r>
            <a:r>
              <a:rPr lang="en-US" sz="2800" i="1" dirty="0" smtClean="0">
                <a:cs typeface="Times New Roman"/>
                <a:sym typeface="Wingdings" panose="05000000000000000000" pitchFamily="2" charset="2"/>
              </a:rPr>
              <a:t>B</a:t>
            </a:r>
            <a:r>
              <a:rPr lang="en-US" sz="2800" i="1" dirty="0">
                <a:cs typeface="Times New Roman"/>
                <a:sym typeface="Wingdings" panose="05000000000000000000" pitchFamily="2" charset="2"/>
              </a:rPr>
              <a:t>K</a:t>
            </a:r>
            <a:r>
              <a:rPr lang="en-US" sz="2800" i="1" baseline="30000" dirty="0">
                <a:cs typeface="Times New Roman"/>
                <a:sym typeface="Wingdings" panose="05000000000000000000" pitchFamily="2" charset="2"/>
              </a:rPr>
              <a:t>+</a:t>
            </a:r>
            <a:r>
              <a:rPr lang="en-US" sz="2800" i="1" dirty="0">
                <a:cs typeface="Times New Roman"/>
                <a:sym typeface="Wingdings" panose="05000000000000000000" pitchFamily="2" charset="2"/>
              </a:rPr>
              <a:t>K</a:t>
            </a:r>
            <a:r>
              <a:rPr lang="en-US" sz="2800" i="1" baseline="30000" dirty="0">
                <a:cs typeface="Times New Roman"/>
                <a:sym typeface="Wingdings" panose="05000000000000000000" pitchFamily="2" charset="2"/>
              </a:rPr>
              <a:t>-</a:t>
            </a:r>
            <a:endParaRPr lang="en-US" sz="28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68313" y="620688"/>
            <a:ext cx="8229600" cy="362905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Enhanced yield of strangeness at √s ~ 2 ÷ 10 GeV may be a manifestation of the nucleon to hyperon phase transition in a dense baryonic matter.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If it is, then the “horn-effect” should take place for the ratio K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as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15313" cy="10001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What could be studied in BM&amp;N-NICA-FAIR energy region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142875" y="1000125"/>
            <a:ext cx="8749605" cy="3929063"/>
          </a:xfrm>
        </p:spPr>
        <p:txBody>
          <a:bodyPr/>
          <a:lstStyle/>
          <a:p>
            <a:pPr eaLnBrk="1" hangingPunct="1"/>
            <a:endParaRPr lang="en-US" sz="2400" b="1" dirty="0" smtClean="0">
              <a:cs typeface="Times New Roman" pitchFamily="18" charset="0"/>
            </a:endParaRP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Enhanced yield of positive and neutral </a:t>
            </a:r>
            <a:r>
              <a:rPr lang="en-US" sz="2400" b="1" dirty="0" err="1" smtClean="0">
                <a:cs typeface="Times New Roman" pitchFamily="18" charset="0"/>
              </a:rPr>
              <a:t>kaons</a:t>
            </a:r>
            <a:r>
              <a:rPr lang="en-US" sz="2400" b="1" dirty="0" smtClean="0">
                <a:cs typeface="Times New Roman" pitchFamily="18" charset="0"/>
              </a:rPr>
              <a:t> near threshold.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Enhanced yield of neutral </a:t>
            </a:r>
            <a:r>
              <a:rPr lang="en-US" sz="2400" b="1" dirty="0" err="1" smtClean="0">
                <a:cs typeface="Times New Roman" pitchFamily="18" charset="0"/>
              </a:rPr>
              <a:t>kaons</a:t>
            </a:r>
            <a:r>
              <a:rPr lang="en-US" sz="2400" b="1" dirty="0" smtClean="0">
                <a:cs typeface="Times New Roman" pitchFamily="18" charset="0"/>
              </a:rPr>
              <a:t> (“horn-effect”)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Enhanced yield of one, double and triple strange baryons near threshold.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Electromagnetic and weak decays of hyperons below threshold</a:t>
            </a:r>
          </a:p>
          <a:p>
            <a:pPr eaLnBrk="1" hangingPunct="1"/>
            <a:r>
              <a:rPr lang="en-US" sz="2400" b="1" dirty="0" err="1" smtClean="0">
                <a:cs typeface="Times New Roman" pitchFamily="18" charset="0"/>
              </a:rPr>
              <a:t>EoS</a:t>
            </a:r>
            <a:r>
              <a:rPr lang="en-US" sz="2400" b="1" dirty="0" smtClean="0">
                <a:cs typeface="Times New Roman" pitchFamily="18" charset="0"/>
              </a:rPr>
              <a:t> near threshold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Correlation of </a:t>
            </a:r>
            <a:r>
              <a:rPr lang="en-US" sz="2400" b="1" dirty="0" err="1" smtClean="0">
                <a:cs typeface="Times New Roman" pitchFamily="18" charset="0"/>
              </a:rPr>
              <a:t>kaons</a:t>
            </a:r>
            <a:r>
              <a:rPr lang="en-US" sz="2400" b="1" dirty="0" smtClean="0">
                <a:cs typeface="Times New Roman" pitchFamily="18" charset="0"/>
              </a:rPr>
              <a:t> with hyperons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Elliptic and direct flows of hyperons</a:t>
            </a:r>
          </a:p>
          <a:p>
            <a:pPr eaLnBrk="1" hangingPunct="1"/>
            <a:r>
              <a:rPr lang="en-US" sz="2400" b="1" dirty="0" smtClean="0">
                <a:cs typeface="Times New Roman" pitchFamily="18" charset="0"/>
              </a:rPr>
              <a:t>Possible Polarization of hyperons</a:t>
            </a:r>
          </a:p>
          <a:p>
            <a:pPr eaLnBrk="1" hangingPunct="1">
              <a:buFontTx/>
              <a:buNone/>
            </a:pPr>
            <a:r>
              <a:rPr lang="en-US" sz="2400" b="1" dirty="0" smtClean="0">
                <a:cs typeface="Times New Roman" pitchFamily="18" charset="0"/>
              </a:rPr>
              <a:t> 	</a:t>
            </a:r>
            <a:r>
              <a:rPr lang="en-US" sz="2400" dirty="0" smtClean="0">
                <a:cs typeface="Times New Roman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cs typeface="Times New Roman" pitchFamily="18" charset="0"/>
              </a:rPr>
              <a:t>			</a:t>
            </a:r>
            <a:endParaRPr lang="en-US" sz="2800" b="1" dirty="0" smtClean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b="1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11200" y="184548"/>
            <a:ext cx="7772400" cy="689372"/>
          </a:xfrm>
        </p:spPr>
        <p:txBody>
          <a:bodyPr/>
          <a:lstStyle/>
          <a:p>
            <a:r>
              <a:rPr lang="en-US" altLang="ru-RU" sz="3200"/>
              <a:t>Inelastic Overlap Function </a:t>
            </a:r>
            <a:endParaRPr lang="ru-RU" altLang="ru-RU" sz="3200"/>
          </a:p>
        </p:txBody>
      </p:sp>
      <p:pic>
        <p:nvPicPr>
          <p:cNvPr id="60420" name="Picture 4" descr="CAP00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909639"/>
            <a:ext cx="5394632" cy="483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2" name="Picture 6" descr="CAP00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439467"/>
            <a:ext cx="4192159" cy="6798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4" name="Picture 8" descr="CAP00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3" y="1964531"/>
            <a:ext cx="6891487" cy="18299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6" name="Picture 10" descr="CAP000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618" y="3732611"/>
            <a:ext cx="8316382" cy="7227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8" name="Picture 12" descr="CAP00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22095"/>
            <a:ext cx="7435593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0429" name="Object 13"/>
          <p:cNvGraphicFramePr>
            <a:graphicFrameLocks noChangeAspect="1"/>
          </p:cNvGraphicFramePr>
          <p:nvPr/>
        </p:nvGraphicFramePr>
        <p:xfrm>
          <a:off x="2300819" y="4864895"/>
          <a:ext cx="2887133" cy="464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5" name="Формула" r:id="rId8" imgW="888840" imgH="253800" progId="Equation.3">
                  <p:embed/>
                </p:oleObj>
              </mc:Choice>
              <mc:Fallback>
                <p:oleObj name="Формула" r:id="rId8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819" y="4864895"/>
                        <a:ext cx="2887133" cy="464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361198" y="6020167"/>
            <a:ext cx="46210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b="0" baseline="0" dirty="0" smtClean="0">
                <a:solidFill>
                  <a:srgbClr val="000000"/>
                </a:solidFill>
              </a:rPr>
              <a:t>+ energy – momentum conservation</a:t>
            </a:r>
            <a:endParaRPr lang="ru-RU" altLang="ru-RU" sz="2400" b="0" baseline="0" dirty="0" smtClean="0">
              <a:solidFill>
                <a:srgbClr val="000000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55653" y="4536282"/>
            <a:ext cx="55627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b="0" baseline="0" smtClean="0">
                <a:solidFill>
                  <a:srgbClr val="000000"/>
                </a:solidFill>
              </a:rPr>
              <a:t>Monte-Carlo Simulation of Inelastic Events</a:t>
            </a:r>
            <a:endParaRPr lang="ru-RU" altLang="ru-RU" sz="2400" b="0" baseline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42938" y="1357313"/>
            <a:ext cx="5567362" cy="830262"/>
          </a:xfrm>
          <a:prstGeom prst="rect">
            <a:avLst/>
          </a:prstGeom>
          <a:noFill/>
          <a:ln/>
        </p:spPr>
        <p:txBody>
          <a:bodyPr/>
          <a:lstStyle/>
          <a:p>
            <a:pPr marL="533400" indent="-533400" eaLnBrk="0" hangingPunct="0">
              <a:spcBef>
                <a:spcPct val="20000"/>
              </a:spcBef>
              <a:defRPr/>
            </a:pPr>
            <a:r>
              <a:rPr lang="en-US" sz="3200" b="0" baseline="0" dirty="0">
                <a:solidFill>
                  <a:prstClr val="black"/>
                </a:solidFill>
                <a:latin typeface="Calibri"/>
              </a:rPr>
              <a:t>1.   EMC – effect </a:t>
            </a:r>
            <a:endParaRPr lang="ru-RU" sz="3200" b="0" baseline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131" name="Picture 5" descr="emcS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714625"/>
            <a:ext cx="5265737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2" name="Object 2"/>
          <p:cNvGraphicFramePr>
            <a:graphicFrameLocks noChangeAspect="1"/>
          </p:cNvGraphicFramePr>
          <p:nvPr/>
        </p:nvGraphicFramePr>
        <p:xfrm>
          <a:off x="3000375" y="2286000"/>
          <a:ext cx="22098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4" name="Формула" r:id="rId4" imgW="914400" imgH="228600" progId="Equation.3">
                  <p:embed/>
                </p:oleObj>
              </mc:Choice>
              <mc:Fallback>
                <p:oleObj name="Формула" r:id="rId4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286000"/>
                        <a:ext cx="22098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14500" y="214313"/>
            <a:ext cx="5843588" cy="11160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aseline="0" dirty="0">
                <a:solidFill>
                  <a:prstClr val="black"/>
                </a:solidFill>
                <a:latin typeface="Calibri"/>
              </a:rPr>
              <a:t>Comparison with experiments</a:t>
            </a:r>
            <a:endParaRPr lang="ru-RU" sz="3600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0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ChangeArrowheads="1"/>
          </p:cNvSpPr>
          <p:nvPr/>
        </p:nvSpPr>
        <p:spPr bwMode="auto">
          <a:xfrm>
            <a:off x="357188" y="571500"/>
            <a:ext cx="62230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AutoNum type="arabicPeriod" startAt="2"/>
            </a:pPr>
            <a:r>
              <a:rPr lang="en-US" altLang="ru-RU" sz="2400" b="0" baseline="0" smtClean="0">
                <a:solidFill>
                  <a:prstClr val="black"/>
                </a:solidFill>
                <a:latin typeface="Arial" charset="0"/>
              </a:rPr>
              <a:t>Color Transparency “Breaking” </a:t>
            </a:r>
          </a:p>
          <a:p>
            <a:pPr eaLnBrk="1" hangingPunct="1"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Arial" charset="0"/>
              </a:rPr>
              <a:t>   	</a:t>
            </a:r>
            <a:r>
              <a:rPr lang="en-US" altLang="ru-RU" sz="2400" b="0" baseline="0" smtClean="0">
                <a:solidFill>
                  <a:prstClr val="black"/>
                </a:solidFill>
                <a:latin typeface="Arial" charset="0"/>
              </a:rPr>
              <a:t>in quasielastic scattering </a:t>
            </a:r>
          </a:p>
          <a:p>
            <a:pPr eaLnBrk="1" hangingPunct="1">
              <a:buFontTx/>
              <a:buNone/>
            </a:pPr>
            <a:endParaRPr lang="en-US" altLang="ru-RU" sz="2400" b="0" baseline="0" smtClean="0">
              <a:solidFill>
                <a:prstClr val="black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Arial" charset="0"/>
              </a:rPr>
              <a:t>	p+A      pp+X   at </a:t>
            </a:r>
            <a:r>
              <a:rPr lang="el-GR" altLang="ru-RU" sz="2000" b="0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θ</a:t>
            </a:r>
            <a:r>
              <a:rPr lang="en-US" altLang="ru-RU" sz="2000" b="0" baseline="-2500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cm</a:t>
            </a:r>
            <a:r>
              <a:rPr lang="en-US" altLang="ru-RU" sz="2000" b="0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=90</a:t>
            </a:r>
            <a:r>
              <a:rPr lang="en-US" altLang="ru-RU" sz="2000" b="0" baseline="3000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0</a:t>
            </a:r>
          </a:p>
          <a:p>
            <a:pPr eaLnBrk="1" hangingPunct="1">
              <a:buFontTx/>
              <a:buNone/>
            </a:pPr>
            <a:r>
              <a:rPr lang="en-US" altLang="ru-RU" sz="2000" b="0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  Observable: </a:t>
            </a:r>
          </a:p>
          <a:p>
            <a:pPr eaLnBrk="1" hangingPunct="1">
              <a:buFontTx/>
              <a:buNone/>
            </a:pPr>
            <a:r>
              <a:rPr lang="en-US" altLang="ru-RU" sz="2400" b="0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			</a:t>
            </a:r>
            <a:r>
              <a:rPr lang="en-US" altLang="ru-RU" sz="2400" b="0" i="1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T = </a:t>
            </a:r>
            <a:r>
              <a:rPr lang="el-GR" altLang="ru-RU" sz="2400" b="0" i="1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σ</a:t>
            </a:r>
            <a:r>
              <a:rPr lang="en-US" altLang="ru-RU" sz="2400" b="0" i="1" baseline="3000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A</a:t>
            </a:r>
            <a:r>
              <a:rPr lang="en-US" altLang="ru-RU" sz="2400" b="0" i="1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/(Z </a:t>
            </a:r>
            <a:r>
              <a:rPr lang="el-GR" altLang="ru-RU" sz="2400" b="0" i="1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σ</a:t>
            </a:r>
            <a:r>
              <a:rPr lang="en-US" altLang="ru-RU" sz="2400" b="0" i="1" baseline="3000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N</a:t>
            </a:r>
            <a:r>
              <a:rPr lang="en-US" altLang="ru-RU" sz="2400" b="0" i="1" baseline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)</a:t>
            </a:r>
            <a:endParaRPr lang="el-GR" altLang="ru-RU" sz="2400" b="0" i="1" baseline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9155" name="Line 10"/>
          <p:cNvSpPr>
            <a:spLocks noChangeShapeType="1"/>
          </p:cNvSpPr>
          <p:nvPr/>
        </p:nvSpPr>
        <p:spPr bwMode="auto">
          <a:xfrm>
            <a:off x="1500188" y="2071688"/>
            <a:ext cx="280987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 b="0" baseline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9156" name="Picture 11" descr="ColorTransRe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43250"/>
            <a:ext cx="4333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905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00225" y="0"/>
            <a:ext cx="5829300" cy="1092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>
                <a:solidFill>
                  <a:srgbClr val="339966"/>
                </a:solidFill>
                <a:latin typeface="+mj-lt"/>
                <a:ea typeface="+mj-ea"/>
                <a:cs typeface="Times New Roman" pitchFamily="18" charset="0"/>
              </a:rPr>
              <a:t>The Strongly Correlated Quark Model</a:t>
            </a:r>
            <a:endParaRPr lang="ru-RU" sz="3200" b="1" dirty="0">
              <a:solidFill>
                <a:srgbClr val="339966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285875" y="11430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Hamiltonian of the Quark – AntiQuark System </a:t>
            </a:r>
            <a:endParaRPr lang="ru-RU" altLang="ru-RU" sz="2400">
              <a:latin typeface="Arial" charset="0"/>
            </a:endParaRPr>
          </a:p>
        </p:txBody>
      </p:sp>
      <p:graphicFrame>
        <p:nvGraphicFramePr>
          <p:cNvPr id="13316" name="Object 2"/>
          <p:cNvGraphicFramePr>
            <a:graphicFrameLocks noChangeAspect="1"/>
          </p:cNvGraphicFramePr>
          <p:nvPr/>
        </p:nvGraphicFramePr>
        <p:xfrm>
          <a:off x="1643063" y="1884363"/>
          <a:ext cx="4714875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2" r:id="rId3" imgW="2425700" imgH="508000" progId="Equation.3">
                  <p:embed/>
                </p:oleObj>
              </mc:Choice>
              <mc:Fallback>
                <p:oleObj r:id="rId3" imgW="2425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884363"/>
                        <a:ext cx="4714875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1176338" y="3000375"/>
          <a:ext cx="444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3" r:id="rId5" imgW="203200" imgH="254000" progId="Equation.3">
                  <p:embed/>
                </p:oleObj>
              </mc:Choice>
              <mc:Fallback>
                <p:oleObj r:id="rId5" imgW="203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000375"/>
                        <a:ext cx="4445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1785938" y="3000375"/>
          <a:ext cx="450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4" r:id="rId7" imgW="203112" imgH="241195" progId="Equation.3">
                  <p:embed/>
                </p:oleObj>
              </mc:Choice>
              <mc:Fallback>
                <p:oleObj r:id="rId7" imgW="20311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000375"/>
                        <a:ext cx="4508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1643063" y="3643313"/>
          <a:ext cx="4556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5" r:id="rId9" imgW="215994" imgH="254110" progId="Equation.3">
                  <p:embed/>
                </p:oleObj>
              </mc:Choice>
              <mc:Fallback>
                <p:oleObj r:id="rId9" imgW="215994" imgH="25411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3643313"/>
                        <a:ext cx="4556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1073941" y="3068960"/>
            <a:ext cx="685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latin typeface="Arial" charset="0"/>
                <a:cs typeface="Times New Roman" pitchFamily="18" charset="0"/>
              </a:rPr>
              <a:t>       </a:t>
            </a:r>
            <a:r>
              <a:rPr lang="en-US" altLang="ru-RU" sz="2000" baseline="0" dirty="0">
                <a:latin typeface="Arial" charset="0"/>
                <a:cs typeface="Times New Roman" pitchFamily="18" charset="0"/>
              </a:rPr>
              <a:t>,          </a:t>
            </a:r>
            <a:r>
              <a:rPr lang="en-US" altLang="ru-RU" sz="2000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are the current masses of quarks,</a:t>
            </a:r>
            <a:endParaRPr lang="ru-RU" altLang="ru-RU" sz="2000" baseline="0" dirty="0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baseline="0" dirty="0">
                <a:latin typeface="Arial" charset="0"/>
                <a:cs typeface="Times New Roman" pitchFamily="18" charset="0"/>
                <a:sym typeface="Symbol" pitchFamily="18" charset="2"/>
              </a:rPr>
              <a:t>   </a:t>
            </a:r>
            <a:r>
              <a:rPr lang="en-US" altLang="ru-RU" sz="2000" i="1" baseline="0" dirty="0">
                <a:latin typeface="Arial" charset="0"/>
                <a:cs typeface="Times New Roman" pitchFamily="18" charset="0"/>
              </a:rPr>
              <a:t> = </a:t>
            </a:r>
            <a:r>
              <a:rPr lang="en-US" altLang="ru-RU" sz="2000" i="1" baseline="0" dirty="0">
                <a:latin typeface="Arial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en-US" altLang="ru-RU" sz="2000" i="1" baseline="0" dirty="0">
                <a:latin typeface="Arial" charset="0"/>
                <a:cs typeface="Times New Roman" pitchFamily="18" charset="0"/>
              </a:rPr>
              <a:t>(x)</a:t>
            </a:r>
            <a:r>
              <a:rPr lang="en-US" altLang="ru-RU" sz="2000" baseline="0" dirty="0"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ru-RU" sz="2000" i="1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– the velocity of the quark (antiquark),</a:t>
            </a:r>
            <a:endParaRPr lang="ru-RU" altLang="ru-RU" sz="2000" i="1" baseline="0" dirty="0"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i="1" baseline="0" dirty="0">
                <a:latin typeface="Arial" charset="0"/>
                <a:cs typeface="Times New Roman" pitchFamily="18" charset="0"/>
                <a:sym typeface="Symbol" pitchFamily="18" charset="2"/>
              </a:rPr>
              <a:t>                </a:t>
            </a:r>
            <a:r>
              <a:rPr lang="en-US" altLang="ru-RU" sz="2000" i="1" baseline="0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is </a:t>
            </a:r>
            <a:r>
              <a:rPr lang="en-US" altLang="ru-RU" sz="2000" i="1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the quark–antiquark potential.</a:t>
            </a:r>
            <a:r>
              <a:rPr lang="ru-RU" altLang="ru-RU" sz="2000" baseline="0" dirty="0">
                <a:latin typeface="Arial" charset="0"/>
                <a:sym typeface="Symbol" pitchFamily="18" charset="2"/>
              </a:rPr>
              <a:t> </a:t>
            </a:r>
          </a:p>
        </p:txBody>
      </p:sp>
      <p:graphicFrame>
        <p:nvGraphicFramePr>
          <p:cNvPr id="13321" name="Object 8"/>
          <p:cNvGraphicFramePr>
            <a:graphicFrameLocks noChangeAspect="1"/>
          </p:cNvGraphicFramePr>
          <p:nvPr/>
        </p:nvGraphicFramePr>
        <p:xfrm>
          <a:off x="1785938" y="4357688"/>
          <a:ext cx="5786437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6" r:id="rId11" imgW="2997200" imgH="558800" progId="Equation.3">
                  <p:embed/>
                </p:oleObj>
              </mc:Choice>
              <mc:Fallback>
                <p:oleObj r:id="rId11" imgW="29972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4357688"/>
                        <a:ext cx="5786437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9"/>
          <p:cNvGraphicFramePr>
            <a:graphicFrameLocks noChangeAspect="1"/>
          </p:cNvGraphicFramePr>
          <p:nvPr/>
        </p:nvGraphicFramePr>
        <p:xfrm>
          <a:off x="1143000" y="5643563"/>
          <a:ext cx="19288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7" r:id="rId13" imgW="1079500" imgH="393700" progId="Equation.3">
                  <p:embed/>
                </p:oleObj>
              </mc:Choice>
              <mc:Fallback>
                <p:oleObj r:id="rId13" imgW="1079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643563"/>
                        <a:ext cx="1928813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2"/>
          <p:cNvSpPr>
            <a:spLocks noChangeArrowheads="1"/>
          </p:cNvSpPr>
          <p:nvPr/>
        </p:nvSpPr>
        <p:spPr bwMode="auto">
          <a:xfrm>
            <a:off x="3143250" y="5786438"/>
            <a:ext cx="44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0" baseline="0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is </a:t>
            </a:r>
            <a:r>
              <a:rPr lang="en-US" altLang="ru-RU" sz="2000" b="0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potential energy of a</a:t>
            </a:r>
            <a:r>
              <a:rPr lang="en-US" altLang="ru-RU" sz="2000" b="0" baseline="0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ru-RU" sz="2000" b="0" baseline="0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quark</a:t>
            </a:r>
            <a:r>
              <a:rPr lang="en-US" altLang="ru-RU" sz="2000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ru-RU" altLang="ru-RU" sz="20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6450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1200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1200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1200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-1200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55923</TotalTime>
  <Words>2967</Words>
  <Application>Microsoft Office PowerPoint</Application>
  <PresentationFormat>Экран (4:3)</PresentationFormat>
  <Paragraphs>720</Paragraphs>
  <Slides>88</Slides>
  <Notes>13</Notes>
  <HiddenSlides>1</HiddenSlides>
  <MMClips>9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88</vt:i4>
      </vt:variant>
    </vt:vector>
  </HeadingPairs>
  <TitlesOfParts>
    <vt:vector size="100" baseType="lpstr">
      <vt:lpstr>Default Design</vt:lpstr>
      <vt:lpstr>Тема Office</vt:lpstr>
      <vt:lpstr>Оформление по умолчанию</vt:lpstr>
      <vt:lpstr>1_Тема Office</vt:lpstr>
      <vt:lpstr>2_Тема Office</vt:lpstr>
      <vt:lpstr>1_Default Design</vt:lpstr>
      <vt:lpstr>3_Тема Office</vt:lpstr>
      <vt:lpstr>Microsoft Equation 3.0</vt:lpstr>
      <vt:lpstr>Формула</vt:lpstr>
      <vt:lpstr>Equation</vt:lpstr>
      <vt:lpstr>CorelDRAW</vt:lpstr>
      <vt:lpstr>CorelDRAW.Graphic.10</vt:lpstr>
      <vt:lpstr>  Hadrons in Dense Nuclear Matter  </vt:lpstr>
      <vt:lpstr>Презентация PowerPoint</vt:lpstr>
      <vt:lpstr>Motivation</vt:lpstr>
      <vt:lpstr> The Model:  Strongly Correlated Quark  Model of Hadron Structure G. Musulmanbekov, 1995   </vt:lpstr>
      <vt:lpstr>Презентация PowerPoint</vt:lpstr>
      <vt:lpstr>Strongly Correlated Quark Model (SCQM) </vt:lpstr>
      <vt:lpstr>What is Chiral Symmetry and its Breaking?</vt:lpstr>
      <vt:lpstr>Strongly Correlated Quark Model (SCQM)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Generalization to the 3 – quark system (baryons)</vt:lpstr>
      <vt:lpstr>           Color Symmetry</vt:lpstr>
      <vt:lpstr>           Color Symmetry</vt:lpstr>
      <vt:lpstr>Nucleon</vt:lpstr>
      <vt:lpstr>Nucleon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Quark Arrangement inside Nuclei</vt:lpstr>
      <vt:lpstr>Two Nucleon System in SCQM</vt:lpstr>
      <vt:lpstr>Two Nucleon System in SCQM</vt:lpstr>
      <vt:lpstr>Quarks inside nucleus</vt:lpstr>
      <vt:lpstr>Three Nucleon Systems in SCQM </vt:lpstr>
      <vt:lpstr>The closed shell n = 0,   nucleus 4He </vt:lpstr>
      <vt:lpstr>4He</vt:lpstr>
      <vt:lpstr> Charge distributions 3He and 4He I. Sick, PRC, vol. 15, No.4; LNP, vol. 87, p.236</vt:lpstr>
      <vt:lpstr>Point-nucleon charge distributions of 3He and 4He                          Hole inside 3He and 4He I. Sick, PRC, vol. 15, No.4; LNP, vol. 87, p.236</vt:lpstr>
      <vt:lpstr>Point-nucleon charge distributions  Hole inside 3H and 3He I. Sick, PRC, vol. 15, No.4; LNP, vol. 87, p.236</vt:lpstr>
      <vt:lpstr>Binding Energy of Stable Nuclei Experiment</vt:lpstr>
      <vt:lpstr>Презентация PowerPoint</vt:lpstr>
      <vt:lpstr>The closed shell n = 1, 16O </vt:lpstr>
      <vt:lpstr>The closed shell n = 1, 16O</vt:lpstr>
      <vt:lpstr>16O</vt:lpstr>
      <vt:lpstr>Презентация PowerPoint</vt:lpstr>
      <vt:lpstr>40Ca</vt:lpstr>
      <vt:lpstr>Resume on nuclear symmetry</vt:lpstr>
      <vt:lpstr>Face – Centered – Cubic Lattice Model (FCC) (N. Cook, 1987) </vt:lpstr>
      <vt:lpstr>FCC Lattice Model</vt:lpstr>
      <vt:lpstr>FCC Lattice Model</vt:lpstr>
      <vt:lpstr>Face – Centered – Cubic Lattice</vt:lpstr>
      <vt:lpstr>Resume</vt:lpstr>
      <vt:lpstr>Summary</vt:lpstr>
      <vt:lpstr>Hadron modifications in a dense nuclear matter  1. Baryonic matter under compression</vt:lpstr>
      <vt:lpstr>Hadron modifications in a dense nuclear matter  1. Baryonic matter under compression</vt:lpstr>
      <vt:lpstr>Hadron modifications in a dense nuclear matter 1. Baryonic matter under compression</vt:lpstr>
      <vt:lpstr>Hadron modifications in a dense nuclear matter  1. Baryonic matter under compression</vt:lpstr>
      <vt:lpstr>Презентация PowerPoint</vt:lpstr>
      <vt:lpstr>Hadron modifications in a dense nuclear medium  1. Hadronic matter at high density and temperature</vt:lpstr>
      <vt:lpstr>Hadrons in a high dense and temperature medium Model Consequences</vt:lpstr>
      <vt:lpstr>Hadrons in a high dense and temperature medium Speculations (pleged)</vt:lpstr>
      <vt:lpstr>Hadrons in a high dense and temperature medium Speculations (pleged)</vt:lpstr>
      <vt:lpstr>Презентация PowerPoint</vt:lpstr>
      <vt:lpstr>Enhanced yield of K+  in subthreshold kaon production</vt:lpstr>
      <vt:lpstr>Enhansement of stangeness</vt:lpstr>
      <vt:lpstr>Enhancement of strangeness  φ-mesons</vt:lpstr>
      <vt:lpstr>Enhanced yield of hyperons</vt:lpstr>
      <vt:lpstr>Dilepton production</vt:lpstr>
      <vt:lpstr>Thank you for your attention!</vt:lpstr>
      <vt:lpstr>Nucleon Transition into Hyperon Phase</vt:lpstr>
      <vt:lpstr>Stangeness Production in central HIC</vt:lpstr>
      <vt:lpstr>Requirements for nucleon  hyperon transition</vt:lpstr>
      <vt:lpstr>Презентация PowerPoint</vt:lpstr>
      <vt:lpstr>Strangeness Enhancement Mechanism in HIC </vt:lpstr>
      <vt:lpstr>But why ‘horn’ structure takes place for K+/π+  but not for K-/π- ?</vt:lpstr>
      <vt:lpstr>Proton-to-hyperon transition channels </vt:lpstr>
      <vt:lpstr>Neutron-to-hyperon transition channels </vt:lpstr>
      <vt:lpstr>Stangeness Production in central HIC</vt:lpstr>
      <vt:lpstr>Презентация PowerPoint</vt:lpstr>
      <vt:lpstr>What could be studied in BM&amp;N-NICA-FAIR energy region</vt:lpstr>
      <vt:lpstr>Thank you for your attention!</vt:lpstr>
      <vt:lpstr>Inelastic Overlap Function </vt:lpstr>
      <vt:lpstr>Презентация PowerPoint</vt:lpstr>
      <vt:lpstr>Презентация PowerPoint</vt:lpstr>
    </vt:vector>
  </TitlesOfParts>
  <Company>FIAS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Bratkovskaya</dc:creator>
  <cp:lastModifiedBy>Genis Musulmanbekov</cp:lastModifiedBy>
  <cp:revision>781</cp:revision>
  <dcterms:created xsi:type="dcterms:W3CDTF">2005-03-25T22:25:44Z</dcterms:created>
  <dcterms:modified xsi:type="dcterms:W3CDTF">2017-04-12T08:23:22Z</dcterms:modified>
</cp:coreProperties>
</file>